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notesSlides/notesSlide1.xml" ContentType="application/vnd.openxmlformats-officedocument.presentationml.notesSlide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notesSlides/notesSlide2.xml" ContentType="application/vnd.openxmlformats-officedocument.presentationml.notesSlide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notesSlides/notesSlide3.xml" ContentType="application/vnd.openxmlformats-officedocument.presentationml.notesSlide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notesSlides/notesSlide4.xml" ContentType="application/vnd.openxmlformats-officedocument.presentationml.notesSlide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notesSlides/notesSlide5.xml" ContentType="application/vnd.openxmlformats-officedocument.presentationml.notesSlide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notesSlides/notesSlide6.xml" ContentType="application/vnd.openxmlformats-officedocument.presentationml.notesSlide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notesSlides/notesSlide7.xml" ContentType="application/vnd.openxmlformats-officedocument.presentationml.notesSlide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notesSlides/notesSlide8.xml" ContentType="application/vnd.openxmlformats-officedocument.presentationml.notesSlide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tags/tag460.xml" ContentType="application/vnd.openxmlformats-officedocument.presentationml.tags+xml"/>
  <Override PartName="/ppt/tags/tag461.xml" ContentType="application/vnd.openxmlformats-officedocument.presentationml.tags+xml"/>
  <Override PartName="/ppt/tags/tag462.xml" ContentType="application/vnd.openxmlformats-officedocument.presentationml.tags+xml"/>
  <Override PartName="/ppt/notesSlides/notesSlide9.xml" ContentType="application/vnd.openxmlformats-officedocument.presentationml.notesSlide+xml"/>
  <Override PartName="/ppt/tags/tag463.xml" ContentType="application/vnd.openxmlformats-officedocument.presentationml.tags+xml"/>
  <Override PartName="/ppt/tags/tag464.xml" ContentType="application/vnd.openxmlformats-officedocument.presentationml.tags+xml"/>
  <Override PartName="/ppt/tags/tag465.xml" ContentType="application/vnd.openxmlformats-officedocument.presentationml.tags+xml"/>
  <Override PartName="/ppt/tags/tag466.xml" ContentType="application/vnd.openxmlformats-officedocument.presentationml.tags+xml"/>
  <Override PartName="/ppt/tags/tag467.xml" ContentType="application/vnd.openxmlformats-officedocument.presentationml.tags+xml"/>
  <Override PartName="/ppt/tags/tag468.xml" ContentType="application/vnd.openxmlformats-officedocument.presentationml.tags+xml"/>
  <Override PartName="/ppt/tags/tag469.xml" ContentType="application/vnd.openxmlformats-officedocument.presentationml.tags+xml"/>
  <Override PartName="/ppt/tags/tag470.xml" ContentType="application/vnd.openxmlformats-officedocument.presentationml.tags+xml"/>
  <Override PartName="/ppt/tags/tag471.xml" ContentType="application/vnd.openxmlformats-officedocument.presentationml.tags+xml"/>
  <Override PartName="/ppt/tags/tag472.xml" ContentType="application/vnd.openxmlformats-officedocument.presentationml.tags+xml"/>
  <Override PartName="/ppt/tags/tag473.xml" ContentType="application/vnd.openxmlformats-officedocument.presentationml.tags+xml"/>
  <Override PartName="/ppt/notesSlides/notesSlide10.xml" ContentType="application/vnd.openxmlformats-officedocument.presentationml.notesSlide+xml"/>
  <Override PartName="/ppt/tags/tag474.xml" ContentType="application/vnd.openxmlformats-officedocument.presentationml.tags+xml"/>
  <Override PartName="/ppt/tags/tag475.xml" ContentType="application/vnd.openxmlformats-officedocument.presentationml.tags+xml"/>
  <Override PartName="/ppt/tags/tag476.xml" ContentType="application/vnd.openxmlformats-officedocument.presentationml.tags+xml"/>
  <Override PartName="/ppt/tags/tag477.xml" ContentType="application/vnd.openxmlformats-officedocument.presentationml.tags+xml"/>
  <Override PartName="/ppt/tags/tag478.xml" ContentType="application/vnd.openxmlformats-officedocument.presentationml.tags+xml"/>
  <Override PartName="/ppt/tags/tag479.xml" ContentType="application/vnd.openxmlformats-officedocument.presentationml.tags+xml"/>
  <Override PartName="/ppt/tags/tag480.xml" ContentType="application/vnd.openxmlformats-officedocument.presentationml.tags+xml"/>
  <Override PartName="/ppt/tags/tag481.xml" ContentType="application/vnd.openxmlformats-officedocument.presentationml.tags+xml"/>
  <Override PartName="/ppt/tags/tag482.xml" ContentType="application/vnd.openxmlformats-officedocument.presentationml.tags+xml"/>
  <Override PartName="/ppt/tags/tag483.xml" ContentType="application/vnd.openxmlformats-officedocument.presentationml.tags+xml"/>
  <Override PartName="/ppt/tags/tag484.xml" ContentType="application/vnd.openxmlformats-officedocument.presentationml.tags+xml"/>
  <Override PartName="/ppt/tags/tag485.xml" ContentType="application/vnd.openxmlformats-officedocument.presentationml.tags+xml"/>
  <Override PartName="/ppt/notesSlides/notesSlide11.xml" ContentType="application/vnd.openxmlformats-officedocument.presentationml.notesSlide+xml"/>
  <Override PartName="/ppt/tags/tag486.xml" ContentType="application/vnd.openxmlformats-officedocument.presentationml.tags+xml"/>
  <Override PartName="/ppt/tags/tag487.xml" ContentType="application/vnd.openxmlformats-officedocument.presentationml.tags+xml"/>
  <Override PartName="/ppt/tags/tag488.xml" ContentType="application/vnd.openxmlformats-officedocument.presentationml.tags+xml"/>
  <Override PartName="/ppt/tags/tag489.xml" ContentType="application/vnd.openxmlformats-officedocument.presentationml.tags+xml"/>
  <Override PartName="/ppt/tags/tag490.xml" ContentType="application/vnd.openxmlformats-officedocument.presentationml.tags+xml"/>
  <Override PartName="/ppt/tags/tag491.xml" ContentType="application/vnd.openxmlformats-officedocument.presentationml.tags+xml"/>
  <Override PartName="/ppt/tags/tag492.xml" ContentType="application/vnd.openxmlformats-officedocument.presentationml.tags+xml"/>
  <Override PartName="/ppt/tags/tag493.xml" ContentType="application/vnd.openxmlformats-officedocument.presentationml.tags+xml"/>
  <Override PartName="/ppt/tags/tag494.xml" ContentType="application/vnd.openxmlformats-officedocument.presentationml.tags+xml"/>
  <Override PartName="/ppt/tags/tag495.xml" ContentType="application/vnd.openxmlformats-officedocument.presentationml.tags+xml"/>
  <Override PartName="/ppt/tags/tag496.xml" ContentType="application/vnd.openxmlformats-officedocument.presentationml.tags+xml"/>
  <Override PartName="/ppt/tags/tag497.xml" ContentType="application/vnd.openxmlformats-officedocument.presentationml.tags+xml"/>
  <Override PartName="/ppt/tags/tag498.xml" ContentType="application/vnd.openxmlformats-officedocument.presentationml.tags+xml"/>
  <Override PartName="/ppt/notesSlides/notesSlide12.xml" ContentType="application/vnd.openxmlformats-officedocument.presentationml.notesSlide+xml"/>
  <Override PartName="/ppt/tags/tag499.xml" ContentType="application/vnd.openxmlformats-officedocument.presentationml.tags+xml"/>
  <Override PartName="/ppt/tags/tag500.xml" ContentType="application/vnd.openxmlformats-officedocument.presentationml.tags+xml"/>
  <Override PartName="/ppt/tags/tag501.xml" ContentType="application/vnd.openxmlformats-officedocument.presentationml.tags+xml"/>
  <Override PartName="/ppt/tags/tag502.xml" ContentType="application/vnd.openxmlformats-officedocument.presentationml.tags+xml"/>
  <Override PartName="/ppt/tags/tag503.xml" ContentType="application/vnd.openxmlformats-officedocument.presentationml.tags+xml"/>
  <Override PartName="/ppt/tags/tag504.xml" ContentType="application/vnd.openxmlformats-officedocument.presentationml.tags+xml"/>
  <Override PartName="/ppt/tags/tag505.xml" ContentType="application/vnd.openxmlformats-officedocument.presentationml.tags+xml"/>
  <Override PartName="/ppt/tags/tag506.xml" ContentType="application/vnd.openxmlformats-officedocument.presentationml.tags+xml"/>
  <Override PartName="/ppt/tags/tag507.xml" ContentType="application/vnd.openxmlformats-officedocument.presentationml.tags+xml"/>
  <Override PartName="/ppt/tags/tag508.xml" ContentType="application/vnd.openxmlformats-officedocument.presentationml.tags+xml"/>
  <Override PartName="/ppt/tags/tag509.xml" ContentType="application/vnd.openxmlformats-officedocument.presentationml.tags+xml"/>
  <Override PartName="/ppt/tags/tag510.xml" ContentType="application/vnd.openxmlformats-officedocument.presentationml.tags+xml"/>
  <Override PartName="/ppt/tags/tag511.xml" ContentType="application/vnd.openxmlformats-officedocument.presentationml.tags+xml"/>
  <Override PartName="/ppt/tags/tag512.xml" ContentType="application/vnd.openxmlformats-officedocument.presentationml.tags+xml"/>
  <Override PartName="/ppt/notesSlides/notesSlide13.xml" ContentType="application/vnd.openxmlformats-officedocument.presentationml.notesSlide+xml"/>
  <Override PartName="/ppt/tags/tag513.xml" ContentType="application/vnd.openxmlformats-officedocument.presentationml.tags+xml"/>
  <Override PartName="/ppt/tags/tag514.xml" ContentType="application/vnd.openxmlformats-officedocument.presentationml.tags+xml"/>
  <Override PartName="/ppt/tags/tag515.xml" ContentType="application/vnd.openxmlformats-officedocument.presentationml.tags+xml"/>
  <Override PartName="/ppt/tags/tag516.xml" ContentType="application/vnd.openxmlformats-officedocument.presentationml.tags+xml"/>
  <Override PartName="/ppt/tags/tag517.xml" ContentType="application/vnd.openxmlformats-officedocument.presentationml.tags+xml"/>
  <Override PartName="/ppt/tags/tag518.xml" ContentType="application/vnd.openxmlformats-officedocument.presentationml.tags+xml"/>
  <Override PartName="/ppt/tags/tag519.xml" ContentType="application/vnd.openxmlformats-officedocument.presentationml.tags+xml"/>
  <Override PartName="/ppt/tags/tag520.xml" ContentType="application/vnd.openxmlformats-officedocument.presentationml.tags+xml"/>
  <Override PartName="/ppt/tags/tag521.xml" ContentType="application/vnd.openxmlformats-officedocument.presentationml.tags+xml"/>
  <Override PartName="/ppt/tags/tag522.xml" ContentType="application/vnd.openxmlformats-officedocument.presentationml.tags+xml"/>
  <Override PartName="/ppt/tags/tag523.xml" ContentType="application/vnd.openxmlformats-officedocument.presentationml.tags+xml"/>
  <Override PartName="/ppt/tags/tag524.xml" ContentType="application/vnd.openxmlformats-officedocument.presentationml.tags+xml"/>
  <Override PartName="/ppt/tags/tag525.xml" ContentType="application/vnd.openxmlformats-officedocument.presentationml.tags+xml"/>
  <Override PartName="/ppt/tags/tag526.xml" ContentType="application/vnd.openxmlformats-officedocument.presentationml.tags+xml"/>
  <Override PartName="/ppt/tags/tag527.xml" ContentType="application/vnd.openxmlformats-officedocument.presentationml.tags+xml"/>
  <Override PartName="/ppt/notesSlides/notesSlide14.xml" ContentType="application/vnd.openxmlformats-officedocument.presentationml.notesSlide+xml"/>
  <Override PartName="/ppt/tags/tag528.xml" ContentType="application/vnd.openxmlformats-officedocument.presentationml.tags+xml"/>
  <Override PartName="/ppt/tags/tag529.xml" ContentType="application/vnd.openxmlformats-officedocument.presentationml.tags+xml"/>
  <Override PartName="/ppt/tags/tag530.xml" ContentType="application/vnd.openxmlformats-officedocument.presentationml.tags+xml"/>
  <Override PartName="/ppt/tags/tag531.xml" ContentType="application/vnd.openxmlformats-officedocument.presentationml.tags+xml"/>
  <Override PartName="/ppt/tags/tag532.xml" ContentType="application/vnd.openxmlformats-officedocument.presentationml.tags+xml"/>
  <Override PartName="/ppt/tags/tag533.xml" ContentType="application/vnd.openxmlformats-officedocument.presentationml.tags+xml"/>
  <Override PartName="/ppt/tags/tag534.xml" ContentType="application/vnd.openxmlformats-officedocument.presentationml.tags+xml"/>
  <Override PartName="/ppt/tags/tag535.xml" ContentType="application/vnd.openxmlformats-officedocument.presentationml.tags+xml"/>
  <Override PartName="/ppt/tags/tag536.xml" ContentType="application/vnd.openxmlformats-officedocument.presentationml.tags+xml"/>
  <Override PartName="/ppt/tags/tag537.xml" ContentType="application/vnd.openxmlformats-officedocument.presentationml.tags+xml"/>
  <Override PartName="/ppt/tags/tag538.xml" ContentType="application/vnd.openxmlformats-officedocument.presentationml.tags+xml"/>
  <Override PartName="/ppt/tags/tag539.xml" ContentType="application/vnd.openxmlformats-officedocument.presentationml.tags+xml"/>
  <Override PartName="/ppt/tags/tag540.xml" ContentType="application/vnd.openxmlformats-officedocument.presentationml.tags+xml"/>
  <Override PartName="/ppt/tags/tag541.xml" ContentType="application/vnd.openxmlformats-officedocument.presentationml.tags+xml"/>
  <Override PartName="/ppt/tags/tag542.xml" ContentType="application/vnd.openxmlformats-officedocument.presentationml.tags+xml"/>
  <Override PartName="/ppt/tags/tag543.xml" ContentType="application/vnd.openxmlformats-officedocument.presentationml.tags+xml"/>
  <Override PartName="/ppt/notesSlides/notesSlide15.xml" ContentType="application/vnd.openxmlformats-officedocument.presentationml.notesSlide+xml"/>
  <Override PartName="/ppt/tags/tag544.xml" ContentType="application/vnd.openxmlformats-officedocument.presentationml.tags+xml"/>
  <Override PartName="/ppt/tags/tag545.xml" ContentType="application/vnd.openxmlformats-officedocument.presentationml.tags+xml"/>
  <Override PartName="/ppt/tags/tag546.xml" ContentType="application/vnd.openxmlformats-officedocument.presentationml.tags+xml"/>
  <Override PartName="/ppt/tags/tag547.xml" ContentType="application/vnd.openxmlformats-officedocument.presentationml.tags+xml"/>
  <Override PartName="/ppt/tags/tag548.xml" ContentType="application/vnd.openxmlformats-officedocument.presentationml.tags+xml"/>
  <Override PartName="/ppt/tags/tag549.xml" ContentType="application/vnd.openxmlformats-officedocument.presentationml.tags+xml"/>
  <Override PartName="/ppt/tags/tag550.xml" ContentType="application/vnd.openxmlformats-officedocument.presentationml.tags+xml"/>
  <Override PartName="/ppt/tags/tag551.xml" ContentType="application/vnd.openxmlformats-officedocument.presentationml.tags+xml"/>
  <Override PartName="/ppt/tags/tag552.xml" ContentType="application/vnd.openxmlformats-officedocument.presentationml.tags+xml"/>
  <Override PartName="/ppt/tags/tag553.xml" ContentType="application/vnd.openxmlformats-officedocument.presentationml.tags+xml"/>
  <Override PartName="/ppt/tags/tag554.xml" ContentType="application/vnd.openxmlformats-officedocument.presentationml.tags+xml"/>
  <Override PartName="/ppt/tags/tag555.xml" ContentType="application/vnd.openxmlformats-officedocument.presentationml.tags+xml"/>
  <Override PartName="/ppt/tags/tag556.xml" ContentType="application/vnd.openxmlformats-officedocument.presentationml.tags+xml"/>
  <Override PartName="/ppt/tags/tag557.xml" ContentType="application/vnd.openxmlformats-officedocument.presentationml.tags+xml"/>
  <Override PartName="/ppt/tags/tag558.xml" ContentType="application/vnd.openxmlformats-officedocument.presentationml.tags+xml"/>
  <Override PartName="/ppt/tags/tag559.xml" ContentType="application/vnd.openxmlformats-officedocument.presentationml.tags+xml"/>
  <Override PartName="/ppt/tags/tag560.xml" ContentType="application/vnd.openxmlformats-officedocument.presentationml.tags+xml"/>
  <Override PartName="/ppt/notesSlides/notesSlide16.xml" ContentType="application/vnd.openxmlformats-officedocument.presentationml.notesSlide+xml"/>
  <Override PartName="/ppt/tags/tag561.xml" ContentType="application/vnd.openxmlformats-officedocument.presentationml.tags+xml"/>
  <Override PartName="/ppt/tags/tag562.xml" ContentType="application/vnd.openxmlformats-officedocument.presentationml.tags+xml"/>
  <Override PartName="/ppt/tags/tag563.xml" ContentType="application/vnd.openxmlformats-officedocument.presentationml.tags+xml"/>
  <Override PartName="/ppt/tags/tag564.xml" ContentType="application/vnd.openxmlformats-officedocument.presentationml.tags+xml"/>
  <Override PartName="/ppt/tags/tag565.xml" ContentType="application/vnd.openxmlformats-officedocument.presentationml.tags+xml"/>
  <Override PartName="/ppt/tags/tag566.xml" ContentType="application/vnd.openxmlformats-officedocument.presentationml.tags+xml"/>
  <Override PartName="/ppt/tags/tag567.xml" ContentType="application/vnd.openxmlformats-officedocument.presentationml.tags+xml"/>
  <Override PartName="/ppt/tags/tag568.xml" ContentType="application/vnd.openxmlformats-officedocument.presentationml.tags+xml"/>
  <Override PartName="/ppt/tags/tag569.xml" ContentType="application/vnd.openxmlformats-officedocument.presentationml.tags+xml"/>
  <Override PartName="/ppt/tags/tag570.xml" ContentType="application/vnd.openxmlformats-officedocument.presentationml.tags+xml"/>
  <Override PartName="/ppt/tags/tag571.xml" ContentType="application/vnd.openxmlformats-officedocument.presentationml.tags+xml"/>
  <Override PartName="/ppt/tags/tag572.xml" ContentType="application/vnd.openxmlformats-officedocument.presentationml.tags+xml"/>
  <Override PartName="/ppt/tags/tag573.xml" ContentType="application/vnd.openxmlformats-officedocument.presentationml.tags+xml"/>
  <Override PartName="/ppt/tags/tag574.xml" ContentType="application/vnd.openxmlformats-officedocument.presentationml.tags+xml"/>
  <Override PartName="/ppt/tags/tag575.xml" ContentType="application/vnd.openxmlformats-officedocument.presentationml.tags+xml"/>
  <Override PartName="/ppt/tags/tag576.xml" ContentType="application/vnd.openxmlformats-officedocument.presentationml.tags+xml"/>
  <Override PartName="/ppt/tags/tag577.xml" ContentType="application/vnd.openxmlformats-officedocument.presentationml.tags+xml"/>
  <Override PartName="/ppt/tags/tag578.xml" ContentType="application/vnd.openxmlformats-officedocument.presentationml.tags+xml"/>
  <Override PartName="/ppt/notesSlides/notesSlide17.xml" ContentType="application/vnd.openxmlformats-officedocument.presentationml.notesSlide+xml"/>
  <Override PartName="/ppt/tags/tag579.xml" ContentType="application/vnd.openxmlformats-officedocument.presentationml.tags+xml"/>
  <Override PartName="/ppt/tags/tag580.xml" ContentType="application/vnd.openxmlformats-officedocument.presentationml.tags+xml"/>
  <Override PartName="/ppt/tags/tag581.xml" ContentType="application/vnd.openxmlformats-officedocument.presentationml.tags+xml"/>
  <Override PartName="/ppt/tags/tag582.xml" ContentType="application/vnd.openxmlformats-officedocument.presentationml.tags+xml"/>
  <Override PartName="/ppt/tags/tag583.xml" ContentType="application/vnd.openxmlformats-officedocument.presentationml.tags+xml"/>
  <Override PartName="/ppt/tags/tag584.xml" ContentType="application/vnd.openxmlformats-officedocument.presentationml.tags+xml"/>
  <Override PartName="/ppt/tags/tag585.xml" ContentType="application/vnd.openxmlformats-officedocument.presentationml.tags+xml"/>
  <Override PartName="/ppt/tags/tag586.xml" ContentType="application/vnd.openxmlformats-officedocument.presentationml.tags+xml"/>
  <Override PartName="/ppt/tags/tag587.xml" ContentType="application/vnd.openxmlformats-officedocument.presentationml.tags+xml"/>
  <Override PartName="/ppt/tags/tag588.xml" ContentType="application/vnd.openxmlformats-officedocument.presentationml.tags+xml"/>
  <Override PartName="/ppt/tags/tag589.xml" ContentType="application/vnd.openxmlformats-officedocument.presentationml.tags+xml"/>
  <Override PartName="/ppt/tags/tag590.xml" ContentType="application/vnd.openxmlformats-officedocument.presentationml.tags+xml"/>
  <Override PartName="/ppt/tags/tag591.xml" ContentType="application/vnd.openxmlformats-officedocument.presentationml.tags+xml"/>
  <Override PartName="/ppt/tags/tag592.xml" ContentType="application/vnd.openxmlformats-officedocument.presentationml.tags+xml"/>
  <Override PartName="/ppt/tags/tag593.xml" ContentType="application/vnd.openxmlformats-officedocument.presentationml.tags+xml"/>
  <Override PartName="/ppt/tags/tag594.xml" ContentType="application/vnd.openxmlformats-officedocument.presentationml.tags+xml"/>
  <Override PartName="/ppt/tags/tag595.xml" ContentType="application/vnd.openxmlformats-officedocument.presentationml.tags+xml"/>
  <Override PartName="/ppt/tags/tag596.xml" ContentType="application/vnd.openxmlformats-officedocument.presentationml.tags+xml"/>
  <Override PartName="/ppt/tags/tag597.xml" ContentType="application/vnd.openxmlformats-officedocument.presentationml.tags+xml"/>
  <Override PartName="/ppt/notesSlides/notesSlide18.xml" ContentType="application/vnd.openxmlformats-officedocument.presentationml.notesSlide+xml"/>
  <Override PartName="/ppt/tags/tag598.xml" ContentType="application/vnd.openxmlformats-officedocument.presentationml.tags+xml"/>
  <Override PartName="/ppt/tags/tag599.xml" ContentType="application/vnd.openxmlformats-officedocument.presentationml.tags+xml"/>
  <Override PartName="/ppt/tags/tag600.xml" ContentType="application/vnd.openxmlformats-officedocument.presentationml.tags+xml"/>
  <Override PartName="/ppt/tags/tag601.xml" ContentType="application/vnd.openxmlformats-officedocument.presentationml.tags+xml"/>
  <Override PartName="/ppt/tags/tag602.xml" ContentType="application/vnd.openxmlformats-officedocument.presentationml.tags+xml"/>
  <Override PartName="/ppt/tags/tag603.xml" ContentType="application/vnd.openxmlformats-officedocument.presentationml.tags+xml"/>
  <Override PartName="/ppt/tags/tag604.xml" ContentType="application/vnd.openxmlformats-officedocument.presentationml.tags+xml"/>
  <Override PartName="/ppt/tags/tag605.xml" ContentType="application/vnd.openxmlformats-officedocument.presentationml.tags+xml"/>
  <Override PartName="/ppt/tags/tag606.xml" ContentType="application/vnd.openxmlformats-officedocument.presentationml.tags+xml"/>
  <Override PartName="/ppt/tags/tag607.xml" ContentType="application/vnd.openxmlformats-officedocument.presentationml.tags+xml"/>
  <Override PartName="/ppt/tags/tag608.xml" ContentType="application/vnd.openxmlformats-officedocument.presentationml.tags+xml"/>
  <Override PartName="/ppt/tags/tag609.xml" ContentType="application/vnd.openxmlformats-officedocument.presentationml.tags+xml"/>
  <Override PartName="/ppt/tags/tag610.xml" ContentType="application/vnd.openxmlformats-officedocument.presentationml.tags+xml"/>
  <Override PartName="/ppt/tags/tag611.xml" ContentType="application/vnd.openxmlformats-officedocument.presentationml.tags+xml"/>
  <Override PartName="/ppt/tags/tag612.xml" ContentType="application/vnd.openxmlformats-officedocument.presentationml.tags+xml"/>
  <Override PartName="/ppt/tags/tag613.xml" ContentType="application/vnd.openxmlformats-officedocument.presentationml.tags+xml"/>
  <Override PartName="/ppt/tags/tag614.xml" ContentType="application/vnd.openxmlformats-officedocument.presentationml.tags+xml"/>
  <Override PartName="/ppt/tags/tag615.xml" ContentType="application/vnd.openxmlformats-officedocument.presentationml.tags+xml"/>
  <Override PartName="/ppt/tags/tag616.xml" ContentType="application/vnd.openxmlformats-officedocument.presentationml.tags+xml"/>
  <Override PartName="/ppt/tags/tag617.xml" ContentType="application/vnd.openxmlformats-officedocument.presentationml.tags+xml"/>
  <Override PartName="/ppt/notesSlides/notesSlide19.xml" ContentType="application/vnd.openxmlformats-officedocument.presentationml.notesSlide+xml"/>
  <Override PartName="/ppt/tags/tag618.xml" ContentType="application/vnd.openxmlformats-officedocument.presentationml.tags+xml"/>
  <Override PartName="/ppt/tags/tag619.xml" ContentType="application/vnd.openxmlformats-officedocument.presentationml.tags+xml"/>
  <Override PartName="/ppt/tags/tag620.xml" ContentType="application/vnd.openxmlformats-officedocument.presentationml.tags+xml"/>
  <Override PartName="/ppt/tags/tag621.xml" ContentType="application/vnd.openxmlformats-officedocument.presentationml.tags+xml"/>
  <Override PartName="/ppt/tags/tag622.xml" ContentType="application/vnd.openxmlformats-officedocument.presentationml.tags+xml"/>
  <Override PartName="/ppt/tags/tag623.xml" ContentType="application/vnd.openxmlformats-officedocument.presentationml.tags+xml"/>
  <Override PartName="/ppt/tags/tag624.xml" ContentType="application/vnd.openxmlformats-officedocument.presentationml.tags+xml"/>
  <Override PartName="/ppt/tags/tag625.xml" ContentType="application/vnd.openxmlformats-officedocument.presentationml.tags+xml"/>
  <Override PartName="/ppt/tags/tag626.xml" ContentType="application/vnd.openxmlformats-officedocument.presentationml.tags+xml"/>
  <Override PartName="/ppt/tags/tag627.xml" ContentType="application/vnd.openxmlformats-officedocument.presentationml.tags+xml"/>
  <Override PartName="/ppt/tags/tag628.xml" ContentType="application/vnd.openxmlformats-officedocument.presentationml.tags+xml"/>
  <Override PartName="/ppt/tags/tag629.xml" ContentType="application/vnd.openxmlformats-officedocument.presentationml.tags+xml"/>
  <Override PartName="/ppt/tags/tag630.xml" ContentType="application/vnd.openxmlformats-officedocument.presentationml.tags+xml"/>
  <Override PartName="/ppt/tags/tag631.xml" ContentType="application/vnd.openxmlformats-officedocument.presentationml.tags+xml"/>
  <Override PartName="/ppt/tags/tag632.xml" ContentType="application/vnd.openxmlformats-officedocument.presentationml.tags+xml"/>
  <Override PartName="/ppt/tags/tag633.xml" ContentType="application/vnd.openxmlformats-officedocument.presentationml.tags+xml"/>
  <Override PartName="/ppt/tags/tag634.xml" ContentType="application/vnd.openxmlformats-officedocument.presentationml.tags+xml"/>
  <Override PartName="/ppt/tags/tag635.xml" ContentType="application/vnd.openxmlformats-officedocument.presentationml.tags+xml"/>
  <Override PartName="/ppt/tags/tag636.xml" ContentType="application/vnd.openxmlformats-officedocument.presentationml.tags+xml"/>
  <Override PartName="/ppt/tags/tag637.xml" ContentType="application/vnd.openxmlformats-officedocument.presentationml.tags+xml"/>
  <Override PartName="/ppt/tags/tag638.xml" ContentType="application/vnd.openxmlformats-officedocument.presentationml.tags+xml"/>
  <Override PartName="/ppt/notesSlides/notesSlide20.xml" ContentType="application/vnd.openxmlformats-officedocument.presentationml.notesSlide+xml"/>
  <Override PartName="/ppt/tags/tag639.xml" ContentType="application/vnd.openxmlformats-officedocument.presentationml.tags+xml"/>
  <Override PartName="/ppt/tags/tag640.xml" ContentType="application/vnd.openxmlformats-officedocument.presentationml.tags+xml"/>
  <Override PartName="/ppt/tags/tag641.xml" ContentType="application/vnd.openxmlformats-officedocument.presentationml.tags+xml"/>
  <Override PartName="/ppt/tags/tag642.xml" ContentType="application/vnd.openxmlformats-officedocument.presentationml.tags+xml"/>
  <Override PartName="/ppt/tags/tag643.xml" ContentType="application/vnd.openxmlformats-officedocument.presentationml.tags+xml"/>
  <Override PartName="/ppt/tags/tag644.xml" ContentType="application/vnd.openxmlformats-officedocument.presentationml.tags+xml"/>
  <Override PartName="/ppt/tags/tag645.xml" ContentType="application/vnd.openxmlformats-officedocument.presentationml.tags+xml"/>
  <Override PartName="/ppt/tags/tag646.xml" ContentType="application/vnd.openxmlformats-officedocument.presentationml.tags+xml"/>
  <Override PartName="/ppt/tags/tag647.xml" ContentType="application/vnd.openxmlformats-officedocument.presentationml.tags+xml"/>
  <Override PartName="/ppt/tags/tag648.xml" ContentType="application/vnd.openxmlformats-officedocument.presentationml.tags+xml"/>
  <Override PartName="/ppt/tags/tag649.xml" ContentType="application/vnd.openxmlformats-officedocument.presentationml.tags+xml"/>
  <Override PartName="/ppt/tags/tag650.xml" ContentType="application/vnd.openxmlformats-officedocument.presentationml.tags+xml"/>
  <Override PartName="/ppt/tags/tag651.xml" ContentType="application/vnd.openxmlformats-officedocument.presentationml.tags+xml"/>
  <Override PartName="/ppt/tags/tag652.xml" ContentType="application/vnd.openxmlformats-officedocument.presentationml.tags+xml"/>
  <Override PartName="/ppt/tags/tag653.xml" ContentType="application/vnd.openxmlformats-officedocument.presentationml.tags+xml"/>
  <Override PartName="/ppt/tags/tag654.xml" ContentType="application/vnd.openxmlformats-officedocument.presentationml.tags+xml"/>
  <Override PartName="/ppt/tags/tag655.xml" ContentType="application/vnd.openxmlformats-officedocument.presentationml.tags+xml"/>
  <Override PartName="/ppt/tags/tag656.xml" ContentType="application/vnd.openxmlformats-officedocument.presentationml.tags+xml"/>
  <Override PartName="/ppt/tags/tag657.xml" ContentType="application/vnd.openxmlformats-officedocument.presentationml.tags+xml"/>
  <Override PartName="/ppt/tags/tag658.xml" ContentType="application/vnd.openxmlformats-officedocument.presentationml.tags+xml"/>
  <Override PartName="/ppt/tags/tag659.xml" ContentType="application/vnd.openxmlformats-officedocument.presentationml.tags+xml"/>
  <Override PartName="/ppt/tags/tag660.xml" ContentType="application/vnd.openxmlformats-officedocument.presentationml.tags+xml"/>
  <Override PartName="/ppt/notesSlides/notesSlide21.xml" ContentType="application/vnd.openxmlformats-officedocument.presentationml.notesSlide+xml"/>
  <Override PartName="/ppt/tags/tag661.xml" ContentType="application/vnd.openxmlformats-officedocument.presentationml.tags+xml"/>
  <Override PartName="/ppt/tags/tag662.xml" ContentType="application/vnd.openxmlformats-officedocument.presentationml.tags+xml"/>
  <Override PartName="/ppt/tags/tag663.xml" ContentType="application/vnd.openxmlformats-officedocument.presentationml.tags+xml"/>
  <Override PartName="/ppt/tags/tag664.xml" ContentType="application/vnd.openxmlformats-officedocument.presentationml.tags+xml"/>
  <Override PartName="/ppt/tags/tag665.xml" ContentType="application/vnd.openxmlformats-officedocument.presentationml.tags+xml"/>
  <Override PartName="/ppt/notesSlides/notesSlide22.xml" ContentType="application/vnd.openxmlformats-officedocument.presentationml.notesSlide+xml"/>
  <Override PartName="/ppt/tags/tag666.xml" ContentType="application/vnd.openxmlformats-officedocument.presentationml.tags+xml"/>
  <Override PartName="/ppt/tags/tag667.xml" ContentType="application/vnd.openxmlformats-officedocument.presentationml.tags+xml"/>
  <Override PartName="/ppt/tags/tag668.xml" ContentType="application/vnd.openxmlformats-officedocument.presentationml.tags+xml"/>
  <Override PartName="/ppt/tags/tag669.xml" ContentType="application/vnd.openxmlformats-officedocument.presentationml.tags+xml"/>
  <Override PartName="/ppt/tags/tag670.xml" ContentType="application/vnd.openxmlformats-officedocument.presentationml.tags+xml"/>
  <Override PartName="/ppt/tags/tag671.xml" ContentType="application/vnd.openxmlformats-officedocument.presentationml.tags+xml"/>
  <Override PartName="/ppt/notesSlides/notesSlide23.xml" ContentType="application/vnd.openxmlformats-officedocument.presentationml.notesSlide+xml"/>
  <Override PartName="/ppt/tags/tag672.xml" ContentType="application/vnd.openxmlformats-officedocument.presentationml.tags+xml"/>
  <Override PartName="/ppt/tags/tag673.xml" ContentType="application/vnd.openxmlformats-officedocument.presentationml.tags+xml"/>
  <Override PartName="/ppt/tags/tag674.xml" ContentType="application/vnd.openxmlformats-officedocument.presentationml.tags+xml"/>
  <Override PartName="/ppt/tags/tag675.xml" ContentType="application/vnd.openxmlformats-officedocument.presentationml.tags+xml"/>
  <Override PartName="/ppt/tags/tag676.xml" ContentType="application/vnd.openxmlformats-officedocument.presentationml.tags+xml"/>
  <Override PartName="/ppt/tags/tag677.xml" ContentType="application/vnd.openxmlformats-officedocument.presentationml.tags+xml"/>
  <Override PartName="/ppt/tags/tag678.xml" ContentType="application/vnd.openxmlformats-officedocument.presentationml.tags+xml"/>
  <Override PartName="/ppt/tags/tag679.xml" ContentType="application/vnd.openxmlformats-officedocument.presentationml.tags+xml"/>
  <Override PartName="/ppt/notesSlides/notesSlide24.xml" ContentType="application/vnd.openxmlformats-officedocument.presentationml.notesSlide+xml"/>
  <Override PartName="/ppt/tags/tag680.xml" ContentType="application/vnd.openxmlformats-officedocument.presentationml.tags+xml"/>
  <Override PartName="/ppt/tags/tag681.xml" ContentType="application/vnd.openxmlformats-officedocument.presentationml.tags+xml"/>
  <Override PartName="/ppt/tags/tag682.xml" ContentType="application/vnd.openxmlformats-officedocument.presentationml.tags+xml"/>
  <Override PartName="/ppt/tags/tag683.xml" ContentType="application/vnd.openxmlformats-officedocument.presentationml.tags+xml"/>
  <Override PartName="/ppt/tags/tag684.xml" ContentType="application/vnd.openxmlformats-officedocument.presentationml.tags+xml"/>
  <Override PartName="/ppt/tags/tag685.xml" ContentType="application/vnd.openxmlformats-officedocument.presentationml.tags+xml"/>
  <Override PartName="/ppt/tags/tag686.xml" ContentType="application/vnd.openxmlformats-officedocument.presentationml.tags+xml"/>
  <Override PartName="/ppt/tags/tag687.xml" ContentType="application/vnd.openxmlformats-officedocument.presentationml.tags+xml"/>
  <Override PartName="/ppt/tags/tag688.xml" ContentType="application/vnd.openxmlformats-officedocument.presentationml.tags+xml"/>
  <Override PartName="/ppt/tags/tag689.xml" ContentType="application/vnd.openxmlformats-officedocument.presentationml.tags+xml"/>
  <Override PartName="/ppt/notesSlides/notesSlide25.xml" ContentType="application/vnd.openxmlformats-officedocument.presentationml.notesSlide+xml"/>
  <Override PartName="/ppt/tags/tag690.xml" ContentType="application/vnd.openxmlformats-officedocument.presentationml.tags+xml"/>
  <Override PartName="/ppt/tags/tag691.xml" ContentType="application/vnd.openxmlformats-officedocument.presentationml.tags+xml"/>
  <Override PartName="/ppt/tags/tag692.xml" ContentType="application/vnd.openxmlformats-officedocument.presentationml.tags+xml"/>
  <Override PartName="/ppt/tags/tag693.xml" ContentType="application/vnd.openxmlformats-officedocument.presentationml.tags+xml"/>
  <Override PartName="/ppt/tags/tag694.xml" ContentType="application/vnd.openxmlformats-officedocument.presentationml.tags+xml"/>
  <Override PartName="/ppt/tags/tag695.xml" ContentType="application/vnd.openxmlformats-officedocument.presentationml.tags+xml"/>
  <Override PartName="/ppt/tags/tag696.xml" ContentType="application/vnd.openxmlformats-officedocument.presentationml.tags+xml"/>
  <Override PartName="/ppt/tags/tag697.xml" ContentType="application/vnd.openxmlformats-officedocument.presentationml.tags+xml"/>
  <Override PartName="/ppt/tags/tag698.xml" ContentType="application/vnd.openxmlformats-officedocument.presentationml.tags+xml"/>
  <Override PartName="/ppt/tags/tag699.xml" ContentType="application/vnd.openxmlformats-officedocument.presentationml.tags+xml"/>
  <Override PartName="/ppt/notesSlides/notesSlide26.xml" ContentType="application/vnd.openxmlformats-officedocument.presentationml.notesSlide+xml"/>
  <Override PartName="/ppt/tags/tag700.xml" ContentType="application/vnd.openxmlformats-officedocument.presentationml.tags+xml"/>
  <Override PartName="/ppt/tags/tag701.xml" ContentType="application/vnd.openxmlformats-officedocument.presentationml.tags+xml"/>
  <Override PartName="/ppt/tags/tag702.xml" ContentType="application/vnd.openxmlformats-officedocument.presentationml.tags+xml"/>
  <Override PartName="/ppt/tags/tag703.xml" ContentType="application/vnd.openxmlformats-officedocument.presentationml.tags+xml"/>
  <Override PartName="/ppt/tags/tag704.xml" ContentType="application/vnd.openxmlformats-officedocument.presentationml.tags+xml"/>
  <Override PartName="/ppt/tags/tag705.xml" ContentType="application/vnd.openxmlformats-officedocument.presentationml.tags+xml"/>
  <Override PartName="/ppt/tags/tag706.xml" ContentType="application/vnd.openxmlformats-officedocument.presentationml.tags+xml"/>
  <Override PartName="/ppt/tags/tag707.xml" ContentType="application/vnd.openxmlformats-officedocument.presentationml.tags+xml"/>
  <Override PartName="/ppt/tags/tag708.xml" ContentType="application/vnd.openxmlformats-officedocument.presentationml.tags+xml"/>
  <Override PartName="/ppt/tags/tag709.xml" ContentType="application/vnd.openxmlformats-officedocument.presentationml.tags+xml"/>
  <Override PartName="/ppt/notesSlides/notesSlide27.xml" ContentType="application/vnd.openxmlformats-officedocument.presentationml.notesSlide+xml"/>
  <Override PartName="/ppt/tags/tag710.xml" ContentType="application/vnd.openxmlformats-officedocument.presentationml.tags+xml"/>
  <Override PartName="/ppt/tags/tag711.xml" ContentType="application/vnd.openxmlformats-officedocument.presentationml.tags+xml"/>
  <Override PartName="/ppt/tags/tag712.xml" ContentType="application/vnd.openxmlformats-officedocument.presentationml.tags+xml"/>
  <Override PartName="/ppt/tags/tag713.xml" ContentType="application/vnd.openxmlformats-officedocument.presentationml.tags+xml"/>
  <Override PartName="/ppt/tags/tag714.xml" ContentType="application/vnd.openxmlformats-officedocument.presentationml.tags+xml"/>
  <Override PartName="/ppt/tags/tag715.xml" ContentType="application/vnd.openxmlformats-officedocument.presentationml.tags+xml"/>
  <Override PartName="/ppt/tags/tag716.xml" ContentType="application/vnd.openxmlformats-officedocument.presentationml.tags+xml"/>
  <Override PartName="/ppt/tags/tag717.xml" ContentType="application/vnd.openxmlformats-officedocument.presentationml.tags+xml"/>
  <Override PartName="/ppt/tags/tag718.xml" ContentType="application/vnd.openxmlformats-officedocument.presentationml.tags+xml"/>
  <Override PartName="/ppt/tags/tag719.xml" ContentType="application/vnd.openxmlformats-officedocument.presentationml.tags+xml"/>
  <Override PartName="/ppt/notesSlides/notesSlide28.xml" ContentType="application/vnd.openxmlformats-officedocument.presentationml.notesSlide+xml"/>
  <Override PartName="/ppt/tags/tag720.xml" ContentType="application/vnd.openxmlformats-officedocument.presentationml.tags+xml"/>
  <Override PartName="/ppt/tags/tag721.xml" ContentType="application/vnd.openxmlformats-officedocument.presentationml.tags+xml"/>
  <Override PartName="/ppt/tags/tag722.xml" ContentType="application/vnd.openxmlformats-officedocument.presentationml.tags+xml"/>
  <Override PartName="/ppt/tags/tag723.xml" ContentType="application/vnd.openxmlformats-officedocument.presentationml.tags+xml"/>
  <Override PartName="/ppt/tags/tag724.xml" ContentType="application/vnd.openxmlformats-officedocument.presentationml.tags+xml"/>
  <Override PartName="/ppt/tags/tag725.xml" ContentType="application/vnd.openxmlformats-officedocument.presentationml.tags+xml"/>
  <Override PartName="/ppt/tags/tag726.xml" ContentType="application/vnd.openxmlformats-officedocument.presentationml.tags+xml"/>
  <Override PartName="/ppt/tags/tag727.xml" ContentType="application/vnd.openxmlformats-officedocument.presentationml.tags+xml"/>
  <Override PartName="/ppt/tags/tag728.xml" ContentType="application/vnd.openxmlformats-officedocument.presentationml.tags+xml"/>
  <Override PartName="/ppt/tags/tag729.xml" ContentType="application/vnd.openxmlformats-officedocument.presentationml.tags+xml"/>
  <Override PartName="/ppt/notesSlides/notesSlide29.xml" ContentType="application/vnd.openxmlformats-officedocument.presentationml.notesSlide+xml"/>
  <Override PartName="/ppt/tags/tag730.xml" ContentType="application/vnd.openxmlformats-officedocument.presentationml.tags+xml"/>
  <Override PartName="/ppt/tags/tag731.xml" ContentType="application/vnd.openxmlformats-officedocument.presentationml.tags+xml"/>
  <Override PartName="/ppt/tags/tag732.xml" ContentType="application/vnd.openxmlformats-officedocument.presentationml.tags+xml"/>
  <Override PartName="/ppt/tags/tag733.xml" ContentType="application/vnd.openxmlformats-officedocument.presentationml.tags+xml"/>
  <Override PartName="/ppt/tags/tag734.xml" ContentType="application/vnd.openxmlformats-officedocument.presentationml.tags+xml"/>
  <Override PartName="/ppt/tags/tag735.xml" ContentType="application/vnd.openxmlformats-officedocument.presentationml.tags+xml"/>
  <Override PartName="/ppt/tags/tag736.xml" ContentType="application/vnd.openxmlformats-officedocument.presentationml.tags+xml"/>
  <Override PartName="/ppt/tags/tag737.xml" ContentType="application/vnd.openxmlformats-officedocument.presentationml.tags+xml"/>
  <Override PartName="/ppt/tags/tag738.xml" ContentType="application/vnd.openxmlformats-officedocument.presentationml.tags+xml"/>
  <Override PartName="/ppt/tags/tag739.xml" ContentType="application/vnd.openxmlformats-officedocument.presentationml.tags+xml"/>
  <Override PartName="/ppt/tags/tag740.xml" ContentType="application/vnd.openxmlformats-officedocument.presentationml.tags+xml"/>
  <Override PartName="/ppt/tags/tag741.xml" ContentType="application/vnd.openxmlformats-officedocument.presentationml.tags+xml"/>
  <Override PartName="/ppt/notesSlides/notesSlide30.xml" ContentType="application/vnd.openxmlformats-officedocument.presentationml.notesSlide+xml"/>
  <Override PartName="/ppt/tags/tag742.xml" ContentType="application/vnd.openxmlformats-officedocument.presentationml.tags+xml"/>
  <Override PartName="/ppt/tags/tag743.xml" ContentType="application/vnd.openxmlformats-officedocument.presentationml.tags+xml"/>
  <Override PartName="/ppt/notesSlides/notesSlide31.xml" ContentType="application/vnd.openxmlformats-officedocument.presentationml.notesSlide+xml"/>
  <Override PartName="/ppt/tags/tag744.xml" ContentType="application/vnd.openxmlformats-officedocument.presentationml.tags+xml"/>
  <Override PartName="/ppt/tags/tag745.xml" ContentType="application/vnd.openxmlformats-officedocument.presentationml.tags+xml"/>
  <Override PartName="/ppt/tags/tag746.xml" ContentType="application/vnd.openxmlformats-officedocument.presentationml.tags+xml"/>
  <Override PartName="/ppt/notesSlides/notesSlide32.xml" ContentType="application/vnd.openxmlformats-officedocument.presentationml.notesSlide+xml"/>
  <Override PartName="/ppt/tags/tag747.xml" ContentType="application/vnd.openxmlformats-officedocument.presentationml.tags+xml"/>
  <Override PartName="/ppt/tags/tag748.xml" ContentType="application/vnd.openxmlformats-officedocument.presentationml.tags+xml"/>
  <Override PartName="/ppt/tags/tag749.xml" ContentType="application/vnd.openxmlformats-officedocument.presentationml.tags+xml"/>
  <Override PartName="/ppt/tags/tag750.xml" ContentType="application/vnd.openxmlformats-officedocument.presentationml.tags+xml"/>
  <Override PartName="/ppt/tags/tag751.xml" ContentType="application/vnd.openxmlformats-officedocument.presentationml.tags+xml"/>
  <Override PartName="/ppt/tags/tag752.xml" ContentType="application/vnd.openxmlformats-officedocument.presentationml.tags+xml"/>
  <Override PartName="/ppt/tags/tag753.xml" ContentType="application/vnd.openxmlformats-officedocument.presentationml.tags+xml"/>
  <Override PartName="/ppt/tags/tag754.xml" ContentType="application/vnd.openxmlformats-officedocument.presentationml.tags+xml"/>
  <Override PartName="/ppt/tags/tag755.xml" ContentType="application/vnd.openxmlformats-officedocument.presentationml.tags+xml"/>
  <Override PartName="/ppt/tags/tag756.xml" ContentType="application/vnd.openxmlformats-officedocument.presentationml.tags+xml"/>
  <Override PartName="/ppt/tags/tag757.xml" ContentType="application/vnd.openxmlformats-officedocument.presentationml.tags+xml"/>
  <Override PartName="/ppt/tags/tag758.xml" ContentType="application/vnd.openxmlformats-officedocument.presentationml.tags+xml"/>
  <Override PartName="/ppt/tags/tag759.xml" ContentType="application/vnd.openxmlformats-officedocument.presentationml.tags+xml"/>
  <Override PartName="/ppt/notesSlides/notesSlide33.xml" ContentType="application/vnd.openxmlformats-officedocument.presentationml.notesSlide+xml"/>
  <Override PartName="/ppt/tags/tag760.xml" ContentType="application/vnd.openxmlformats-officedocument.presentationml.tags+xml"/>
  <Override PartName="/ppt/tags/tag761.xml" ContentType="application/vnd.openxmlformats-officedocument.presentationml.tags+xml"/>
  <Override PartName="/ppt/tags/tag762.xml" ContentType="application/vnd.openxmlformats-officedocument.presentationml.tags+xml"/>
  <Override PartName="/ppt/tags/tag763.xml" ContentType="application/vnd.openxmlformats-officedocument.presentationml.tags+xml"/>
  <Override PartName="/ppt/tags/tag764.xml" ContentType="application/vnd.openxmlformats-officedocument.presentationml.tags+xml"/>
  <Override PartName="/ppt/tags/tag765.xml" ContentType="application/vnd.openxmlformats-officedocument.presentationml.tags+xml"/>
  <Override PartName="/ppt/tags/tag766.xml" ContentType="application/vnd.openxmlformats-officedocument.presentationml.tags+xml"/>
  <Override PartName="/ppt/tags/tag767.xml" ContentType="application/vnd.openxmlformats-officedocument.presentationml.tags+xml"/>
  <Override PartName="/ppt/tags/tag768.xml" ContentType="application/vnd.openxmlformats-officedocument.presentationml.tags+xml"/>
  <Override PartName="/ppt/tags/tag769.xml" ContentType="application/vnd.openxmlformats-officedocument.presentationml.tags+xml"/>
  <Override PartName="/ppt/tags/tag770.xml" ContentType="application/vnd.openxmlformats-officedocument.presentationml.tags+xml"/>
  <Override PartName="/ppt/tags/tag771.xml" ContentType="application/vnd.openxmlformats-officedocument.presentationml.tags+xml"/>
  <Override PartName="/ppt/tags/tag772.xml" ContentType="application/vnd.openxmlformats-officedocument.presentationml.tags+xml"/>
  <Override PartName="/ppt/tags/tag773.xml" ContentType="application/vnd.openxmlformats-officedocument.presentationml.tags+xml"/>
  <Override PartName="/ppt/tags/tag774.xml" ContentType="application/vnd.openxmlformats-officedocument.presentationml.tags+xml"/>
  <Override PartName="/ppt/notesSlides/notesSlide34.xml" ContentType="application/vnd.openxmlformats-officedocument.presentationml.notesSlide+xml"/>
  <Override PartName="/ppt/tags/tag775.xml" ContentType="application/vnd.openxmlformats-officedocument.presentationml.tags+xml"/>
  <Override PartName="/ppt/tags/tag776.xml" ContentType="application/vnd.openxmlformats-officedocument.presentationml.tags+xml"/>
  <Override PartName="/ppt/tags/tag777.xml" ContentType="application/vnd.openxmlformats-officedocument.presentationml.tags+xml"/>
  <Override PartName="/ppt/tags/tag778.xml" ContentType="application/vnd.openxmlformats-officedocument.presentationml.tags+xml"/>
  <Override PartName="/ppt/tags/tag779.xml" ContentType="application/vnd.openxmlformats-officedocument.presentationml.tags+xml"/>
  <Override PartName="/ppt/tags/tag780.xml" ContentType="application/vnd.openxmlformats-officedocument.presentationml.tags+xml"/>
  <Override PartName="/ppt/tags/tag781.xml" ContentType="application/vnd.openxmlformats-officedocument.presentationml.tags+xml"/>
  <Override PartName="/ppt/tags/tag782.xml" ContentType="application/vnd.openxmlformats-officedocument.presentationml.tags+xml"/>
  <Override PartName="/ppt/tags/tag783.xml" ContentType="application/vnd.openxmlformats-officedocument.presentationml.tags+xml"/>
  <Override PartName="/ppt/tags/tag784.xml" ContentType="application/vnd.openxmlformats-officedocument.presentationml.tags+xml"/>
  <Override PartName="/ppt/tags/tag785.xml" ContentType="application/vnd.openxmlformats-officedocument.presentationml.tags+xml"/>
  <Override PartName="/ppt/tags/tag786.xml" ContentType="application/vnd.openxmlformats-officedocument.presentationml.tags+xml"/>
  <Override PartName="/ppt/tags/tag787.xml" ContentType="application/vnd.openxmlformats-officedocument.presentationml.tags+xml"/>
  <Override PartName="/ppt/notesSlides/notesSlide35.xml" ContentType="application/vnd.openxmlformats-officedocument.presentationml.notesSlide+xml"/>
  <Override PartName="/ppt/tags/tag788.xml" ContentType="application/vnd.openxmlformats-officedocument.presentationml.tags+xml"/>
  <Override PartName="/ppt/tags/tag789.xml" ContentType="application/vnd.openxmlformats-officedocument.presentationml.tags+xml"/>
  <Override PartName="/ppt/tags/tag790.xml" ContentType="application/vnd.openxmlformats-officedocument.presentationml.tags+xml"/>
  <Override PartName="/ppt/tags/tag791.xml" ContentType="application/vnd.openxmlformats-officedocument.presentationml.tags+xml"/>
  <Override PartName="/ppt/tags/tag792.xml" ContentType="application/vnd.openxmlformats-officedocument.presentationml.tags+xml"/>
  <Override PartName="/ppt/tags/tag793.xml" ContentType="application/vnd.openxmlformats-officedocument.presentationml.tags+xml"/>
  <Override PartName="/ppt/tags/tag794.xml" ContentType="application/vnd.openxmlformats-officedocument.presentationml.tags+xml"/>
  <Override PartName="/ppt/tags/tag795.xml" ContentType="application/vnd.openxmlformats-officedocument.presentationml.tags+xml"/>
  <Override PartName="/ppt/tags/tag796.xml" ContentType="application/vnd.openxmlformats-officedocument.presentationml.tags+xml"/>
  <Override PartName="/ppt/tags/tag797.xml" ContentType="application/vnd.openxmlformats-officedocument.presentationml.tags+xml"/>
  <Override PartName="/ppt/tags/tag798.xml" ContentType="application/vnd.openxmlformats-officedocument.presentationml.tags+xml"/>
  <Override PartName="/ppt/tags/tag799.xml" ContentType="application/vnd.openxmlformats-officedocument.presentationml.tags+xml"/>
  <Override PartName="/ppt/tags/tag800.xml" ContentType="application/vnd.openxmlformats-officedocument.presentationml.tags+xml"/>
  <Override PartName="/ppt/tags/tag801.xml" ContentType="application/vnd.openxmlformats-officedocument.presentationml.tags+xml"/>
  <Override PartName="/ppt/notesSlides/notesSlide36.xml" ContentType="application/vnd.openxmlformats-officedocument.presentationml.notesSlide+xml"/>
  <Override PartName="/ppt/tags/tag802.xml" ContentType="application/vnd.openxmlformats-officedocument.presentationml.tags+xml"/>
  <Override PartName="/ppt/tags/tag803.xml" ContentType="application/vnd.openxmlformats-officedocument.presentationml.tags+xml"/>
  <Override PartName="/ppt/tags/tag804.xml" ContentType="application/vnd.openxmlformats-officedocument.presentationml.tags+xml"/>
  <Override PartName="/ppt/tags/tag805.xml" ContentType="application/vnd.openxmlformats-officedocument.presentationml.tags+xml"/>
  <Override PartName="/ppt/tags/tag806.xml" ContentType="application/vnd.openxmlformats-officedocument.presentationml.tags+xml"/>
  <Override PartName="/ppt/tags/tag807.xml" ContentType="application/vnd.openxmlformats-officedocument.presentationml.tags+xml"/>
  <Override PartName="/ppt/tags/tag808.xml" ContentType="application/vnd.openxmlformats-officedocument.presentationml.tags+xml"/>
  <Override PartName="/ppt/tags/tag809.xml" ContentType="application/vnd.openxmlformats-officedocument.presentationml.tags+xml"/>
  <Override PartName="/ppt/tags/tag810.xml" ContentType="application/vnd.openxmlformats-officedocument.presentationml.tags+xml"/>
  <Override PartName="/ppt/tags/tag811.xml" ContentType="application/vnd.openxmlformats-officedocument.presentationml.tags+xml"/>
  <Override PartName="/ppt/tags/tag812.xml" ContentType="application/vnd.openxmlformats-officedocument.presentationml.tags+xml"/>
  <Override PartName="/ppt/tags/tag813.xml" ContentType="application/vnd.openxmlformats-officedocument.presentationml.tags+xml"/>
  <Override PartName="/ppt/tags/tag814.xml" ContentType="application/vnd.openxmlformats-officedocument.presentationml.tags+xml"/>
  <Override PartName="/ppt/tags/tag815.xml" ContentType="application/vnd.openxmlformats-officedocument.presentationml.tags+xml"/>
  <Override PartName="/ppt/tags/tag816.xml" ContentType="application/vnd.openxmlformats-officedocument.presentationml.tags+xml"/>
  <Override PartName="/ppt/tags/tag817.xml" ContentType="application/vnd.openxmlformats-officedocument.presentationml.tags+xml"/>
  <Override PartName="/ppt/notesSlides/notesSlide37.xml" ContentType="application/vnd.openxmlformats-officedocument.presentationml.notesSlide+xml"/>
  <Override PartName="/ppt/tags/tag818.xml" ContentType="application/vnd.openxmlformats-officedocument.presentationml.tags+xml"/>
  <Override PartName="/ppt/tags/tag819.xml" ContentType="application/vnd.openxmlformats-officedocument.presentationml.tags+xml"/>
  <Override PartName="/ppt/tags/tag820.xml" ContentType="application/vnd.openxmlformats-officedocument.presentationml.tags+xml"/>
  <Override PartName="/ppt/tags/tag821.xml" ContentType="application/vnd.openxmlformats-officedocument.presentationml.tags+xml"/>
  <Override PartName="/ppt/tags/tag822.xml" ContentType="application/vnd.openxmlformats-officedocument.presentationml.tags+xml"/>
  <Override PartName="/ppt/tags/tag823.xml" ContentType="application/vnd.openxmlformats-officedocument.presentationml.tags+xml"/>
  <Override PartName="/ppt/tags/tag824.xml" ContentType="application/vnd.openxmlformats-officedocument.presentationml.tags+xml"/>
  <Override PartName="/ppt/tags/tag825.xml" ContentType="application/vnd.openxmlformats-officedocument.presentationml.tags+xml"/>
  <Override PartName="/ppt/tags/tag826.xml" ContentType="application/vnd.openxmlformats-officedocument.presentationml.tags+xml"/>
  <Override PartName="/ppt/tags/tag827.xml" ContentType="application/vnd.openxmlformats-officedocument.presentationml.tags+xml"/>
  <Override PartName="/ppt/tags/tag828.xml" ContentType="application/vnd.openxmlformats-officedocument.presentationml.tags+xml"/>
  <Override PartName="/ppt/tags/tag829.xml" ContentType="application/vnd.openxmlformats-officedocument.presentationml.tags+xml"/>
  <Override PartName="/ppt/tags/tag830.xml" ContentType="application/vnd.openxmlformats-officedocument.presentationml.tags+xml"/>
  <Override PartName="/ppt/tags/tag831.xml" ContentType="application/vnd.openxmlformats-officedocument.presentationml.tags+xml"/>
  <Override PartName="/ppt/tags/tag832.xml" ContentType="application/vnd.openxmlformats-officedocument.presentationml.tags+xml"/>
  <Override PartName="/ppt/tags/tag833.xml" ContentType="application/vnd.openxmlformats-officedocument.presentationml.tags+xml"/>
  <Override PartName="/ppt/tags/tag834.xml" ContentType="application/vnd.openxmlformats-officedocument.presentationml.tags+xml"/>
  <Override PartName="/ppt/tags/tag835.xml" ContentType="application/vnd.openxmlformats-officedocument.presentationml.tags+xml"/>
  <Override PartName="/ppt/tags/tag836.xml" ContentType="application/vnd.openxmlformats-officedocument.presentationml.tags+xml"/>
  <Override PartName="/ppt/tags/tag837.xml" ContentType="application/vnd.openxmlformats-officedocument.presentationml.tags+xml"/>
  <Override PartName="/ppt/tags/tag838.xml" ContentType="application/vnd.openxmlformats-officedocument.presentationml.tags+xml"/>
  <Override PartName="/ppt/tags/tag839.xml" ContentType="application/vnd.openxmlformats-officedocument.presentationml.tags+xml"/>
  <Override PartName="/ppt/tags/tag840.xml" ContentType="application/vnd.openxmlformats-officedocument.presentationml.tags+xml"/>
  <Override PartName="/ppt/tags/tag841.xml" ContentType="application/vnd.openxmlformats-officedocument.presentationml.tags+xml"/>
  <Override PartName="/ppt/tags/tag842.xml" ContentType="application/vnd.openxmlformats-officedocument.presentationml.tags+xml"/>
  <Override PartName="/ppt/tags/tag843.xml" ContentType="application/vnd.openxmlformats-officedocument.presentationml.tags+xml"/>
  <Override PartName="/ppt/tags/tag844.xml" ContentType="application/vnd.openxmlformats-officedocument.presentationml.tags+xml"/>
  <Override PartName="/ppt/tags/tag845.xml" ContentType="application/vnd.openxmlformats-officedocument.presentationml.tags+xml"/>
  <Override PartName="/ppt/tags/tag846.xml" ContentType="application/vnd.openxmlformats-officedocument.presentationml.tags+xml"/>
  <Override PartName="/ppt/tags/tag847.xml" ContentType="application/vnd.openxmlformats-officedocument.presentationml.tags+xml"/>
  <Override PartName="/ppt/tags/tag848.xml" ContentType="application/vnd.openxmlformats-officedocument.presentationml.tags+xml"/>
  <Override PartName="/ppt/tags/tag849.xml" ContentType="application/vnd.openxmlformats-officedocument.presentationml.tags+xml"/>
  <Override PartName="/ppt/tags/tag850.xml" ContentType="application/vnd.openxmlformats-officedocument.presentationml.tags+xml"/>
  <Override PartName="/ppt/tags/tag851.xml" ContentType="application/vnd.openxmlformats-officedocument.presentationml.tags+xml"/>
  <Override PartName="/ppt/tags/tag852.xml" ContentType="application/vnd.openxmlformats-officedocument.presentationml.tags+xml"/>
  <Override PartName="/ppt/tags/tag853.xml" ContentType="application/vnd.openxmlformats-officedocument.presentationml.tags+xml"/>
  <Override PartName="/ppt/tags/tag854.xml" ContentType="application/vnd.openxmlformats-officedocument.presentationml.tags+xml"/>
  <Override PartName="/ppt/tags/tag855.xml" ContentType="application/vnd.openxmlformats-officedocument.presentationml.tags+xml"/>
  <Override PartName="/ppt/tags/tag856.xml" ContentType="application/vnd.openxmlformats-officedocument.presentationml.tags+xml"/>
  <Override PartName="/ppt/tags/tag857.xml" ContentType="application/vnd.openxmlformats-officedocument.presentationml.tags+xml"/>
  <Override PartName="/ppt/tags/tag858.xml" ContentType="application/vnd.openxmlformats-officedocument.presentationml.tags+xml"/>
  <Override PartName="/ppt/tags/tag859.xml" ContentType="application/vnd.openxmlformats-officedocument.presentationml.tags+xml"/>
  <Override PartName="/ppt/tags/tag860.xml" ContentType="application/vnd.openxmlformats-officedocument.presentationml.tags+xml"/>
  <Override PartName="/ppt/tags/tag861.xml" ContentType="application/vnd.openxmlformats-officedocument.presentationml.tags+xml"/>
  <Override PartName="/ppt/tags/tag862.xml" ContentType="application/vnd.openxmlformats-officedocument.presentationml.tags+xml"/>
  <Override PartName="/ppt/tags/tag863.xml" ContentType="application/vnd.openxmlformats-officedocument.presentationml.tags+xml"/>
  <Override PartName="/ppt/tags/tag864.xml" ContentType="application/vnd.openxmlformats-officedocument.presentationml.tags+xml"/>
  <Override PartName="/ppt/tags/tag865.xml" ContentType="application/vnd.openxmlformats-officedocument.presentationml.tags+xml"/>
  <Override PartName="/ppt/tags/tag866.xml" ContentType="application/vnd.openxmlformats-officedocument.presentationml.tags+xml"/>
  <Override PartName="/ppt/tags/tag867.xml" ContentType="application/vnd.openxmlformats-officedocument.presentationml.tags+xml"/>
  <Override PartName="/ppt/tags/tag868.xml" ContentType="application/vnd.openxmlformats-officedocument.presentationml.tags+xml"/>
  <Override PartName="/ppt/tags/tag869.xml" ContentType="application/vnd.openxmlformats-officedocument.presentationml.tags+xml"/>
  <Override PartName="/ppt/tags/tag870.xml" ContentType="application/vnd.openxmlformats-officedocument.presentationml.tags+xml"/>
  <Override PartName="/ppt/tags/tag871.xml" ContentType="application/vnd.openxmlformats-officedocument.presentationml.tags+xml"/>
  <Override PartName="/ppt/tags/tag872.xml" ContentType="application/vnd.openxmlformats-officedocument.presentationml.tags+xml"/>
  <Override PartName="/ppt/tags/tag873.xml" ContentType="application/vnd.openxmlformats-officedocument.presentationml.tags+xml"/>
  <Override PartName="/ppt/tags/tag874.xml" ContentType="application/vnd.openxmlformats-officedocument.presentationml.tags+xml"/>
  <Override PartName="/ppt/tags/tag875.xml" ContentType="application/vnd.openxmlformats-officedocument.presentationml.tags+xml"/>
  <Override PartName="/ppt/tags/tag876.xml" ContentType="application/vnd.openxmlformats-officedocument.presentationml.tags+xml"/>
  <Override PartName="/ppt/tags/tag877.xml" ContentType="application/vnd.openxmlformats-officedocument.presentationml.tags+xml"/>
  <Override PartName="/ppt/tags/tag878.xml" ContentType="application/vnd.openxmlformats-officedocument.presentationml.tags+xml"/>
  <Override PartName="/ppt/tags/tag879.xml" ContentType="application/vnd.openxmlformats-officedocument.presentationml.tags+xml"/>
  <Override PartName="/ppt/tags/tag880.xml" ContentType="application/vnd.openxmlformats-officedocument.presentationml.tags+xml"/>
  <Override PartName="/ppt/tags/tag881.xml" ContentType="application/vnd.openxmlformats-officedocument.presentationml.tags+xml"/>
  <Override PartName="/ppt/tags/tag882.xml" ContentType="application/vnd.openxmlformats-officedocument.presentationml.tags+xml"/>
  <Override PartName="/ppt/tags/tag883.xml" ContentType="application/vnd.openxmlformats-officedocument.presentationml.tags+xml"/>
  <Override PartName="/ppt/tags/tag884.xml" ContentType="application/vnd.openxmlformats-officedocument.presentationml.tags+xml"/>
  <Override PartName="/ppt/tags/tag885.xml" ContentType="application/vnd.openxmlformats-officedocument.presentationml.tags+xml"/>
  <Override PartName="/ppt/tags/tag886.xml" ContentType="application/vnd.openxmlformats-officedocument.presentationml.tags+xml"/>
  <Override PartName="/ppt/tags/tag887.xml" ContentType="application/vnd.openxmlformats-officedocument.presentationml.tags+xml"/>
  <Override PartName="/ppt/tags/tag888.xml" ContentType="application/vnd.openxmlformats-officedocument.presentationml.tags+xml"/>
  <Override PartName="/ppt/tags/tag889.xml" ContentType="application/vnd.openxmlformats-officedocument.presentationml.tags+xml"/>
  <Override PartName="/ppt/tags/tag890.xml" ContentType="application/vnd.openxmlformats-officedocument.presentationml.tags+xml"/>
  <Override PartName="/ppt/tags/tag891.xml" ContentType="application/vnd.openxmlformats-officedocument.presentationml.tags+xml"/>
  <Override PartName="/ppt/notesSlides/notesSlide38.xml" ContentType="application/vnd.openxmlformats-officedocument.presentationml.notesSlide+xml"/>
  <Override PartName="/ppt/tags/tag892.xml" ContentType="application/vnd.openxmlformats-officedocument.presentationml.tags+xml"/>
  <Override PartName="/ppt/tags/tag893.xml" ContentType="application/vnd.openxmlformats-officedocument.presentationml.tags+xml"/>
  <Override PartName="/ppt/tags/tag894.xml" ContentType="application/vnd.openxmlformats-officedocument.presentationml.tags+xml"/>
  <Override PartName="/ppt/tags/tag895.xml" ContentType="application/vnd.openxmlformats-officedocument.presentationml.tags+xml"/>
  <Override PartName="/ppt/tags/tag896.xml" ContentType="application/vnd.openxmlformats-officedocument.presentationml.tags+xml"/>
  <Override PartName="/ppt/tags/tag897.xml" ContentType="application/vnd.openxmlformats-officedocument.presentationml.tags+xml"/>
  <Override PartName="/ppt/tags/tag898.xml" ContentType="application/vnd.openxmlformats-officedocument.presentationml.tags+xml"/>
  <Override PartName="/ppt/tags/tag899.xml" ContentType="application/vnd.openxmlformats-officedocument.presentationml.tags+xml"/>
  <Override PartName="/ppt/tags/tag900.xml" ContentType="application/vnd.openxmlformats-officedocument.presentationml.tags+xml"/>
  <Override PartName="/ppt/tags/tag901.xml" ContentType="application/vnd.openxmlformats-officedocument.presentationml.tags+xml"/>
  <Override PartName="/ppt/tags/tag902.xml" ContentType="application/vnd.openxmlformats-officedocument.presentationml.tags+xml"/>
  <Override PartName="/ppt/tags/tag903.xml" ContentType="application/vnd.openxmlformats-officedocument.presentationml.tags+xml"/>
  <Override PartName="/ppt/tags/tag904.xml" ContentType="application/vnd.openxmlformats-officedocument.presentationml.tags+xml"/>
  <Override PartName="/ppt/tags/tag905.xml" ContentType="application/vnd.openxmlformats-officedocument.presentationml.tags+xml"/>
  <Override PartName="/ppt/tags/tag906.xml" ContentType="application/vnd.openxmlformats-officedocument.presentationml.tags+xml"/>
  <Override PartName="/ppt/tags/tag907.xml" ContentType="application/vnd.openxmlformats-officedocument.presentationml.tags+xml"/>
  <Override PartName="/ppt/tags/tag908.xml" ContentType="application/vnd.openxmlformats-officedocument.presentationml.tags+xml"/>
  <Override PartName="/ppt/tags/tag909.xml" ContentType="application/vnd.openxmlformats-officedocument.presentationml.tags+xml"/>
  <Override PartName="/ppt/tags/tag910.xml" ContentType="application/vnd.openxmlformats-officedocument.presentationml.tags+xml"/>
  <Override PartName="/ppt/tags/tag911.xml" ContentType="application/vnd.openxmlformats-officedocument.presentationml.tags+xml"/>
  <Override PartName="/ppt/tags/tag912.xml" ContentType="application/vnd.openxmlformats-officedocument.presentationml.tags+xml"/>
  <Override PartName="/ppt/tags/tag913.xml" ContentType="application/vnd.openxmlformats-officedocument.presentationml.tags+xml"/>
  <Override PartName="/ppt/notesSlides/notesSlide39.xml" ContentType="application/vnd.openxmlformats-officedocument.presentationml.notesSlide+xml"/>
  <Override PartName="/ppt/tags/tag914.xml" ContentType="application/vnd.openxmlformats-officedocument.presentationml.tags+xml"/>
  <Override PartName="/ppt/tags/tag915.xml" ContentType="application/vnd.openxmlformats-officedocument.presentationml.tags+xml"/>
  <Override PartName="/ppt/tags/tag916.xml" ContentType="application/vnd.openxmlformats-officedocument.presentationml.tags+xml"/>
  <Override PartName="/ppt/tags/tag917.xml" ContentType="application/vnd.openxmlformats-officedocument.presentationml.tags+xml"/>
  <Override PartName="/ppt/tags/tag918.xml" ContentType="application/vnd.openxmlformats-officedocument.presentationml.tags+xml"/>
  <Override PartName="/ppt/tags/tag919.xml" ContentType="application/vnd.openxmlformats-officedocument.presentationml.tags+xml"/>
  <Override PartName="/ppt/tags/tag920.xml" ContentType="application/vnd.openxmlformats-officedocument.presentationml.tags+xml"/>
  <Override PartName="/ppt/tags/tag921.xml" ContentType="application/vnd.openxmlformats-officedocument.presentationml.tags+xml"/>
  <Override PartName="/ppt/tags/tag922.xml" ContentType="application/vnd.openxmlformats-officedocument.presentationml.tags+xml"/>
  <Override PartName="/ppt/tags/tag923.xml" ContentType="application/vnd.openxmlformats-officedocument.presentationml.tags+xml"/>
  <Override PartName="/ppt/tags/tag924.xml" ContentType="application/vnd.openxmlformats-officedocument.presentationml.tags+xml"/>
  <Override PartName="/ppt/tags/tag925.xml" ContentType="application/vnd.openxmlformats-officedocument.presentationml.tags+xml"/>
  <Override PartName="/ppt/tags/tag926.xml" ContentType="application/vnd.openxmlformats-officedocument.presentationml.tags+xml"/>
  <Override PartName="/ppt/tags/tag927.xml" ContentType="application/vnd.openxmlformats-officedocument.presentationml.tags+xml"/>
  <Override PartName="/ppt/tags/tag928.xml" ContentType="application/vnd.openxmlformats-officedocument.presentationml.tags+xml"/>
  <Override PartName="/ppt/tags/tag929.xml" ContentType="application/vnd.openxmlformats-officedocument.presentationml.tags+xml"/>
  <Override PartName="/ppt/tags/tag930.xml" ContentType="application/vnd.openxmlformats-officedocument.presentationml.tags+xml"/>
  <Override PartName="/ppt/tags/tag931.xml" ContentType="application/vnd.openxmlformats-officedocument.presentationml.tags+xml"/>
  <Override PartName="/ppt/tags/tag932.xml" ContentType="application/vnd.openxmlformats-officedocument.presentationml.tags+xml"/>
  <Override PartName="/ppt/tags/tag933.xml" ContentType="application/vnd.openxmlformats-officedocument.presentationml.tags+xml"/>
  <Override PartName="/ppt/tags/tag934.xml" ContentType="application/vnd.openxmlformats-officedocument.presentationml.tags+xml"/>
  <Override PartName="/ppt/tags/tag935.xml" ContentType="application/vnd.openxmlformats-officedocument.presentationml.tags+xml"/>
  <Override PartName="/ppt/tags/tag936.xml" ContentType="application/vnd.openxmlformats-officedocument.presentationml.tags+xml"/>
  <Override PartName="/ppt/tags/tag937.xml" ContentType="application/vnd.openxmlformats-officedocument.presentationml.tags+xml"/>
  <Override PartName="/ppt/tags/tag938.xml" ContentType="application/vnd.openxmlformats-officedocument.presentationml.tags+xml"/>
  <Override PartName="/ppt/notesSlides/notesSlide40.xml" ContentType="application/vnd.openxmlformats-officedocument.presentationml.notesSlide+xml"/>
  <Override PartName="/ppt/tags/tag939.xml" ContentType="application/vnd.openxmlformats-officedocument.presentationml.tags+xml"/>
  <Override PartName="/ppt/tags/tag940.xml" ContentType="application/vnd.openxmlformats-officedocument.presentationml.tags+xml"/>
  <Override PartName="/ppt/tags/tag941.xml" ContentType="application/vnd.openxmlformats-officedocument.presentationml.tags+xml"/>
  <Override PartName="/ppt/tags/tag942.xml" ContentType="application/vnd.openxmlformats-officedocument.presentationml.tags+xml"/>
  <Override PartName="/ppt/tags/tag943.xml" ContentType="application/vnd.openxmlformats-officedocument.presentationml.tags+xml"/>
  <Override PartName="/ppt/tags/tag944.xml" ContentType="application/vnd.openxmlformats-officedocument.presentationml.tags+xml"/>
  <Override PartName="/ppt/tags/tag945.xml" ContentType="application/vnd.openxmlformats-officedocument.presentationml.tags+xml"/>
  <Override PartName="/ppt/tags/tag946.xml" ContentType="application/vnd.openxmlformats-officedocument.presentationml.tags+xml"/>
  <Override PartName="/ppt/tags/tag947.xml" ContentType="application/vnd.openxmlformats-officedocument.presentationml.tags+xml"/>
  <Override PartName="/ppt/tags/tag948.xml" ContentType="application/vnd.openxmlformats-officedocument.presentationml.tags+xml"/>
  <Override PartName="/ppt/tags/tag949.xml" ContentType="application/vnd.openxmlformats-officedocument.presentationml.tags+xml"/>
  <Override PartName="/ppt/tags/tag950.xml" ContentType="application/vnd.openxmlformats-officedocument.presentationml.tags+xml"/>
  <Override PartName="/ppt/tags/tag951.xml" ContentType="application/vnd.openxmlformats-officedocument.presentationml.tags+xml"/>
  <Override PartName="/ppt/tags/tag952.xml" ContentType="application/vnd.openxmlformats-officedocument.presentationml.tags+xml"/>
  <Override PartName="/ppt/tags/tag953.xml" ContentType="application/vnd.openxmlformats-officedocument.presentationml.tags+xml"/>
  <Override PartName="/ppt/tags/tag954.xml" ContentType="application/vnd.openxmlformats-officedocument.presentationml.tags+xml"/>
  <Override PartName="/ppt/tags/tag955.xml" ContentType="application/vnd.openxmlformats-officedocument.presentationml.tags+xml"/>
  <Override PartName="/ppt/tags/tag956.xml" ContentType="application/vnd.openxmlformats-officedocument.presentationml.tags+xml"/>
  <Override PartName="/ppt/tags/tag957.xml" ContentType="application/vnd.openxmlformats-officedocument.presentationml.tags+xml"/>
  <Override PartName="/ppt/tags/tag958.xml" ContentType="application/vnd.openxmlformats-officedocument.presentationml.tags+xml"/>
  <Override PartName="/ppt/tags/tag959.xml" ContentType="application/vnd.openxmlformats-officedocument.presentationml.tags+xml"/>
  <Override PartName="/ppt/tags/tag960.xml" ContentType="application/vnd.openxmlformats-officedocument.presentationml.tags+xml"/>
  <Override PartName="/ppt/tags/tag961.xml" ContentType="application/vnd.openxmlformats-officedocument.presentationml.tags+xml"/>
  <Override PartName="/ppt/tags/tag962.xml" ContentType="application/vnd.openxmlformats-officedocument.presentationml.tags+xml"/>
  <Override PartName="/ppt/tags/tag963.xml" ContentType="application/vnd.openxmlformats-officedocument.presentationml.tags+xml"/>
  <Override PartName="/ppt/tags/tag964.xml" ContentType="application/vnd.openxmlformats-officedocument.presentationml.tags+xml"/>
  <Override PartName="/ppt/tags/tag965.xml" ContentType="application/vnd.openxmlformats-officedocument.presentationml.tags+xml"/>
  <Override PartName="/ppt/tags/tag966.xml" ContentType="application/vnd.openxmlformats-officedocument.presentationml.tags+xml"/>
  <Override PartName="/ppt/notesSlides/notesSlide41.xml" ContentType="application/vnd.openxmlformats-officedocument.presentationml.notesSlide+xml"/>
  <Override PartName="/ppt/tags/tag967.xml" ContentType="application/vnd.openxmlformats-officedocument.presentationml.tags+xml"/>
  <Override PartName="/ppt/tags/tag968.xml" ContentType="application/vnd.openxmlformats-officedocument.presentationml.tags+xml"/>
  <Override PartName="/ppt/tags/tag969.xml" ContentType="application/vnd.openxmlformats-officedocument.presentationml.tags+xml"/>
  <Override PartName="/ppt/tags/tag970.xml" ContentType="application/vnd.openxmlformats-officedocument.presentationml.tags+xml"/>
  <Override PartName="/ppt/tags/tag971.xml" ContentType="application/vnd.openxmlformats-officedocument.presentationml.tags+xml"/>
  <Override PartName="/ppt/tags/tag972.xml" ContentType="application/vnd.openxmlformats-officedocument.presentationml.tags+xml"/>
  <Override PartName="/ppt/tags/tag973.xml" ContentType="application/vnd.openxmlformats-officedocument.presentationml.tags+xml"/>
  <Override PartName="/ppt/tags/tag974.xml" ContentType="application/vnd.openxmlformats-officedocument.presentationml.tags+xml"/>
  <Override PartName="/ppt/tags/tag975.xml" ContentType="application/vnd.openxmlformats-officedocument.presentationml.tags+xml"/>
  <Override PartName="/ppt/tags/tag976.xml" ContentType="application/vnd.openxmlformats-officedocument.presentationml.tags+xml"/>
  <Override PartName="/ppt/tags/tag977.xml" ContentType="application/vnd.openxmlformats-officedocument.presentationml.tags+xml"/>
  <Override PartName="/ppt/tags/tag978.xml" ContentType="application/vnd.openxmlformats-officedocument.presentationml.tags+xml"/>
  <Override PartName="/ppt/tags/tag979.xml" ContentType="application/vnd.openxmlformats-officedocument.presentationml.tags+xml"/>
  <Override PartName="/ppt/tags/tag980.xml" ContentType="application/vnd.openxmlformats-officedocument.presentationml.tags+xml"/>
  <Override PartName="/ppt/tags/tag981.xml" ContentType="application/vnd.openxmlformats-officedocument.presentationml.tags+xml"/>
  <Override PartName="/ppt/tags/tag982.xml" ContentType="application/vnd.openxmlformats-officedocument.presentationml.tags+xml"/>
  <Override PartName="/ppt/tags/tag983.xml" ContentType="application/vnd.openxmlformats-officedocument.presentationml.tags+xml"/>
  <Override PartName="/ppt/tags/tag984.xml" ContentType="application/vnd.openxmlformats-officedocument.presentationml.tags+xml"/>
  <Override PartName="/ppt/tags/tag985.xml" ContentType="application/vnd.openxmlformats-officedocument.presentationml.tags+xml"/>
  <Override PartName="/ppt/tags/tag986.xml" ContentType="application/vnd.openxmlformats-officedocument.presentationml.tags+xml"/>
  <Override PartName="/ppt/tags/tag987.xml" ContentType="application/vnd.openxmlformats-officedocument.presentationml.tags+xml"/>
  <Override PartName="/ppt/tags/tag988.xml" ContentType="application/vnd.openxmlformats-officedocument.presentationml.tags+xml"/>
  <Override PartName="/ppt/tags/tag989.xml" ContentType="application/vnd.openxmlformats-officedocument.presentationml.tags+xml"/>
  <Override PartName="/ppt/tags/tag990.xml" ContentType="application/vnd.openxmlformats-officedocument.presentationml.tags+xml"/>
  <Override PartName="/ppt/tags/tag991.xml" ContentType="application/vnd.openxmlformats-officedocument.presentationml.tags+xml"/>
  <Override PartName="/ppt/tags/tag992.xml" ContentType="application/vnd.openxmlformats-officedocument.presentationml.tags+xml"/>
  <Override PartName="/ppt/tags/tag993.xml" ContentType="application/vnd.openxmlformats-officedocument.presentationml.tags+xml"/>
  <Override PartName="/ppt/tags/tag994.xml" ContentType="application/vnd.openxmlformats-officedocument.presentationml.tags+xml"/>
  <Override PartName="/ppt/tags/tag995.xml" ContentType="application/vnd.openxmlformats-officedocument.presentationml.tags+xml"/>
  <Override PartName="/ppt/tags/tag996.xml" ContentType="application/vnd.openxmlformats-officedocument.presentationml.tags+xml"/>
  <Override PartName="/ppt/notesSlides/notesSlide42.xml" ContentType="application/vnd.openxmlformats-officedocument.presentationml.notesSlide+xml"/>
  <Override PartName="/ppt/tags/tag997.xml" ContentType="application/vnd.openxmlformats-officedocument.presentationml.tags+xml"/>
  <Override PartName="/ppt/tags/tag998.xml" ContentType="application/vnd.openxmlformats-officedocument.presentationml.tags+xml"/>
  <Override PartName="/ppt/tags/tag999.xml" ContentType="application/vnd.openxmlformats-officedocument.presentationml.tags+xml"/>
  <Override PartName="/ppt/tags/tag1000.xml" ContentType="application/vnd.openxmlformats-officedocument.presentationml.tags+xml"/>
  <Override PartName="/ppt/tags/tag1001.xml" ContentType="application/vnd.openxmlformats-officedocument.presentationml.tags+xml"/>
  <Override PartName="/ppt/tags/tag1002.xml" ContentType="application/vnd.openxmlformats-officedocument.presentationml.tags+xml"/>
  <Override PartName="/ppt/tags/tag1003.xml" ContentType="application/vnd.openxmlformats-officedocument.presentationml.tags+xml"/>
  <Override PartName="/ppt/tags/tag1004.xml" ContentType="application/vnd.openxmlformats-officedocument.presentationml.tags+xml"/>
  <Override PartName="/ppt/tags/tag1005.xml" ContentType="application/vnd.openxmlformats-officedocument.presentationml.tags+xml"/>
  <Override PartName="/ppt/tags/tag1006.xml" ContentType="application/vnd.openxmlformats-officedocument.presentationml.tags+xml"/>
  <Override PartName="/ppt/tags/tag1007.xml" ContentType="application/vnd.openxmlformats-officedocument.presentationml.tags+xml"/>
  <Override PartName="/ppt/tags/tag1008.xml" ContentType="application/vnd.openxmlformats-officedocument.presentationml.tags+xml"/>
  <Override PartName="/ppt/tags/tag1009.xml" ContentType="application/vnd.openxmlformats-officedocument.presentationml.tags+xml"/>
  <Override PartName="/ppt/tags/tag1010.xml" ContentType="application/vnd.openxmlformats-officedocument.presentationml.tags+xml"/>
  <Override PartName="/ppt/tags/tag1011.xml" ContentType="application/vnd.openxmlformats-officedocument.presentationml.tags+xml"/>
  <Override PartName="/ppt/tags/tag1012.xml" ContentType="application/vnd.openxmlformats-officedocument.presentationml.tags+xml"/>
  <Override PartName="/ppt/tags/tag1013.xml" ContentType="application/vnd.openxmlformats-officedocument.presentationml.tags+xml"/>
  <Override PartName="/ppt/tags/tag1014.xml" ContentType="application/vnd.openxmlformats-officedocument.presentationml.tags+xml"/>
  <Override PartName="/ppt/tags/tag1015.xml" ContentType="application/vnd.openxmlformats-officedocument.presentationml.tags+xml"/>
  <Override PartName="/ppt/tags/tag1016.xml" ContentType="application/vnd.openxmlformats-officedocument.presentationml.tags+xml"/>
  <Override PartName="/ppt/tags/tag1017.xml" ContentType="application/vnd.openxmlformats-officedocument.presentationml.tags+xml"/>
  <Override PartName="/ppt/tags/tag1018.xml" ContentType="application/vnd.openxmlformats-officedocument.presentationml.tags+xml"/>
  <Override PartName="/ppt/tags/tag1019.xml" ContentType="application/vnd.openxmlformats-officedocument.presentationml.tags+xml"/>
  <Override PartName="/ppt/tags/tag1020.xml" ContentType="application/vnd.openxmlformats-officedocument.presentationml.tags+xml"/>
  <Override PartName="/ppt/tags/tag1021.xml" ContentType="application/vnd.openxmlformats-officedocument.presentationml.tags+xml"/>
  <Override PartName="/ppt/tags/tag1022.xml" ContentType="application/vnd.openxmlformats-officedocument.presentationml.tags+xml"/>
  <Override PartName="/ppt/tags/tag1023.xml" ContentType="application/vnd.openxmlformats-officedocument.presentationml.tags+xml"/>
  <Override PartName="/ppt/tags/tag1024.xml" ContentType="application/vnd.openxmlformats-officedocument.presentationml.tags+xml"/>
  <Override PartName="/ppt/tags/tag1025.xml" ContentType="application/vnd.openxmlformats-officedocument.presentationml.tags+xml"/>
  <Override PartName="/ppt/tags/tag1026.xml" ContentType="application/vnd.openxmlformats-officedocument.presentationml.tags+xml"/>
  <Override PartName="/ppt/tags/tag1027.xml" ContentType="application/vnd.openxmlformats-officedocument.presentationml.tags+xml"/>
  <Override PartName="/ppt/tags/tag1028.xml" ContentType="application/vnd.openxmlformats-officedocument.presentationml.tags+xml"/>
  <Override PartName="/ppt/tags/tag1029.xml" ContentType="application/vnd.openxmlformats-officedocument.presentationml.tags+xml"/>
  <Override PartName="/ppt/tags/tag1030.xml" ContentType="application/vnd.openxmlformats-officedocument.presentationml.tags+xml"/>
  <Override PartName="/ppt/tags/tag1031.xml" ContentType="application/vnd.openxmlformats-officedocument.presentationml.tags+xml"/>
  <Override PartName="/ppt/tags/tag1032.xml" ContentType="application/vnd.openxmlformats-officedocument.presentationml.tags+xml"/>
  <Override PartName="/ppt/tags/tag1033.xml" ContentType="application/vnd.openxmlformats-officedocument.presentationml.tags+xml"/>
  <Override PartName="/ppt/tags/tag1034.xml" ContentType="application/vnd.openxmlformats-officedocument.presentationml.tags+xml"/>
  <Override PartName="/ppt/tags/tag1035.xml" ContentType="application/vnd.openxmlformats-officedocument.presentationml.tags+xml"/>
  <Override PartName="/ppt/tags/tag1036.xml" ContentType="application/vnd.openxmlformats-officedocument.presentationml.tags+xml"/>
  <Override PartName="/ppt/tags/tag1037.xml" ContentType="application/vnd.openxmlformats-officedocument.presentationml.tags+xml"/>
  <Override PartName="/ppt/tags/tag1038.xml" ContentType="application/vnd.openxmlformats-officedocument.presentationml.tags+xml"/>
  <Override PartName="/ppt/tags/tag1039.xml" ContentType="application/vnd.openxmlformats-officedocument.presentationml.tags+xml"/>
  <Override PartName="/ppt/tags/tag1040.xml" ContentType="application/vnd.openxmlformats-officedocument.presentationml.tags+xml"/>
  <Override PartName="/ppt/tags/tag1041.xml" ContentType="application/vnd.openxmlformats-officedocument.presentationml.tags+xml"/>
  <Override PartName="/ppt/tags/tag1042.xml" ContentType="application/vnd.openxmlformats-officedocument.presentationml.tags+xml"/>
  <Override PartName="/ppt/tags/tag1043.xml" ContentType="application/vnd.openxmlformats-officedocument.presentationml.tags+xml"/>
  <Override PartName="/ppt/tags/tag1044.xml" ContentType="application/vnd.openxmlformats-officedocument.presentationml.tags+xml"/>
  <Override PartName="/ppt/tags/tag1045.xml" ContentType="application/vnd.openxmlformats-officedocument.presentationml.tags+xml"/>
  <Override PartName="/ppt/tags/tag1046.xml" ContentType="application/vnd.openxmlformats-officedocument.presentationml.tags+xml"/>
  <Override PartName="/ppt/tags/tag1047.xml" ContentType="application/vnd.openxmlformats-officedocument.presentationml.tags+xml"/>
  <Override PartName="/ppt/tags/tag1048.xml" ContentType="application/vnd.openxmlformats-officedocument.presentationml.tags+xml"/>
  <Override PartName="/ppt/tags/tag1049.xml" ContentType="application/vnd.openxmlformats-officedocument.presentationml.tags+xml"/>
  <Override PartName="/ppt/tags/tag1050.xml" ContentType="application/vnd.openxmlformats-officedocument.presentationml.tags+xml"/>
  <Override PartName="/ppt/tags/tag1051.xml" ContentType="application/vnd.openxmlformats-officedocument.presentationml.tags+xml"/>
  <Override PartName="/ppt/tags/tag1052.xml" ContentType="application/vnd.openxmlformats-officedocument.presentationml.tags+xml"/>
  <Override PartName="/ppt/tags/tag1053.xml" ContentType="application/vnd.openxmlformats-officedocument.presentationml.tags+xml"/>
  <Override PartName="/ppt/tags/tag1054.xml" ContentType="application/vnd.openxmlformats-officedocument.presentationml.tags+xml"/>
  <Override PartName="/ppt/tags/tag1055.xml" ContentType="application/vnd.openxmlformats-officedocument.presentationml.tags+xml"/>
  <Override PartName="/ppt/tags/tag1056.xml" ContentType="application/vnd.openxmlformats-officedocument.presentationml.tags+xml"/>
  <Override PartName="/ppt/tags/tag1057.xml" ContentType="application/vnd.openxmlformats-officedocument.presentationml.tags+xml"/>
  <Override PartName="/ppt/tags/tag1058.xml" ContentType="application/vnd.openxmlformats-officedocument.presentationml.tags+xml"/>
  <Override PartName="/ppt/tags/tag1059.xml" ContentType="application/vnd.openxmlformats-officedocument.presentationml.tags+xml"/>
  <Override PartName="/ppt/tags/tag1060.xml" ContentType="application/vnd.openxmlformats-officedocument.presentationml.tags+xml"/>
  <Override PartName="/ppt/tags/tag1061.xml" ContentType="application/vnd.openxmlformats-officedocument.presentationml.tags+xml"/>
  <Override PartName="/ppt/tags/tag1062.xml" ContentType="application/vnd.openxmlformats-officedocument.presentationml.tags+xml"/>
  <Override PartName="/ppt/tags/tag1063.xml" ContentType="application/vnd.openxmlformats-officedocument.presentationml.tags+xml"/>
  <Override PartName="/ppt/tags/tag1064.xml" ContentType="application/vnd.openxmlformats-officedocument.presentationml.tags+xml"/>
  <Override PartName="/ppt/tags/tag1065.xml" ContentType="application/vnd.openxmlformats-officedocument.presentationml.tags+xml"/>
  <Override PartName="/ppt/tags/tag1066.xml" ContentType="application/vnd.openxmlformats-officedocument.presentationml.tags+xml"/>
  <Override PartName="/ppt/tags/tag1067.xml" ContentType="application/vnd.openxmlformats-officedocument.presentationml.tags+xml"/>
  <Override PartName="/ppt/tags/tag1068.xml" ContentType="application/vnd.openxmlformats-officedocument.presentationml.tags+xml"/>
  <Override PartName="/ppt/tags/tag1069.xml" ContentType="application/vnd.openxmlformats-officedocument.presentationml.tags+xml"/>
  <Override PartName="/ppt/tags/tag1070.xml" ContentType="application/vnd.openxmlformats-officedocument.presentationml.tags+xml"/>
  <Override PartName="/ppt/tags/tag1071.xml" ContentType="application/vnd.openxmlformats-officedocument.presentationml.tags+xml"/>
  <Override PartName="/ppt/tags/tag1072.xml" ContentType="application/vnd.openxmlformats-officedocument.presentationml.tags+xml"/>
  <Override PartName="/ppt/tags/tag1073.xml" ContentType="application/vnd.openxmlformats-officedocument.presentationml.tags+xml"/>
  <Override PartName="/ppt/tags/tag1074.xml" ContentType="application/vnd.openxmlformats-officedocument.presentationml.tags+xml"/>
  <Override PartName="/ppt/tags/tag1075.xml" ContentType="application/vnd.openxmlformats-officedocument.presentationml.tags+xml"/>
  <Override PartName="/ppt/tags/tag1076.xml" ContentType="application/vnd.openxmlformats-officedocument.presentationml.tags+xml"/>
  <Override PartName="/ppt/tags/tag1077.xml" ContentType="application/vnd.openxmlformats-officedocument.presentationml.tags+xml"/>
  <Override PartName="/ppt/tags/tag1078.xml" ContentType="application/vnd.openxmlformats-officedocument.presentationml.tags+xml"/>
  <Override PartName="/ppt/tags/tag1079.xml" ContentType="application/vnd.openxmlformats-officedocument.presentationml.tags+xml"/>
  <Override PartName="/ppt/tags/tag1080.xml" ContentType="application/vnd.openxmlformats-officedocument.presentationml.tags+xml"/>
  <Override PartName="/ppt/tags/tag1081.xml" ContentType="application/vnd.openxmlformats-officedocument.presentationml.tags+xml"/>
  <Override PartName="/ppt/tags/tag1082.xml" ContentType="application/vnd.openxmlformats-officedocument.presentationml.tags+xml"/>
  <Override PartName="/ppt/tags/tag1083.xml" ContentType="application/vnd.openxmlformats-officedocument.presentationml.tags+xml"/>
  <Override PartName="/ppt/tags/tag1084.xml" ContentType="application/vnd.openxmlformats-officedocument.presentationml.tags+xml"/>
  <Override PartName="/ppt/tags/tag1085.xml" ContentType="application/vnd.openxmlformats-officedocument.presentationml.tags+xml"/>
  <Override PartName="/ppt/tags/tag1086.xml" ContentType="application/vnd.openxmlformats-officedocument.presentationml.tags+xml"/>
  <Override PartName="/ppt/tags/tag1087.xml" ContentType="application/vnd.openxmlformats-officedocument.presentationml.tags+xml"/>
  <Override PartName="/ppt/tags/tag1088.xml" ContentType="application/vnd.openxmlformats-officedocument.presentationml.tags+xml"/>
  <Override PartName="/ppt/tags/tag1089.xml" ContentType="application/vnd.openxmlformats-officedocument.presentationml.tags+xml"/>
  <Override PartName="/ppt/tags/tag1090.xml" ContentType="application/vnd.openxmlformats-officedocument.presentationml.tags+xml"/>
  <Override PartName="/ppt/tags/tag1091.xml" ContentType="application/vnd.openxmlformats-officedocument.presentationml.tags+xml"/>
  <Override PartName="/ppt/tags/tag1092.xml" ContentType="application/vnd.openxmlformats-officedocument.presentationml.tags+xml"/>
  <Override PartName="/ppt/tags/tag1093.xml" ContentType="application/vnd.openxmlformats-officedocument.presentationml.tags+xml"/>
  <Override PartName="/ppt/tags/tag1094.xml" ContentType="application/vnd.openxmlformats-officedocument.presentationml.tags+xml"/>
  <Override PartName="/ppt/tags/tag1095.xml" ContentType="application/vnd.openxmlformats-officedocument.presentationml.tags+xml"/>
  <Override PartName="/ppt/tags/tag1096.xml" ContentType="application/vnd.openxmlformats-officedocument.presentationml.tags+xml"/>
  <Override PartName="/ppt/tags/tag1097.xml" ContentType="application/vnd.openxmlformats-officedocument.presentationml.tags+xml"/>
  <Override PartName="/ppt/tags/tag1098.xml" ContentType="application/vnd.openxmlformats-officedocument.presentationml.tags+xml"/>
  <Override PartName="/ppt/tags/tag1099.xml" ContentType="application/vnd.openxmlformats-officedocument.presentationml.tags+xml"/>
  <Override PartName="/ppt/tags/tag1100.xml" ContentType="application/vnd.openxmlformats-officedocument.presentationml.tags+xml"/>
  <Override PartName="/ppt/tags/tag1101.xml" ContentType="application/vnd.openxmlformats-officedocument.presentationml.tags+xml"/>
  <Override PartName="/ppt/tags/tag1102.xml" ContentType="application/vnd.openxmlformats-officedocument.presentationml.tags+xml"/>
  <Override PartName="/ppt/tags/tag1103.xml" ContentType="application/vnd.openxmlformats-officedocument.presentationml.tags+xml"/>
  <Override PartName="/ppt/tags/tag1104.xml" ContentType="application/vnd.openxmlformats-officedocument.presentationml.tags+xml"/>
  <Override PartName="/ppt/tags/tag1105.xml" ContentType="application/vnd.openxmlformats-officedocument.presentationml.tags+xml"/>
  <Override PartName="/ppt/tags/tag1106.xml" ContentType="application/vnd.openxmlformats-officedocument.presentationml.tags+xml"/>
  <Override PartName="/ppt/tags/tag1107.xml" ContentType="application/vnd.openxmlformats-officedocument.presentationml.tags+xml"/>
  <Override PartName="/ppt/tags/tag1108.xml" ContentType="application/vnd.openxmlformats-officedocument.presentationml.tags+xml"/>
  <Override PartName="/ppt/tags/tag1109.xml" ContentType="application/vnd.openxmlformats-officedocument.presentationml.tags+xml"/>
  <Override PartName="/ppt/tags/tag1110.xml" ContentType="application/vnd.openxmlformats-officedocument.presentationml.tags+xml"/>
  <Override PartName="/ppt/notesSlides/notesSlide43.xml" ContentType="application/vnd.openxmlformats-officedocument.presentationml.notesSlide+xml"/>
  <Override PartName="/ppt/tags/tag1111.xml" ContentType="application/vnd.openxmlformats-officedocument.presentationml.tags+xml"/>
  <Override PartName="/ppt/tags/tag1112.xml" ContentType="application/vnd.openxmlformats-officedocument.presentationml.tags+xml"/>
  <Override PartName="/ppt/tags/tag1113.xml" ContentType="application/vnd.openxmlformats-officedocument.presentationml.tags+xml"/>
  <Override PartName="/ppt/tags/tag1114.xml" ContentType="application/vnd.openxmlformats-officedocument.presentationml.tags+xml"/>
  <Override PartName="/ppt/tags/tag1115.xml" ContentType="application/vnd.openxmlformats-officedocument.presentationml.tags+xml"/>
  <Override PartName="/ppt/tags/tag1116.xml" ContentType="application/vnd.openxmlformats-officedocument.presentationml.tags+xml"/>
  <Override PartName="/ppt/tags/tag1117.xml" ContentType="application/vnd.openxmlformats-officedocument.presentationml.tags+xml"/>
  <Override PartName="/ppt/tags/tag1118.xml" ContentType="application/vnd.openxmlformats-officedocument.presentationml.tags+xml"/>
  <Override PartName="/ppt/tags/tag1119.xml" ContentType="application/vnd.openxmlformats-officedocument.presentationml.tags+xml"/>
  <Override PartName="/ppt/tags/tag1120.xml" ContentType="application/vnd.openxmlformats-officedocument.presentationml.tags+xml"/>
  <Override PartName="/ppt/tags/tag1121.xml" ContentType="application/vnd.openxmlformats-officedocument.presentationml.tags+xml"/>
  <Override PartName="/ppt/tags/tag1122.xml" ContentType="application/vnd.openxmlformats-officedocument.presentationml.tags+xml"/>
  <Override PartName="/ppt/tags/tag1123.xml" ContentType="application/vnd.openxmlformats-officedocument.presentationml.tags+xml"/>
  <Override PartName="/ppt/tags/tag1124.xml" ContentType="application/vnd.openxmlformats-officedocument.presentationml.tags+xml"/>
  <Override PartName="/ppt/tags/tag1125.xml" ContentType="application/vnd.openxmlformats-officedocument.presentationml.tags+xml"/>
  <Override PartName="/ppt/tags/tag1126.xml" ContentType="application/vnd.openxmlformats-officedocument.presentationml.tags+xml"/>
  <Override PartName="/ppt/tags/tag1127.xml" ContentType="application/vnd.openxmlformats-officedocument.presentationml.tags+xml"/>
  <Override PartName="/ppt/notesSlides/notesSlide44.xml" ContentType="application/vnd.openxmlformats-officedocument.presentationml.notesSlide+xml"/>
  <Override PartName="/ppt/tags/tag1128.xml" ContentType="application/vnd.openxmlformats-officedocument.presentationml.tags+xml"/>
  <Override PartName="/ppt/tags/tag1129.xml" ContentType="application/vnd.openxmlformats-officedocument.presentationml.tags+xml"/>
  <Override PartName="/ppt/tags/tag1130.xml" ContentType="application/vnd.openxmlformats-officedocument.presentationml.tags+xml"/>
  <Override PartName="/ppt/tags/tag1131.xml" ContentType="application/vnd.openxmlformats-officedocument.presentationml.tags+xml"/>
  <Override PartName="/ppt/tags/tag1132.xml" ContentType="application/vnd.openxmlformats-officedocument.presentationml.tags+xml"/>
  <Override PartName="/ppt/tags/tag1133.xml" ContentType="application/vnd.openxmlformats-officedocument.presentationml.tags+xml"/>
  <Override PartName="/ppt/tags/tag1134.xml" ContentType="application/vnd.openxmlformats-officedocument.presentationml.tags+xml"/>
  <Override PartName="/ppt/tags/tag1135.xml" ContentType="application/vnd.openxmlformats-officedocument.presentationml.tags+xml"/>
  <Override PartName="/ppt/tags/tag1136.xml" ContentType="application/vnd.openxmlformats-officedocument.presentationml.tags+xml"/>
  <Override PartName="/ppt/tags/tag1137.xml" ContentType="application/vnd.openxmlformats-officedocument.presentationml.tags+xml"/>
  <Override PartName="/ppt/tags/tag1138.xml" ContentType="application/vnd.openxmlformats-officedocument.presentationml.tags+xml"/>
  <Override PartName="/ppt/tags/tag1139.xml" ContentType="application/vnd.openxmlformats-officedocument.presentationml.tags+xml"/>
  <Override PartName="/ppt/tags/tag1140.xml" ContentType="application/vnd.openxmlformats-officedocument.presentationml.tags+xml"/>
  <Override PartName="/ppt/tags/tag1141.xml" ContentType="application/vnd.openxmlformats-officedocument.presentationml.tags+xml"/>
  <Override PartName="/ppt/tags/tag1142.xml" ContentType="application/vnd.openxmlformats-officedocument.presentationml.tags+xml"/>
  <Override PartName="/ppt/tags/tag1143.xml" ContentType="application/vnd.openxmlformats-officedocument.presentationml.tags+xml"/>
  <Override PartName="/ppt/tags/tag1144.xml" ContentType="application/vnd.openxmlformats-officedocument.presentationml.tags+xml"/>
  <Override PartName="/ppt/tags/tag1145.xml" ContentType="application/vnd.openxmlformats-officedocument.presentationml.tags+xml"/>
  <Override PartName="/ppt/tags/tag1146.xml" ContentType="application/vnd.openxmlformats-officedocument.presentationml.tags+xml"/>
  <Override PartName="/ppt/tags/tag1147.xml" ContentType="application/vnd.openxmlformats-officedocument.presentationml.tags+xml"/>
  <Override PartName="/ppt/tags/tag1148.xml" ContentType="application/vnd.openxmlformats-officedocument.presentationml.tags+xml"/>
  <Override PartName="/ppt/tags/tag1149.xml" ContentType="application/vnd.openxmlformats-officedocument.presentationml.tags+xml"/>
  <Override PartName="/ppt/tags/tag1150.xml" ContentType="application/vnd.openxmlformats-officedocument.presentationml.tags+xml"/>
  <Override PartName="/ppt/tags/tag1151.xml" ContentType="application/vnd.openxmlformats-officedocument.presentationml.tags+xml"/>
  <Override PartName="/ppt/tags/tag1152.xml" ContentType="application/vnd.openxmlformats-officedocument.presentationml.tags+xml"/>
  <Override PartName="/ppt/tags/tag1153.xml" ContentType="application/vnd.openxmlformats-officedocument.presentationml.tags+xml"/>
  <Override PartName="/ppt/tags/tag1154.xml" ContentType="application/vnd.openxmlformats-officedocument.presentationml.tags+xml"/>
  <Override PartName="/ppt/tags/tag1155.xml" ContentType="application/vnd.openxmlformats-officedocument.presentationml.tags+xml"/>
  <Override PartName="/ppt/tags/tag1156.xml" ContentType="application/vnd.openxmlformats-officedocument.presentationml.tags+xml"/>
  <Override PartName="/ppt/tags/tag1157.xml" ContentType="application/vnd.openxmlformats-officedocument.presentationml.tags+xml"/>
  <Override PartName="/ppt/tags/tag1158.xml" ContentType="application/vnd.openxmlformats-officedocument.presentationml.tags+xml"/>
  <Override PartName="/ppt/notesSlides/notesSlide45.xml" ContentType="application/vnd.openxmlformats-officedocument.presentationml.notesSlide+xml"/>
  <Override PartName="/ppt/tags/tag1159.xml" ContentType="application/vnd.openxmlformats-officedocument.presentationml.tags+xml"/>
  <Override PartName="/ppt/tags/tag1160.xml" ContentType="application/vnd.openxmlformats-officedocument.presentationml.tags+xml"/>
  <Override PartName="/ppt/tags/tag1161.xml" ContentType="application/vnd.openxmlformats-officedocument.presentationml.tags+xml"/>
  <Override PartName="/ppt/tags/tag1162.xml" ContentType="application/vnd.openxmlformats-officedocument.presentationml.tags+xml"/>
  <Override PartName="/ppt/tags/tag1163.xml" ContentType="application/vnd.openxmlformats-officedocument.presentationml.tags+xml"/>
  <Override PartName="/ppt/tags/tag1164.xml" ContentType="application/vnd.openxmlformats-officedocument.presentationml.tags+xml"/>
  <Override PartName="/ppt/tags/tag1165.xml" ContentType="application/vnd.openxmlformats-officedocument.presentationml.tags+xml"/>
  <Override PartName="/ppt/tags/tag1166.xml" ContentType="application/vnd.openxmlformats-officedocument.presentationml.tags+xml"/>
  <Override PartName="/ppt/tags/tag1167.xml" ContentType="application/vnd.openxmlformats-officedocument.presentationml.tags+xml"/>
  <Override PartName="/ppt/tags/tag1168.xml" ContentType="application/vnd.openxmlformats-officedocument.presentationml.tags+xml"/>
  <Override PartName="/ppt/tags/tag1169.xml" ContentType="application/vnd.openxmlformats-officedocument.presentationml.tags+xml"/>
  <Override PartName="/ppt/tags/tag1170.xml" ContentType="application/vnd.openxmlformats-officedocument.presentationml.tags+xml"/>
  <Override PartName="/ppt/tags/tag1171.xml" ContentType="application/vnd.openxmlformats-officedocument.presentationml.tags+xml"/>
  <Override PartName="/ppt/tags/tag1172.xml" ContentType="application/vnd.openxmlformats-officedocument.presentationml.tags+xml"/>
  <Override PartName="/ppt/tags/tag1173.xml" ContentType="application/vnd.openxmlformats-officedocument.presentationml.tags+xml"/>
  <Override PartName="/ppt/tags/tag1174.xml" ContentType="application/vnd.openxmlformats-officedocument.presentationml.tags+xml"/>
  <Override PartName="/ppt/tags/tag1175.xml" ContentType="application/vnd.openxmlformats-officedocument.presentationml.tags+xml"/>
  <Override PartName="/ppt/tags/tag1176.xml" ContentType="application/vnd.openxmlformats-officedocument.presentationml.tags+xml"/>
  <Override PartName="/ppt/tags/tag1177.xml" ContentType="application/vnd.openxmlformats-officedocument.presentationml.tags+xml"/>
  <Override PartName="/ppt/tags/tag1178.xml" ContentType="application/vnd.openxmlformats-officedocument.presentationml.tags+xml"/>
  <Override PartName="/ppt/tags/tag1179.xml" ContentType="application/vnd.openxmlformats-officedocument.presentationml.tags+xml"/>
  <Override PartName="/ppt/tags/tag1180.xml" ContentType="application/vnd.openxmlformats-officedocument.presentationml.tags+xml"/>
  <Override PartName="/ppt/tags/tag1181.xml" ContentType="application/vnd.openxmlformats-officedocument.presentationml.tags+xml"/>
  <Override PartName="/ppt/tags/tag1182.xml" ContentType="application/vnd.openxmlformats-officedocument.presentationml.tags+xml"/>
  <Override PartName="/ppt/tags/tag1183.xml" ContentType="application/vnd.openxmlformats-officedocument.presentationml.tags+xml"/>
  <Override PartName="/ppt/tags/tag1184.xml" ContentType="application/vnd.openxmlformats-officedocument.presentationml.tags+xml"/>
  <Override PartName="/ppt/tags/tag1185.xml" ContentType="application/vnd.openxmlformats-officedocument.presentationml.tags+xml"/>
  <Override PartName="/ppt/tags/tag1186.xml" ContentType="application/vnd.openxmlformats-officedocument.presentationml.tags+xml"/>
  <Override PartName="/ppt/tags/tag1187.xml" ContentType="application/vnd.openxmlformats-officedocument.presentationml.tags+xml"/>
  <Override PartName="/ppt/tags/tag1188.xml" ContentType="application/vnd.openxmlformats-officedocument.presentationml.tags+xml"/>
  <Override PartName="/ppt/tags/tag1189.xml" ContentType="application/vnd.openxmlformats-officedocument.presentationml.tags+xml"/>
  <Override PartName="/ppt/tags/tag1190.xml" ContentType="application/vnd.openxmlformats-officedocument.presentationml.tags+xml"/>
  <Override PartName="/ppt/tags/tag1191.xml" ContentType="application/vnd.openxmlformats-officedocument.presentationml.tags+xml"/>
  <Override PartName="/ppt/tags/tag1192.xml" ContentType="application/vnd.openxmlformats-officedocument.presentationml.tags+xml"/>
  <Override PartName="/ppt/tags/tag1193.xml" ContentType="application/vnd.openxmlformats-officedocument.presentationml.tags+xml"/>
  <Override PartName="/ppt/tags/tag1194.xml" ContentType="application/vnd.openxmlformats-officedocument.presentationml.tags+xml"/>
  <Override PartName="/ppt/tags/tag1195.xml" ContentType="application/vnd.openxmlformats-officedocument.presentationml.tags+xml"/>
  <Override PartName="/ppt/tags/tag1196.xml" ContentType="application/vnd.openxmlformats-officedocument.presentationml.tags+xml"/>
  <Override PartName="/ppt/tags/tag1197.xml" ContentType="application/vnd.openxmlformats-officedocument.presentationml.tags+xml"/>
  <Override PartName="/ppt/tags/tag1198.xml" ContentType="application/vnd.openxmlformats-officedocument.presentationml.tags+xml"/>
  <Override PartName="/ppt/tags/tag1199.xml" ContentType="application/vnd.openxmlformats-officedocument.presentationml.tags+xml"/>
  <Override PartName="/ppt/notesSlides/notesSlide46.xml" ContentType="application/vnd.openxmlformats-officedocument.presentationml.notesSlide+xml"/>
  <Override PartName="/ppt/tags/tag1200.xml" ContentType="application/vnd.openxmlformats-officedocument.presentationml.tags+xml"/>
  <Override PartName="/ppt/tags/tag1201.xml" ContentType="application/vnd.openxmlformats-officedocument.presentationml.tags+xml"/>
  <Override PartName="/ppt/tags/tag1202.xml" ContentType="application/vnd.openxmlformats-officedocument.presentationml.tags+xml"/>
  <Override PartName="/ppt/tags/tag1203.xml" ContentType="application/vnd.openxmlformats-officedocument.presentationml.tags+xml"/>
  <Override PartName="/ppt/tags/tag1204.xml" ContentType="application/vnd.openxmlformats-officedocument.presentationml.tags+xml"/>
  <Override PartName="/ppt/tags/tag1205.xml" ContentType="application/vnd.openxmlformats-officedocument.presentationml.tags+xml"/>
  <Override PartName="/ppt/tags/tag1206.xml" ContentType="application/vnd.openxmlformats-officedocument.presentationml.tags+xml"/>
  <Override PartName="/ppt/tags/tag1207.xml" ContentType="application/vnd.openxmlformats-officedocument.presentationml.tags+xml"/>
  <Override PartName="/ppt/tags/tag1208.xml" ContentType="application/vnd.openxmlformats-officedocument.presentationml.tags+xml"/>
  <Override PartName="/ppt/tags/tag1209.xml" ContentType="application/vnd.openxmlformats-officedocument.presentationml.tags+xml"/>
  <Override PartName="/ppt/tags/tag1210.xml" ContentType="application/vnd.openxmlformats-officedocument.presentationml.tags+xml"/>
  <Override PartName="/ppt/tags/tag1211.xml" ContentType="application/vnd.openxmlformats-officedocument.presentationml.tags+xml"/>
  <Override PartName="/ppt/tags/tag1212.xml" ContentType="application/vnd.openxmlformats-officedocument.presentationml.tags+xml"/>
  <Override PartName="/ppt/tags/tag1213.xml" ContentType="application/vnd.openxmlformats-officedocument.presentationml.tags+xml"/>
  <Override PartName="/ppt/tags/tag1214.xml" ContentType="application/vnd.openxmlformats-officedocument.presentationml.tags+xml"/>
  <Override PartName="/ppt/tags/tag1215.xml" ContentType="application/vnd.openxmlformats-officedocument.presentationml.tags+xml"/>
  <Override PartName="/ppt/tags/tag1216.xml" ContentType="application/vnd.openxmlformats-officedocument.presentationml.tags+xml"/>
  <Override PartName="/ppt/tags/tag1217.xml" ContentType="application/vnd.openxmlformats-officedocument.presentationml.tags+xml"/>
  <Override PartName="/ppt/tags/tag1218.xml" ContentType="application/vnd.openxmlformats-officedocument.presentationml.tags+xml"/>
  <Override PartName="/ppt/tags/tag1219.xml" ContentType="application/vnd.openxmlformats-officedocument.presentationml.tags+xml"/>
  <Override PartName="/ppt/tags/tag1220.xml" ContentType="application/vnd.openxmlformats-officedocument.presentationml.tags+xml"/>
  <Override PartName="/ppt/tags/tag1221.xml" ContentType="application/vnd.openxmlformats-officedocument.presentationml.tags+xml"/>
  <Override PartName="/ppt/tags/tag1222.xml" ContentType="application/vnd.openxmlformats-officedocument.presentationml.tags+xml"/>
  <Override PartName="/ppt/tags/tag1223.xml" ContentType="application/vnd.openxmlformats-officedocument.presentationml.tags+xml"/>
  <Override PartName="/ppt/tags/tag1224.xml" ContentType="application/vnd.openxmlformats-officedocument.presentationml.tags+xml"/>
  <Override PartName="/ppt/tags/tag1225.xml" ContentType="application/vnd.openxmlformats-officedocument.presentationml.tags+xml"/>
  <Override PartName="/ppt/tags/tag1226.xml" ContentType="application/vnd.openxmlformats-officedocument.presentationml.tags+xml"/>
  <Override PartName="/ppt/tags/tag1227.xml" ContentType="application/vnd.openxmlformats-officedocument.presentationml.tags+xml"/>
  <Override PartName="/ppt/tags/tag1228.xml" ContentType="application/vnd.openxmlformats-officedocument.presentationml.tags+xml"/>
  <Override PartName="/ppt/tags/tag1229.xml" ContentType="application/vnd.openxmlformats-officedocument.presentationml.tags+xml"/>
  <Override PartName="/ppt/tags/tag1230.xml" ContentType="application/vnd.openxmlformats-officedocument.presentationml.tags+xml"/>
  <Override PartName="/ppt/tags/tag1231.xml" ContentType="application/vnd.openxmlformats-officedocument.presentationml.tags+xml"/>
  <Override PartName="/ppt/tags/tag1232.xml" ContentType="application/vnd.openxmlformats-officedocument.presentationml.tags+xml"/>
  <Override PartName="/ppt/tags/tag1233.xml" ContentType="application/vnd.openxmlformats-officedocument.presentationml.tags+xml"/>
  <Override PartName="/ppt/tags/tag1234.xml" ContentType="application/vnd.openxmlformats-officedocument.presentationml.tags+xml"/>
  <Override PartName="/ppt/tags/tag1235.xml" ContentType="application/vnd.openxmlformats-officedocument.presentationml.tags+xml"/>
  <Override PartName="/ppt/tags/tag1236.xml" ContentType="application/vnd.openxmlformats-officedocument.presentationml.tags+xml"/>
  <Override PartName="/ppt/tags/tag1237.xml" ContentType="application/vnd.openxmlformats-officedocument.presentationml.tags+xml"/>
  <Override PartName="/ppt/tags/tag1238.xml" ContentType="application/vnd.openxmlformats-officedocument.presentationml.tags+xml"/>
  <Override PartName="/ppt/tags/tag1239.xml" ContentType="application/vnd.openxmlformats-officedocument.presentationml.tags+xml"/>
  <Override PartName="/ppt/tags/tag1240.xml" ContentType="application/vnd.openxmlformats-officedocument.presentationml.tags+xml"/>
  <Override PartName="/ppt/tags/tag1241.xml" ContentType="application/vnd.openxmlformats-officedocument.presentationml.tags+xml"/>
  <Override PartName="/ppt/tags/tag1242.xml" ContentType="application/vnd.openxmlformats-officedocument.presentationml.tags+xml"/>
  <Override PartName="/ppt/tags/tag1243.xml" ContentType="application/vnd.openxmlformats-officedocument.presentationml.tags+xml"/>
  <Override PartName="/ppt/tags/tag1244.xml" ContentType="application/vnd.openxmlformats-officedocument.presentationml.tags+xml"/>
  <Override PartName="/ppt/tags/tag1245.xml" ContentType="application/vnd.openxmlformats-officedocument.presentationml.tags+xml"/>
  <Override PartName="/ppt/tags/tag1246.xml" ContentType="application/vnd.openxmlformats-officedocument.presentationml.tags+xml"/>
  <Override PartName="/ppt/tags/tag1247.xml" ContentType="application/vnd.openxmlformats-officedocument.presentationml.tags+xml"/>
  <Override PartName="/ppt/tags/tag1248.xml" ContentType="application/vnd.openxmlformats-officedocument.presentationml.tags+xml"/>
  <Override PartName="/ppt/tags/tag1249.xml" ContentType="application/vnd.openxmlformats-officedocument.presentationml.tags+xml"/>
  <Override PartName="/ppt/tags/tag1250.xml" ContentType="application/vnd.openxmlformats-officedocument.presentationml.tags+xml"/>
  <Override PartName="/ppt/tags/tag1251.xml" ContentType="application/vnd.openxmlformats-officedocument.presentationml.tags+xml"/>
  <Override PartName="/ppt/notesSlides/notesSlide47.xml" ContentType="application/vnd.openxmlformats-officedocument.presentationml.notesSlide+xml"/>
  <Override PartName="/ppt/tags/tag1252.xml" ContentType="application/vnd.openxmlformats-officedocument.presentationml.tags+xml"/>
  <Override PartName="/ppt/tags/tag1253.xml" ContentType="application/vnd.openxmlformats-officedocument.presentationml.tags+xml"/>
  <Override PartName="/ppt/tags/tag1254.xml" ContentType="application/vnd.openxmlformats-officedocument.presentationml.tags+xml"/>
  <Override PartName="/ppt/tags/tag1255.xml" ContentType="application/vnd.openxmlformats-officedocument.presentationml.tags+xml"/>
  <Override PartName="/ppt/tags/tag1256.xml" ContentType="application/vnd.openxmlformats-officedocument.presentationml.tags+xml"/>
  <Override PartName="/ppt/tags/tag1257.xml" ContentType="application/vnd.openxmlformats-officedocument.presentationml.tags+xml"/>
  <Override PartName="/ppt/tags/tag1258.xml" ContentType="application/vnd.openxmlformats-officedocument.presentationml.tags+xml"/>
  <Override PartName="/ppt/tags/tag1259.xml" ContentType="application/vnd.openxmlformats-officedocument.presentationml.tags+xml"/>
  <Override PartName="/ppt/tags/tag1260.xml" ContentType="application/vnd.openxmlformats-officedocument.presentationml.tags+xml"/>
  <Override PartName="/ppt/notesSlides/notesSlide48.xml" ContentType="application/vnd.openxmlformats-officedocument.presentationml.notesSlide+xml"/>
  <Override PartName="/ppt/tags/tag1261.xml" ContentType="application/vnd.openxmlformats-officedocument.presentationml.tags+xml"/>
  <Override PartName="/ppt/tags/tag1262.xml" ContentType="application/vnd.openxmlformats-officedocument.presentationml.tags+xml"/>
  <Override PartName="/ppt/tags/tag1263.xml" ContentType="application/vnd.openxmlformats-officedocument.presentationml.tags+xml"/>
  <Override PartName="/ppt/tags/tag1264.xml" ContentType="application/vnd.openxmlformats-officedocument.presentationml.tags+xml"/>
  <Override PartName="/ppt/tags/tag1265.xml" ContentType="application/vnd.openxmlformats-officedocument.presentationml.tags+xml"/>
  <Override PartName="/ppt/tags/tag1266.xml" ContentType="application/vnd.openxmlformats-officedocument.presentationml.tags+xml"/>
  <Override PartName="/ppt/tags/tag1267.xml" ContentType="application/vnd.openxmlformats-officedocument.presentationml.tags+xml"/>
  <Override PartName="/ppt/tags/tag1268.xml" ContentType="application/vnd.openxmlformats-officedocument.presentationml.tags+xml"/>
  <Override PartName="/ppt/tags/tag1269.xml" ContentType="application/vnd.openxmlformats-officedocument.presentationml.tags+xml"/>
  <Override PartName="/ppt/tags/tag1270.xml" ContentType="application/vnd.openxmlformats-officedocument.presentationml.tags+xml"/>
  <Override PartName="/ppt/tags/tag1271.xml" ContentType="application/vnd.openxmlformats-officedocument.presentationml.tags+xml"/>
  <Override PartName="/ppt/tags/tag1272.xml" ContentType="application/vnd.openxmlformats-officedocument.presentationml.tags+xml"/>
  <Override PartName="/ppt/tags/tag1273.xml" ContentType="application/vnd.openxmlformats-officedocument.presentationml.tags+xml"/>
  <Override PartName="/ppt/notesSlides/notesSlide49.xml" ContentType="application/vnd.openxmlformats-officedocument.presentationml.notesSlide+xml"/>
  <Override PartName="/ppt/tags/tag1274.xml" ContentType="application/vnd.openxmlformats-officedocument.presentationml.tags+xml"/>
  <Override PartName="/ppt/tags/tag1275.xml" ContentType="application/vnd.openxmlformats-officedocument.presentationml.tags+xml"/>
  <Override PartName="/ppt/tags/tag1276.xml" ContentType="application/vnd.openxmlformats-officedocument.presentationml.tags+xml"/>
  <Override PartName="/ppt/tags/tag1277.xml" ContentType="application/vnd.openxmlformats-officedocument.presentationml.tags+xml"/>
  <Override PartName="/ppt/tags/tag1278.xml" ContentType="application/vnd.openxmlformats-officedocument.presentationml.tags+xml"/>
  <Override PartName="/ppt/tags/tag1279.xml" ContentType="application/vnd.openxmlformats-officedocument.presentationml.tags+xml"/>
  <Override PartName="/ppt/tags/tag1280.xml" ContentType="application/vnd.openxmlformats-officedocument.presentationml.tags+xml"/>
  <Override PartName="/ppt/tags/tag1281.xml" ContentType="application/vnd.openxmlformats-officedocument.presentationml.tags+xml"/>
  <Override PartName="/ppt/tags/tag1282.xml" ContentType="application/vnd.openxmlformats-officedocument.presentationml.tags+xml"/>
  <Override PartName="/ppt/tags/tag1283.xml" ContentType="application/vnd.openxmlformats-officedocument.presentationml.tags+xml"/>
  <Override PartName="/ppt/tags/tag1284.xml" ContentType="application/vnd.openxmlformats-officedocument.presentationml.tags+xml"/>
  <Override PartName="/ppt/tags/tag1285.xml" ContentType="application/vnd.openxmlformats-officedocument.presentationml.tags+xml"/>
  <Override PartName="/ppt/tags/tag1286.xml" ContentType="application/vnd.openxmlformats-officedocument.presentationml.tags+xml"/>
  <Override PartName="/ppt/tags/tag1287.xml" ContentType="application/vnd.openxmlformats-officedocument.presentationml.tags+xml"/>
  <Override PartName="/ppt/tags/tag1288.xml" ContentType="application/vnd.openxmlformats-officedocument.presentationml.tags+xml"/>
  <Override PartName="/ppt/tags/tag1289.xml" ContentType="application/vnd.openxmlformats-officedocument.presentationml.tags+xml"/>
  <Override PartName="/ppt/tags/tag1290.xml" ContentType="application/vnd.openxmlformats-officedocument.presentationml.tags+xml"/>
  <Override PartName="/ppt/notesSlides/notesSlide50.xml" ContentType="application/vnd.openxmlformats-officedocument.presentationml.notesSlide+xml"/>
  <Override PartName="/ppt/tags/tag1291.xml" ContentType="application/vnd.openxmlformats-officedocument.presentationml.tags+xml"/>
  <Override PartName="/ppt/tags/tag1292.xml" ContentType="application/vnd.openxmlformats-officedocument.presentationml.tags+xml"/>
  <Override PartName="/ppt/tags/tag1293.xml" ContentType="application/vnd.openxmlformats-officedocument.presentationml.tags+xml"/>
  <Override PartName="/ppt/tags/tag1294.xml" ContentType="application/vnd.openxmlformats-officedocument.presentationml.tags+xml"/>
  <Override PartName="/ppt/tags/tag1295.xml" ContentType="application/vnd.openxmlformats-officedocument.presentationml.tags+xml"/>
  <Override PartName="/ppt/tags/tag1296.xml" ContentType="application/vnd.openxmlformats-officedocument.presentationml.tags+xml"/>
  <Override PartName="/ppt/tags/tag1297.xml" ContentType="application/vnd.openxmlformats-officedocument.presentationml.tags+xml"/>
  <Override PartName="/ppt/tags/tag1298.xml" ContentType="application/vnd.openxmlformats-officedocument.presentationml.tags+xml"/>
  <Override PartName="/ppt/tags/tag1299.xml" ContentType="application/vnd.openxmlformats-officedocument.presentationml.tags+xml"/>
  <Override PartName="/ppt/tags/tag1300.xml" ContentType="application/vnd.openxmlformats-officedocument.presentationml.tags+xml"/>
  <Override PartName="/ppt/tags/tag1301.xml" ContentType="application/vnd.openxmlformats-officedocument.presentationml.tags+xml"/>
  <Override PartName="/ppt/tags/tag1302.xml" ContentType="application/vnd.openxmlformats-officedocument.presentationml.tags+xml"/>
  <Override PartName="/ppt/tags/tag1303.xml" ContentType="application/vnd.openxmlformats-officedocument.presentationml.tags+xml"/>
  <Override PartName="/ppt/tags/tag1304.xml" ContentType="application/vnd.openxmlformats-officedocument.presentationml.tags+xml"/>
  <Override PartName="/ppt/tags/tag1305.xml" ContentType="application/vnd.openxmlformats-officedocument.presentationml.tags+xml"/>
  <Override PartName="/ppt/tags/tag1306.xml" ContentType="application/vnd.openxmlformats-officedocument.presentationml.tags+xml"/>
  <Override PartName="/ppt/tags/tag1307.xml" ContentType="application/vnd.openxmlformats-officedocument.presentationml.tags+xml"/>
  <Override PartName="/ppt/tags/tag1308.xml" ContentType="application/vnd.openxmlformats-officedocument.presentationml.tags+xml"/>
  <Override PartName="/ppt/tags/tag1309.xml" ContentType="application/vnd.openxmlformats-officedocument.presentationml.tags+xml"/>
  <Override PartName="/ppt/tags/tag1310.xml" ContentType="application/vnd.openxmlformats-officedocument.presentationml.tags+xml"/>
  <Override PartName="/ppt/tags/tag1311.xml" ContentType="application/vnd.openxmlformats-officedocument.presentationml.tags+xml"/>
  <Override PartName="/ppt/tags/tag1312.xml" ContentType="application/vnd.openxmlformats-officedocument.presentationml.tags+xml"/>
  <Override PartName="/ppt/notesSlides/notesSlide51.xml" ContentType="application/vnd.openxmlformats-officedocument.presentationml.notesSlide+xml"/>
  <Override PartName="/ppt/tags/tag1313.xml" ContentType="application/vnd.openxmlformats-officedocument.presentationml.tags+xml"/>
  <Override PartName="/ppt/tags/tag1314.xml" ContentType="application/vnd.openxmlformats-officedocument.presentationml.tags+xml"/>
  <Override PartName="/ppt/tags/tag1315.xml" ContentType="application/vnd.openxmlformats-officedocument.presentationml.tags+xml"/>
  <Override PartName="/ppt/tags/tag1316.xml" ContentType="application/vnd.openxmlformats-officedocument.presentationml.tags+xml"/>
  <Override PartName="/ppt/tags/tag1317.xml" ContentType="application/vnd.openxmlformats-officedocument.presentationml.tags+xml"/>
  <Override PartName="/ppt/tags/tag1318.xml" ContentType="application/vnd.openxmlformats-officedocument.presentationml.tags+xml"/>
  <Override PartName="/ppt/tags/tag1319.xml" ContentType="application/vnd.openxmlformats-officedocument.presentationml.tags+xml"/>
  <Override PartName="/ppt/tags/tag1320.xml" ContentType="application/vnd.openxmlformats-officedocument.presentationml.tags+xml"/>
  <Override PartName="/ppt/tags/tag1321.xml" ContentType="application/vnd.openxmlformats-officedocument.presentationml.tags+xml"/>
  <Override PartName="/ppt/tags/tag1322.xml" ContentType="application/vnd.openxmlformats-officedocument.presentationml.tags+xml"/>
  <Override PartName="/ppt/tags/tag1323.xml" ContentType="application/vnd.openxmlformats-officedocument.presentationml.tags+xml"/>
  <Override PartName="/ppt/tags/tag1324.xml" ContentType="application/vnd.openxmlformats-officedocument.presentationml.tags+xml"/>
  <Override PartName="/ppt/tags/tag1325.xml" ContentType="application/vnd.openxmlformats-officedocument.presentationml.tags+xml"/>
  <Override PartName="/ppt/tags/tag1326.xml" ContentType="application/vnd.openxmlformats-officedocument.presentationml.tags+xml"/>
  <Override PartName="/ppt/tags/tag1327.xml" ContentType="application/vnd.openxmlformats-officedocument.presentationml.tags+xml"/>
  <Override PartName="/ppt/tags/tag1328.xml" ContentType="application/vnd.openxmlformats-officedocument.presentationml.tags+xml"/>
  <Override PartName="/ppt/tags/tag1329.xml" ContentType="application/vnd.openxmlformats-officedocument.presentationml.tags+xml"/>
  <Override PartName="/ppt/tags/tag1330.xml" ContentType="application/vnd.openxmlformats-officedocument.presentationml.tags+xml"/>
  <Override PartName="/ppt/tags/tag1331.xml" ContentType="application/vnd.openxmlformats-officedocument.presentationml.tags+xml"/>
  <Override PartName="/ppt/tags/tag1332.xml" ContentType="application/vnd.openxmlformats-officedocument.presentationml.tags+xml"/>
  <Override PartName="/ppt/tags/tag1333.xml" ContentType="application/vnd.openxmlformats-officedocument.presentationml.tags+xml"/>
  <Override PartName="/ppt/tags/tag1334.xml" ContentType="application/vnd.openxmlformats-officedocument.presentationml.tags+xml"/>
  <Override PartName="/ppt/tags/tag1335.xml" ContentType="application/vnd.openxmlformats-officedocument.presentationml.tags+xml"/>
  <Override PartName="/ppt/tags/tag1336.xml" ContentType="application/vnd.openxmlformats-officedocument.presentationml.tags+xml"/>
  <Override PartName="/ppt/notesSlides/notesSlide52.xml" ContentType="application/vnd.openxmlformats-officedocument.presentationml.notesSlide+xml"/>
  <Override PartName="/ppt/tags/tag1337.xml" ContentType="application/vnd.openxmlformats-officedocument.presentationml.tags+xml"/>
  <Override PartName="/ppt/tags/tag1338.xml" ContentType="application/vnd.openxmlformats-officedocument.presentationml.tags+xml"/>
  <Override PartName="/ppt/notesSlides/notesSlide53.xml" ContentType="application/vnd.openxmlformats-officedocument.presentationml.notesSlide+xml"/>
  <Override PartName="/ppt/tags/tag1339.xml" ContentType="application/vnd.openxmlformats-officedocument.presentationml.tags+xml"/>
  <Override PartName="/ppt/tags/tag1340.xml" ContentType="application/vnd.openxmlformats-officedocument.presentationml.tags+xml"/>
  <Override PartName="/ppt/tags/tag1341.xml" ContentType="application/vnd.openxmlformats-officedocument.presentationml.tags+xml"/>
  <Override PartName="/ppt/notesSlides/notesSlide54.xml" ContentType="application/vnd.openxmlformats-officedocument.presentationml.notesSlide+xml"/>
  <Override PartName="/ppt/tags/tag1342.xml" ContentType="application/vnd.openxmlformats-officedocument.presentationml.tags+xml"/>
  <Override PartName="/ppt/tags/tag1343.xml" ContentType="application/vnd.openxmlformats-officedocument.presentationml.tags+xml"/>
  <Override PartName="/ppt/tags/tag1344.xml" ContentType="application/vnd.openxmlformats-officedocument.presentationml.tags+xml"/>
  <Override PartName="/ppt/tags/tag1345.xml" ContentType="application/vnd.openxmlformats-officedocument.presentationml.tags+xml"/>
  <Override PartName="/ppt/tags/tag1346.xml" ContentType="application/vnd.openxmlformats-officedocument.presentationml.tags+xml"/>
  <Override PartName="/ppt/tags/tag1347.xml" ContentType="application/vnd.openxmlformats-officedocument.presentationml.tags+xml"/>
  <Override PartName="/ppt/tags/tag1348.xml" ContentType="application/vnd.openxmlformats-officedocument.presentationml.tags+xml"/>
  <Override PartName="/ppt/tags/tag1349.xml" ContentType="application/vnd.openxmlformats-officedocument.presentationml.tags+xml"/>
  <Override PartName="/ppt/tags/tag1350.xml" ContentType="application/vnd.openxmlformats-officedocument.presentationml.tags+xml"/>
  <Override PartName="/ppt/tags/tag1351.xml" ContentType="application/vnd.openxmlformats-officedocument.presentationml.tags+xml"/>
  <Override PartName="/ppt/tags/tag1352.xml" ContentType="application/vnd.openxmlformats-officedocument.presentationml.tags+xml"/>
  <Override PartName="/ppt/tags/tag1353.xml" ContentType="application/vnd.openxmlformats-officedocument.presentationml.tags+xml"/>
  <Override PartName="/ppt/tags/tag1354.xml" ContentType="application/vnd.openxmlformats-officedocument.presentationml.tags+xml"/>
  <Override PartName="/ppt/notesSlides/notesSlide55.xml" ContentType="application/vnd.openxmlformats-officedocument.presentationml.notesSlide+xml"/>
  <Override PartName="/ppt/tags/tag1355.xml" ContentType="application/vnd.openxmlformats-officedocument.presentationml.tags+xml"/>
  <Override PartName="/ppt/tags/tag1356.xml" ContentType="application/vnd.openxmlformats-officedocument.presentationml.tags+xml"/>
  <Override PartName="/ppt/tags/tag1357.xml" ContentType="application/vnd.openxmlformats-officedocument.presentationml.tags+xml"/>
  <Override PartName="/ppt/tags/tag1358.xml" ContentType="application/vnd.openxmlformats-officedocument.presentationml.tags+xml"/>
  <Override PartName="/ppt/tags/tag1359.xml" ContentType="application/vnd.openxmlformats-officedocument.presentationml.tags+xml"/>
  <Override PartName="/ppt/tags/tag1360.xml" ContentType="application/vnd.openxmlformats-officedocument.presentationml.tags+xml"/>
  <Override PartName="/ppt/tags/tag1361.xml" ContentType="application/vnd.openxmlformats-officedocument.presentationml.tags+xml"/>
  <Override PartName="/ppt/tags/tag1362.xml" ContentType="application/vnd.openxmlformats-officedocument.presentationml.tags+xml"/>
  <Override PartName="/ppt/tags/tag1363.xml" ContentType="application/vnd.openxmlformats-officedocument.presentationml.tags+xml"/>
  <Override PartName="/ppt/tags/tag1364.xml" ContentType="application/vnd.openxmlformats-officedocument.presentationml.tags+xml"/>
  <Override PartName="/ppt/tags/tag1365.xml" ContentType="application/vnd.openxmlformats-officedocument.presentationml.tags+xml"/>
  <Override PartName="/ppt/tags/tag1366.xml" ContentType="application/vnd.openxmlformats-officedocument.presentationml.tags+xml"/>
  <Override PartName="/ppt/tags/tag1367.xml" ContentType="application/vnd.openxmlformats-officedocument.presentationml.tags+xml"/>
  <Override PartName="/ppt/tags/tag1368.xml" ContentType="application/vnd.openxmlformats-officedocument.presentationml.tags+xml"/>
  <Override PartName="/ppt/tags/tag1369.xml" ContentType="application/vnd.openxmlformats-officedocument.presentationml.tags+xml"/>
  <Override PartName="/ppt/notesSlides/notesSlide56.xml" ContentType="application/vnd.openxmlformats-officedocument.presentationml.notesSlide+xml"/>
  <Override PartName="/ppt/tags/tag1370.xml" ContentType="application/vnd.openxmlformats-officedocument.presentationml.tags+xml"/>
  <Override PartName="/ppt/tags/tag1371.xml" ContentType="application/vnd.openxmlformats-officedocument.presentationml.tags+xml"/>
  <Override PartName="/ppt/tags/tag1372.xml" ContentType="application/vnd.openxmlformats-officedocument.presentationml.tags+xml"/>
  <Override PartName="/ppt/tags/tag1373.xml" ContentType="application/vnd.openxmlformats-officedocument.presentationml.tags+xml"/>
  <Override PartName="/ppt/tags/tag1374.xml" ContentType="application/vnd.openxmlformats-officedocument.presentationml.tags+xml"/>
  <Override PartName="/ppt/tags/tag1375.xml" ContentType="application/vnd.openxmlformats-officedocument.presentationml.tags+xml"/>
  <Override PartName="/ppt/tags/tag1376.xml" ContentType="application/vnd.openxmlformats-officedocument.presentationml.tags+xml"/>
  <Override PartName="/ppt/tags/tag1377.xml" ContentType="application/vnd.openxmlformats-officedocument.presentationml.tags+xml"/>
  <Override PartName="/ppt/tags/tag1378.xml" ContentType="application/vnd.openxmlformats-officedocument.presentationml.tags+xml"/>
  <Override PartName="/ppt/tags/tag1379.xml" ContentType="application/vnd.openxmlformats-officedocument.presentationml.tags+xml"/>
  <Override PartName="/ppt/tags/tag1380.xml" ContentType="application/vnd.openxmlformats-officedocument.presentationml.tags+xml"/>
  <Override PartName="/ppt/tags/tag1381.xml" ContentType="application/vnd.openxmlformats-officedocument.presentationml.tags+xml"/>
  <Override PartName="/ppt/tags/tag1382.xml" ContentType="application/vnd.openxmlformats-officedocument.presentationml.tags+xml"/>
  <Override PartName="/ppt/tags/tag1383.xml" ContentType="application/vnd.openxmlformats-officedocument.presentationml.tags+xml"/>
  <Override PartName="/ppt/tags/tag1384.xml" ContentType="application/vnd.openxmlformats-officedocument.presentationml.tags+xml"/>
  <Override PartName="/ppt/tags/tag1385.xml" ContentType="application/vnd.openxmlformats-officedocument.presentationml.tags+xml"/>
  <Override PartName="/ppt/notesSlides/notesSlide57.xml" ContentType="application/vnd.openxmlformats-officedocument.presentationml.notesSlide+xml"/>
  <Override PartName="/ppt/tags/tag1386.xml" ContentType="application/vnd.openxmlformats-officedocument.presentationml.tags+xml"/>
  <Override PartName="/ppt/tags/tag1387.xml" ContentType="application/vnd.openxmlformats-officedocument.presentationml.tags+xml"/>
  <Override PartName="/ppt/tags/tag1388.xml" ContentType="application/vnd.openxmlformats-officedocument.presentationml.tags+xml"/>
  <Override PartName="/ppt/tags/tag1389.xml" ContentType="application/vnd.openxmlformats-officedocument.presentationml.tags+xml"/>
  <Override PartName="/ppt/tags/tag1390.xml" ContentType="application/vnd.openxmlformats-officedocument.presentationml.tags+xml"/>
  <Override PartName="/ppt/tags/tag1391.xml" ContentType="application/vnd.openxmlformats-officedocument.presentationml.tags+xml"/>
  <Override PartName="/ppt/tags/tag1392.xml" ContentType="application/vnd.openxmlformats-officedocument.presentationml.tags+xml"/>
  <Override PartName="/ppt/tags/tag1393.xml" ContentType="application/vnd.openxmlformats-officedocument.presentationml.tags+xml"/>
  <Override PartName="/ppt/tags/tag1394.xml" ContentType="application/vnd.openxmlformats-officedocument.presentationml.tags+xml"/>
  <Override PartName="/ppt/tags/tag1395.xml" ContentType="application/vnd.openxmlformats-officedocument.presentationml.tags+xml"/>
  <Override PartName="/ppt/tags/tag1396.xml" ContentType="application/vnd.openxmlformats-officedocument.presentationml.tags+xml"/>
  <Override PartName="/ppt/tags/tag1397.xml" ContentType="application/vnd.openxmlformats-officedocument.presentationml.tags+xml"/>
  <Override PartName="/ppt/tags/tag1398.xml" ContentType="application/vnd.openxmlformats-officedocument.presentationml.tags+xml"/>
  <Override PartName="/ppt/tags/tag1399.xml" ContentType="application/vnd.openxmlformats-officedocument.presentationml.tags+xml"/>
  <Override PartName="/ppt/notesSlides/notesSlide58.xml" ContentType="application/vnd.openxmlformats-officedocument.presentationml.notesSlide+xml"/>
  <Override PartName="/ppt/tags/tag1400.xml" ContentType="application/vnd.openxmlformats-officedocument.presentationml.tags+xml"/>
  <Override PartName="/ppt/tags/tag1401.xml" ContentType="application/vnd.openxmlformats-officedocument.presentationml.tags+xml"/>
  <Override PartName="/ppt/tags/tag1402.xml" ContentType="application/vnd.openxmlformats-officedocument.presentationml.tags+xml"/>
  <Override PartName="/ppt/tags/tag1403.xml" ContentType="application/vnd.openxmlformats-officedocument.presentationml.tags+xml"/>
  <Override PartName="/ppt/tags/tag1404.xml" ContentType="application/vnd.openxmlformats-officedocument.presentationml.tags+xml"/>
  <Override PartName="/ppt/tags/tag1405.xml" ContentType="application/vnd.openxmlformats-officedocument.presentationml.tags+xml"/>
  <Override PartName="/ppt/tags/tag1406.xml" ContentType="application/vnd.openxmlformats-officedocument.presentationml.tags+xml"/>
  <Override PartName="/ppt/tags/tag1407.xml" ContentType="application/vnd.openxmlformats-officedocument.presentationml.tags+xml"/>
  <Override PartName="/ppt/tags/tag1408.xml" ContentType="application/vnd.openxmlformats-officedocument.presentationml.tags+xml"/>
  <Override PartName="/ppt/tags/tag1409.xml" ContentType="application/vnd.openxmlformats-officedocument.presentationml.tags+xml"/>
  <Override PartName="/ppt/tags/tag1410.xml" ContentType="application/vnd.openxmlformats-officedocument.presentationml.tags+xml"/>
  <Override PartName="/ppt/tags/tag1411.xml" ContentType="application/vnd.openxmlformats-officedocument.presentationml.tags+xml"/>
  <Override PartName="/ppt/tags/tag1412.xml" ContentType="application/vnd.openxmlformats-officedocument.presentationml.tags+xml"/>
  <Override PartName="/ppt/tags/tag1413.xml" ContentType="application/vnd.openxmlformats-officedocument.presentationml.tags+xml"/>
  <Override PartName="/ppt/notesSlides/notesSlide59.xml" ContentType="application/vnd.openxmlformats-officedocument.presentationml.notesSlide+xml"/>
  <Override PartName="/ppt/tags/tag1414.xml" ContentType="application/vnd.openxmlformats-officedocument.presentationml.tags+xml"/>
  <Override PartName="/ppt/tags/tag1415.xml" ContentType="application/vnd.openxmlformats-officedocument.presentationml.tags+xml"/>
  <Override PartName="/ppt/tags/tag1416.xml" ContentType="application/vnd.openxmlformats-officedocument.presentationml.tags+xml"/>
  <Override PartName="/ppt/tags/tag1417.xml" ContentType="application/vnd.openxmlformats-officedocument.presentationml.tags+xml"/>
  <Override PartName="/ppt/tags/tag1418.xml" ContentType="application/vnd.openxmlformats-officedocument.presentationml.tags+xml"/>
  <Override PartName="/ppt/tags/tag1419.xml" ContentType="application/vnd.openxmlformats-officedocument.presentationml.tags+xml"/>
  <Override PartName="/ppt/tags/tag1420.xml" ContentType="application/vnd.openxmlformats-officedocument.presentationml.tags+xml"/>
  <Override PartName="/ppt/tags/tag1421.xml" ContentType="application/vnd.openxmlformats-officedocument.presentationml.tags+xml"/>
  <Override PartName="/ppt/tags/tag1422.xml" ContentType="application/vnd.openxmlformats-officedocument.presentationml.tags+xml"/>
  <Override PartName="/ppt/tags/tag1423.xml" ContentType="application/vnd.openxmlformats-officedocument.presentationml.tags+xml"/>
  <Override PartName="/ppt/tags/tag1424.xml" ContentType="application/vnd.openxmlformats-officedocument.presentationml.tags+xml"/>
  <Override PartName="/ppt/tags/tag1425.xml" ContentType="application/vnd.openxmlformats-officedocument.presentationml.tags+xml"/>
  <Override PartName="/ppt/tags/tag1426.xml" ContentType="application/vnd.openxmlformats-officedocument.presentationml.tags+xml"/>
  <Override PartName="/ppt/tags/tag1427.xml" ContentType="application/vnd.openxmlformats-officedocument.presentationml.tags+xml"/>
  <Override PartName="/ppt/notesSlides/notesSlide60.xml" ContentType="application/vnd.openxmlformats-officedocument.presentationml.notesSlide+xml"/>
  <Override PartName="/ppt/tags/tag1428.xml" ContentType="application/vnd.openxmlformats-officedocument.presentationml.tags+xml"/>
  <Override PartName="/ppt/tags/tag1429.xml" ContentType="application/vnd.openxmlformats-officedocument.presentationml.tags+xml"/>
  <Override PartName="/ppt/tags/tag1430.xml" ContentType="application/vnd.openxmlformats-officedocument.presentationml.tags+xml"/>
  <Override PartName="/ppt/tags/tag1431.xml" ContentType="application/vnd.openxmlformats-officedocument.presentationml.tags+xml"/>
  <Override PartName="/ppt/tags/tag1432.xml" ContentType="application/vnd.openxmlformats-officedocument.presentationml.tags+xml"/>
  <Override PartName="/ppt/tags/tag1433.xml" ContentType="application/vnd.openxmlformats-officedocument.presentationml.tags+xml"/>
  <Override PartName="/ppt/tags/tag1434.xml" ContentType="application/vnd.openxmlformats-officedocument.presentationml.tags+xml"/>
  <Override PartName="/ppt/tags/tag1435.xml" ContentType="application/vnd.openxmlformats-officedocument.presentationml.tags+xml"/>
  <Override PartName="/ppt/tags/tag1436.xml" ContentType="application/vnd.openxmlformats-officedocument.presentationml.tags+xml"/>
  <Override PartName="/ppt/tags/tag1437.xml" ContentType="application/vnd.openxmlformats-officedocument.presentationml.tags+xml"/>
  <Override PartName="/ppt/tags/tag1438.xml" ContentType="application/vnd.openxmlformats-officedocument.presentationml.tags+xml"/>
  <Override PartName="/ppt/tags/tag1439.xml" ContentType="application/vnd.openxmlformats-officedocument.presentationml.tags+xml"/>
  <Override PartName="/ppt/tags/tag1440.xml" ContentType="application/vnd.openxmlformats-officedocument.presentationml.tags+xml"/>
  <Override PartName="/ppt/tags/tag1441.xml" ContentType="application/vnd.openxmlformats-officedocument.presentationml.tags+xml"/>
  <Override PartName="/ppt/tags/tag1442.xml" ContentType="application/vnd.openxmlformats-officedocument.presentationml.tags+xml"/>
  <Override PartName="/ppt/tags/tag1443.xml" ContentType="application/vnd.openxmlformats-officedocument.presentationml.tags+xml"/>
  <Override PartName="/ppt/notesSlides/notesSlide61.xml" ContentType="application/vnd.openxmlformats-officedocument.presentationml.notesSlide+xml"/>
  <Override PartName="/ppt/tags/tag1444.xml" ContentType="application/vnd.openxmlformats-officedocument.presentationml.tags+xml"/>
  <Override PartName="/ppt/tags/tag1445.xml" ContentType="application/vnd.openxmlformats-officedocument.presentationml.tags+xml"/>
  <Override PartName="/ppt/tags/tag1446.xml" ContentType="application/vnd.openxmlformats-officedocument.presentationml.tags+xml"/>
  <Override PartName="/ppt/tags/tag1447.xml" ContentType="application/vnd.openxmlformats-officedocument.presentationml.tags+xml"/>
  <Override PartName="/ppt/tags/tag1448.xml" ContentType="application/vnd.openxmlformats-officedocument.presentationml.tags+xml"/>
  <Override PartName="/ppt/tags/tag1449.xml" ContentType="application/vnd.openxmlformats-officedocument.presentationml.tags+xml"/>
  <Override PartName="/ppt/tags/tag1450.xml" ContentType="application/vnd.openxmlformats-officedocument.presentationml.tags+xml"/>
  <Override PartName="/ppt/tags/tag1451.xml" ContentType="application/vnd.openxmlformats-officedocument.presentationml.tags+xml"/>
  <Override PartName="/ppt/tags/tag1452.xml" ContentType="application/vnd.openxmlformats-officedocument.presentationml.tags+xml"/>
  <Override PartName="/ppt/tags/tag1453.xml" ContentType="application/vnd.openxmlformats-officedocument.presentationml.tags+xml"/>
  <Override PartName="/ppt/tags/tag1454.xml" ContentType="application/vnd.openxmlformats-officedocument.presentationml.tags+xml"/>
  <Override PartName="/ppt/tags/tag1455.xml" ContentType="application/vnd.openxmlformats-officedocument.presentationml.tags+xml"/>
  <Override PartName="/ppt/tags/tag1456.xml" ContentType="application/vnd.openxmlformats-officedocument.presentationml.tags+xml"/>
  <Override PartName="/ppt/tags/tag1457.xml" ContentType="application/vnd.openxmlformats-officedocument.presentationml.tags+xml"/>
  <Override PartName="/ppt/tags/tag1458.xml" ContentType="application/vnd.openxmlformats-officedocument.presentationml.tags+xml"/>
  <Override PartName="/ppt/tags/tag1459.xml" ContentType="application/vnd.openxmlformats-officedocument.presentationml.tags+xml"/>
  <Override PartName="/ppt/tags/tag1460.xml" ContentType="application/vnd.openxmlformats-officedocument.presentationml.tags+xml"/>
  <Override PartName="/ppt/notesSlides/notesSlide62.xml" ContentType="application/vnd.openxmlformats-officedocument.presentationml.notesSlide+xml"/>
  <Override PartName="/ppt/tags/tag1461.xml" ContentType="application/vnd.openxmlformats-officedocument.presentationml.tags+xml"/>
  <Override PartName="/ppt/tags/tag1462.xml" ContentType="application/vnd.openxmlformats-officedocument.presentationml.tags+xml"/>
  <Override PartName="/ppt/notesSlides/notesSlide63.xml" ContentType="application/vnd.openxmlformats-officedocument.presentationml.notesSlide+xml"/>
  <Override PartName="/ppt/tags/tag1463.xml" ContentType="application/vnd.openxmlformats-officedocument.presentationml.tags+xml"/>
  <Override PartName="/ppt/tags/tag1464.xml" ContentType="application/vnd.openxmlformats-officedocument.presentationml.tags+xml"/>
  <Override PartName="/ppt/tags/tag1465.xml" ContentType="application/vnd.openxmlformats-officedocument.presentationml.tags+xml"/>
  <Override PartName="/ppt/tags/tag1466.xml" ContentType="application/vnd.openxmlformats-officedocument.presentationml.tags+xml"/>
  <Override PartName="/ppt/tags/tag1467.xml" ContentType="application/vnd.openxmlformats-officedocument.presentationml.tags+xml"/>
  <Override PartName="/ppt/tags/tag1468.xml" ContentType="application/vnd.openxmlformats-officedocument.presentationml.tags+xml"/>
  <Override PartName="/ppt/tags/tag1469.xml" ContentType="application/vnd.openxmlformats-officedocument.presentationml.tags+xml"/>
  <Override PartName="/ppt/tags/tag1470.xml" ContentType="application/vnd.openxmlformats-officedocument.presentationml.tags+xml"/>
  <Override PartName="/ppt/tags/tag1471.xml" ContentType="application/vnd.openxmlformats-officedocument.presentationml.tags+xml"/>
  <Override PartName="/ppt/tags/tag1472.xml" ContentType="application/vnd.openxmlformats-officedocument.presentationml.tags+xml"/>
  <Override PartName="/ppt/tags/tag1473.xml" ContentType="application/vnd.openxmlformats-officedocument.presentationml.tags+xml"/>
  <Override PartName="/ppt/tags/tag1474.xml" ContentType="application/vnd.openxmlformats-officedocument.presentationml.tags+xml"/>
  <Override PartName="/ppt/tags/tag1475.xml" ContentType="application/vnd.openxmlformats-officedocument.presentationml.tags+xml"/>
  <Override PartName="/ppt/tags/tag1476.xml" ContentType="application/vnd.openxmlformats-officedocument.presentationml.tags+xml"/>
  <Override PartName="/ppt/notesSlides/notesSlide64.xml" ContentType="application/vnd.openxmlformats-officedocument.presentationml.notesSlide+xml"/>
  <Override PartName="/ppt/tags/tag1477.xml" ContentType="application/vnd.openxmlformats-officedocument.presentationml.tags+xml"/>
  <Override PartName="/ppt/tags/tag1478.xml" ContentType="application/vnd.openxmlformats-officedocument.presentationml.tags+xml"/>
  <Override PartName="/ppt/tags/tag1479.xml" ContentType="application/vnd.openxmlformats-officedocument.presentationml.tags+xml"/>
  <Override PartName="/ppt/tags/tag1480.xml" ContentType="application/vnd.openxmlformats-officedocument.presentationml.tags+xml"/>
  <Override PartName="/ppt/tags/tag1481.xml" ContentType="application/vnd.openxmlformats-officedocument.presentationml.tags+xml"/>
  <Override PartName="/ppt/tags/tag1482.xml" ContentType="application/vnd.openxmlformats-officedocument.presentationml.tags+xml"/>
  <Override PartName="/ppt/tags/tag1483.xml" ContentType="application/vnd.openxmlformats-officedocument.presentationml.tags+xml"/>
  <Override PartName="/ppt/tags/tag1484.xml" ContentType="application/vnd.openxmlformats-officedocument.presentationml.tags+xml"/>
  <Override PartName="/ppt/tags/tag1485.xml" ContentType="application/vnd.openxmlformats-officedocument.presentationml.tags+xml"/>
  <Override PartName="/ppt/tags/tag1486.xml" ContentType="application/vnd.openxmlformats-officedocument.presentationml.tags+xml"/>
  <Override PartName="/ppt/tags/tag1487.xml" ContentType="application/vnd.openxmlformats-officedocument.presentationml.tags+xml"/>
  <Override PartName="/ppt/tags/tag1488.xml" ContentType="application/vnd.openxmlformats-officedocument.presentationml.tags+xml"/>
  <Override PartName="/ppt/tags/tag1489.xml" ContentType="application/vnd.openxmlformats-officedocument.presentationml.tags+xml"/>
  <Override PartName="/ppt/tags/tag1490.xml" ContentType="application/vnd.openxmlformats-officedocument.presentationml.tags+xml"/>
  <Override PartName="/ppt/tags/tag1491.xml" ContentType="application/vnd.openxmlformats-officedocument.presentationml.tags+xml"/>
  <Override PartName="/ppt/notesSlides/notesSlide65.xml" ContentType="application/vnd.openxmlformats-officedocument.presentationml.notesSlide+xml"/>
  <Override PartName="/ppt/tags/tag1492.xml" ContentType="application/vnd.openxmlformats-officedocument.presentationml.tags+xml"/>
  <Override PartName="/ppt/notesSlides/notesSlide66.xml" ContentType="application/vnd.openxmlformats-officedocument.presentationml.notesSlide+xml"/>
  <Override PartName="/ppt/tags/tag1493.xml" ContentType="application/vnd.openxmlformats-officedocument.presentationml.tags+xml"/>
  <Override PartName="/ppt/tags/tag1494.xml" ContentType="application/vnd.openxmlformats-officedocument.presentationml.tags+xml"/>
  <Override PartName="/ppt/tags/tag1495.xml" ContentType="application/vnd.openxmlformats-officedocument.presentationml.tags+xml"/>
  <Override PartName="/ppt/tags/tag1496.xml" ContentType="application/vnd.openxmlformats-officedocument.presentationml.tags+xml"/>
  <Override PartName="/ppt/tags/tag1497.xml" ContentType="application/vnd.openxmlformats-officedocument.presentationml.tags+xml"/>
  <Override PartName="/ppt/tags/tag1498.xml" ContentType="application/vnd.openxmlformats-officedocument.presentationml.tags+xml"/>
  <Override PartName="/ppt/tags/tag1499.xml" ContentType="application/vnd.openxmlformats-officedocument.presentationml.tags+xml"/>
  <Override PartName="/ppt/tags/tag1500.xml" ContentType="application/vnd.openxmlformats-officedocument.presentationml.tags+xml"/>
  <Override PartName="/ppt/tags/tag1501.xml" ContentType="application/vnd.openxmlformats-officedocument.presentationml.tags+xml"/>
  <Override PartName="/ppt/tags/tag1502.xml" ContentType="application/vnd.openxmlformats-officedocument.presentationml.tags+xml"/>
  <Override PartName="/ppt/tags/tag1503.xml" ContentType="application/vnd.openxmlformats-officedocument.presentationml.tags+xml"/>
  <Override PartName="/ppt/tags/tag1504.xml" ContentType="application/vnd.openxmlformats-officedocument.presentationml.tags+xml"/>
  <Override PartName="/ppt/tags/tag1505.xml" ContentType="application/vnd.openxmlformats-officedocument.presentationml.tags+xml"/>
  <Override PartName="/ppt/tags/tag1506.xml" ContentType="application/vnd.openxmlformats-officedocument.presentationml.tags+xml"/>
  <Override PartName="/ppt/notesSlides/notesSlide67.xml" ContentType="application/vnd.openxmlformats-officedocument.presentationml.notesSlide+xml"/>
  <Override PartName="/ppt/tags/tag1507.xml" ContentType="application/vnd.openxmlformats-officedocument.presentationml.tags+xml"/>
  <Override PartName="/ppt/tags/tag1508.xml" ContentType="application/vnd.openxmlformats-officedocument.presentationml.tags+xml"/>
  <Override PartName="/ppt/tags/tag1509.xml" ContentType="application/vnd.openxmlformats-officedocument.presentationml.tags+xml"/>
  <Override PartName="/ppt/tags/tag1510.xml" ContentType="application/vnd.openxmlformats-officedocument.presentationml.tags+xml"/>
  <Override PartName="/ppt/tags/tag1511.xml" ContentType="application/vnd.openxmlformats-officedocument.presentationml.tags+xml"/>
  <Override PartName="/ppt/tags/tag1512.xml" ContentType="application/vnd.openxmlformats-officedocument.presentationml.tags+xml"/>
  <Override PartName="/ppt/tags/tag1513.xml" ContentType="application/vnd.openxmlformats-officedocument.presentationml.tags+xml"/>
  <Override PartName="/ppt/tags/tag1514.xml" ContentType="application/vnd.openxmlformats-officedocument.presentationml.tags+xml"/>
  <Override PartName="/ppt/tags/tag1515.xml" ContentType="application/vnd.openxmlformats-officedocument.presentationml.tags+xml"/>
  <Override PartName="/ppt/tags/tag1516.xml" ContentType="application/vnd.openxmlformats-officedocument.presentationml.tags+xml"/>
  <Override PartName="/ppt/tags/tag1517.xml" ContentType="application/vnd.openxmlformats-officedocument.presentationml.tags+xml"/>
  <Override PartName="/ppt/tags/tag1518.xml" ContentType="application/vnd.openxmlformats-officedocument.presentationml.tags+xml"/>
  <Override PartName="/ppt/tags/tag1519.xml" ContentType="application/vnd.openxmlformats-officedocument.presentationml.tags+xml"/>
  <Override PartName="/ppt/tags/tag1520.xml" ContentType="application/vnd.openxmlformats-officedocument.presentationml.tags+xml"/>
  <Override PartName="/ppt/tags/tag1521.xml" ContentType="application/vnd.openxmlformats-officedocument.presentationml.tags+xml"/>
  <Override PartName="/ppt/tags/tag1522.xml" ContentType="application/vnd.openxmlformats-officedocument.presentationml.tags+xml"/>
  <Override PartName="/ppt/notesSlides/notesSlide68.xml" ContentType="application/vnd.openxmlformats-officedocument.presentationml.notesSlide+xml"/>
  <Override PartName="/ppt/tags/tag1523.xml" ContentType="application/vnd.openxmlformats-officedocument.presentationml.tags+xml"/>
  <Override PartName="/ppt/tags/tag1524.xml" ContentType="application/vnd.openxmlformats-officedocument.presentationml.tags+xml"/>
  <Override PartName="/ppt/tags/tag1525.xml" ContentType="application/vnd.openxmlformats-officedocument.presentationml.tags+xml"/>
  <Override PartName="/ppt/tags/tag1526.xml" ContentType="application/vnd.openxmlformats-officedocument.presentationml.tags+xml"/>
  <Override PartName="/ppt/tags/tag1527.xml" ContentType="application/vnd.openxmlformats-officedocument.presentationml.tags+xml"/>
  <Override PartName="/ppt/tags/tag1528.xml" ContentType="application/vnd.openxmlformats-officedocument.presentationml.tags+xml"/>
  <Override PartName="/ppt/tags/tag1529.xml" ContentType="application/vnd.openxmlformats-officedocument.presentationml.tags+xml"/>
  <Override PartName="/ppt/tags/tag1530.xml" ContentType="application/vnd.openxmlformats-officedocument.presentationml.tags+xml"/>
  <Override PartName="/ppt/tags/tag1531.xml" ContentType="application/vnd.openxmlformats-officedocument.presentationml.tags+xml"/>
  <Override PartName="/ppt/tags/tag1532.xml" ContentType="application/vnd.openxmlformats-officedocument.presentationml.tags+xml"/>
  <Override PartName="/ppt/tags/tag1533.xml" ContentType="application/vnd.openxmlformats-officedocument.presentationml.tags+xml"/>
  <Override PartName="/ppt/tags/tag1534.xml" ContentType="application/vnd.openxmlformats-officedocument.presentationml.tags+xml"/>
  <Override PartName="/ppt/tags/tag1535.xml" ContentType="application/vnd.openxmlformats-officedocument.presentationml.tags+xml"/>
  <Override PartName="/ppt/tags/tag1536.xml" ContentType="application/vnd.openxmlformats-officedocument.presentationml.tags+xml"/>
  <Override PartName="/ppt/tags/tag1537.xml" ContentType="application/vnd.openxmlformats-officedocument.presentationml.tags+xml"/>
  <Override PartName="/ppt/tags/tag1538.xml" ContentType="application/vnd.openxmlformats-officedocument.presentationml.tags+xml"/>
  <Override PartName="/ppt/tags/tag1539.xml" ContentType="application/vnd.openxmlformats-officedocument.presentationml.tags+xml"/>
  <Override PartName="/ppt/tags/tag1540.xml" ContentType="application/vnd.openxmlformats-officedocument.presentationml.tags+xml"/>
  <Override PartName="/ppt/tags/tag1541.xml" ContentType="application/vnd.openxmlformats-officedocument.presentationml.tags+xml"/>
  <Override PartName="/ppt/notesSlides/notesSlide69.xml" ContentType="application/vnd.openxmlformats-officedocument.presentationml.notesSlide+xml"/>
  <Override PartName="/ppt/tags/tag1542.xml" ContentType="application/vnd.openxmlformats-officedocument.presentationml.tags+xml"/>
  <Override PartName="/ppt/notesSlides/notesSlide70.xml" ContentType="application/vnd.openxmlformats-officedocument.presentationml.notesSlide+xml"/>
  <Override PartName="/ppt/tags/tag1543.xml" ContentType="application/vnd.openxmlformats-officedocument.presentationml.tags+xml"/>
  <Override PartName="/ppt/tags/tag1544.xml" ContentType="application/vnd.openxmlformats-officedocument.presentationml.tags+xml"/>
  <Override PartName="/ppt/tags/tag1545.xml" ContentType="application/vnd.openxmlformats-officedocument.presentationml.tags+xml"/>
  <Override PartName="/ppt/tags/tag1546.xml" ContentType="application/vnd.openxmlformats-officedocument.presentationml.tags+xml"/>
  <Override PartName="/ppt/tags/tag1547.xml" ContentType="application/vnd.openxmlformats-officedocument.presentationml.tags+xml"/>
  <Override PartName="/ppt/tags/tag1548.xml" ContentType="application/vnd.openxmlformats-officedocument.presentationml.tags+xml"/>
  <Override PartName="/ppt/tags/tag1549.xml" ContentType="application/vnd.openxmlformats-officedocument.presentationml.tags+xml"/>
  <Override PartName="/ppt/tags/tag1550.xml" ContentType="application/vnd.openxmlformats-officedocument.presentationml.tags+xml"/>
  <Override PartName="/ppt/tags/tag1551.xml" ContentType="application/vnd.openxmlformats-officedocument.presentationml.tags+xml"/>
  <Override PartName="/ppt/tags/tag1552.xml" ContentType="application/vnd.openxmlformats-officedocument.presentationml.tags+xml"/>
  <Override PartName="/ppt/tags/tag1553.xml" ContentType="application/vnd.openxmlformats-officedocument.presentationml.tags+xml"/>
  <Override PartName="/ppt/tags/tag1554.xml" ContentType="application/vnd.openxmlformats-officedocument.presentationml.tags+xml"/>
  <Override PartName="/ppt/tags/tag1555.xml" ContentType="application/vnd.openxmlformats-officedocument.presentationml.tags+xml"/>
  <Override PartName="/ppt/tags/tag1556.xml" ContentType="application/vnd.openxmlformats-officedocument.presentationml.tags+xml"/>
  <Override PartName="/ppt/notesSlides/notesSlide71.xml" ContentType="application/vnd.openxmlformats-officedocument.presentationml.notesSlide+xml"/>
  <Override PartName="/ppt/tags/tag1557.xml" ContentType="application/vnd.openxmlformats-officedocument.presentationml.tags+xml"/>
  <Override PartName="/ppt/tags/tag1558.xml" ContentType="application/vnd.openxmlformats-officedocument.presentationml.tags+xml"/>
  <Override PartName="/ppt/tags/tag1559.xml" ContentType="application/vnd.openxmlformats-officedocument.presentationml.tags+xml"/>
  <Override PartName="/ppt/tags/tag1560.xml" ContentType="application/vnd.openxmlformats-officedocument.presentationml.tags+xml"/>
  <Override PartName="/ppt/tags/tag1561.xml" ContentType="application/vnd.openxmlformats-officedocument.presentationml.tags+xml"/>
  <Override PartName="/ppt/tags/tag1562.xml" ContentType="application/vnd.openxmlformats-officedocument.presentationml.tags+xml"/>
  <Override PartName="/ppt/tags/tag1563.xml" ContentType="application/vnd.openxmlformats-officedocument.presentationml.tags+xml"/>
  <Override PartName="/ppt/tags/tag1564.xml" ContentType="application/vnd.openxmlformats-officedocument.presentationml.tags+xml"/>
  <Override PartName="/ppt/tags/tag1565.xml" ContentType="application/vnd.openxmlformats-officedocument.presentationml.tags+xml"/>
  <Override PartName="/ppt/tags/tag1566.xml" ContentType="application/vnd.openxmlformats-officedocument.presentationml.tags+xml"/>
  <Override PartName="/ppt/tags/tag1567.xml" ContentType="application/vnd.openxmlformats-officedocument.presentationml.tags+xml"/>
  <Override PartName="/ppt/tags/tag1568.xml" ContentType="application/vnd.openxmlformats-officedocument.presentationml.tags+xml"/>
  <Override PartName="/ppt/tags/tag1569.xml" ContentType="application/vnd.openxmlformats-officedocument.presentationml.tags+xml"/>
  <Override PartName="/ppt/tags/tag1570.xml" ContentType="application/vnd.openxmlformats-officedocument.presentationml.tags+xml"/>
  <Override PartName="/ppt/notesSlides/notesSlide72.xml" ContentType="application/vnd.openxmlformats-officedocument.presentationml.notesSlide+xml"/>
  <Override PartName="/ppt/tags/tag1571.xml" ContentType="application/vnd.openxmlformats-officedocument.presentationml.tags+xml"/>
  <Override PartName="/ppt/tags/tag1572.xml" ContentType="application/vnd.openxmlformats-officedocument.presentationml.tags+xml"/>
  <Override PartName="/ppt/tags/tag1573.xml" ContentType="application/vnd.openxmlformats-officedocument.presentationml.tags+xml"/>
  <Override PartName="/ppt/tags/tag1574.xml" ContentType="application/vnd.openxmlformats-officedocument.presentationml.tags+xml"/>
  <Override PartName="/ppt/tags/tag1575.xml" ContentType="application/vnd.openxmlformats-officedocument.presentationml.tags+xml"/>
  <Override PartName="/ppt/tags/tag1576.xml" ContentType="application/vnd.openxmlformats-officedocument.presentationml.tags+xml"/>
  <Override PartName="/ppt/tags/tag1577.xml" ContentType="application/vnd.openxmlformats-officedocument.presentationml.tags+xml"/>
  <Override PartName="/ppt/tags/tag1578.xml" ContentType="application/vnd.openxmlformats-officedocument.presentationml.tags+xml"/>
  <Override PartName="/ppt/tags/tag1579.xml" ContentType="application/vnd.openxmlformats-officedocument.presentationml.tags+xml"/>
  <Override PartName="/ppt/tags/tag1580.xml" ContentType="application/vnd.openxmlformats-officedocument.presentationml.tags+xml"/>
  <Override PartName="/ppt/tags/tag1581.xml" ContentType="application/vnd.openxmlformats-officedocument.presentationml.tags+xml"/>
  <Override PartName="/ppt/tags/tag1582.xml" ContentType="application/vnd.openxmlformats-officedocument.presentationml.tags+xml"/>
  <Override PartName="/ppt/tags/tag1583.xml" ContentType="application/vnd.openxmlformats-officedocument.presentationml.tags+xml"/>
  <Override PartName="/ppt/tags/tag1584.xml" ContentType="application/vnd.openxmlformats-officedocument.presentationml.tags+xml"/>
  <Override PartName="/ppt/tags/tag1585.xml" ContentType="application/vnd.openxmlformats-officedocument.presentationml.tags+xml"/>
  <Override PartName="/ppt/tags/tag1586.xml" ContentType="application/vnd.openxmlformats-officedocument.presentationml.tags+xml"/>
  <Override PartName="/ppt/notesSlides/notesSlide73.xml" ContentType="application/vnd.openxmlformats-officedocument.presentationml.notesSlide+xml"/>
  <Override PartName="/ppt/tags/tag1587.xml" ContentType="application/vnd.openxmlformats-officedocument.presentationml.tags+xml"/>
  <Override PartName="/ppt/tags/tag1588.xml" ContentType="application/vnd.openxmlformats-officedocument.presentationml.tags+xml"/>
  <Override PartName="/ppt/tags/tag1589.xml" ContentType="application/vnd.openxmlformats-officedocument.presentationml.tags+xml"/>
  <Override PartName="/ppt/tags/tag1590.xml" ContentType="application/vnd.openxmlformats-officedocument.presentationml.tags+xml"/>
  <Override PartName="/ppt/tags/tag1591.xml" ContentType="application/vnd.openxmlformats-officedocument.presentationml.tags+xml"/>
  <Override PartName="/ppt/tags/tag1592.xml" ContentType="application/vnd.openxmlformats-officedocument.presentationml.tags+xml"/>
  <Override PartName="/ppt/tags/tag1593.xml" ContentType="application/vnd.openxmlformats-officedocument.presentationml.tags+xml"/>
  <Override PartName="/ppt/tags/tag1594.xml" ContentType="application/vnd.openxmlformats-officedocument.presentationml.tags+xml"/>
  <Override PartName="/ppt/tags/tag1595.xml" ContentType="application/vnd.openxmlformats-officedocument.presentationml.tags+xml"/>
  <Override PartName="/ppt/tags/tag1596.xml" ContentType="application/vnd.openxmlformats-officedocument.presentationml.tags+xml"/>
  <Override PartName="/ppt/tags/tag1597.xml" ContentType="application/vnd.openxmlformats-officedocument.presentationml.tags+xml"/>
  <Override PartName="/ppt/tags/tag1598.xml" ContentType="application/vnd.openxmlformats-officedocument.presentationml.tags+xml"/>
  <Override PartName="/ppt/tags/tag1599.xml" ContentType="application/vnd.openxmlformats-officedocument.presentationml.tags+xml"/>
  <Override PartName="/ppt/tags/tag1600.xml" ContentType="application/vnd.openxmlformats-officedocument.presentationml.tags+xml"/>
  <Override PartName="/ppt/tags/tag1601.xml" ContentType="application/vnd.openxmlformats-officedocument.presentationml.tags+xml"/>
  <Override PartName="/ppt/tags/tag1602.xml" ContentType="application/vnd.openxmlformats-officedocument.presentationml.tags+xml"/>
  <Override PartName="/ppt/tags/tag1603.xml" ContentType="application/vnd.openxmlformats-officedocument.presentationml.tags+xml"/>
  <Override PartName="/ppt/tags/tag1604.xml" ContentType="application/vnd.openxmlformats-officedocument.presentationml.tags+xml"/>
  <Override PartName="/ppt/tags/tag1605.xml" ContentType="application/vnd.openxmlformats-officedocument.presentationml.tags+xml"/>
  <Override PartName="/ppt/tags/tag1606.xml" ContentType="application/vnd.openxmlformats-officedocument.presentationml.tags+xml"/>
  <Override PartName="/ppt/tags/tag1607.xml" ContentType="application/vnd.openxmlformats-officedocument.presentationml.tags+xml"/>
  <Override PartName="/ppt/notesSlides/notesSlide74.xml" ContentType="application/vnd.openxmlformats-officedocument.presentationml.notesSlide+xml"/>
  <Override PartName="/ppt/tags/tag1608.xml" ContentType="application/vnd.openxmlformats-officedocument.presentationml.tags+xml"/>
  <Override PartName="/ppt/notesSlides/notesSlide75.xml" ContentType="application/vnd.openxmlformats-officedocument.presentationml.notesSlide+xml"/>
  <Override PartName="/ppt/tags/tag1609.xml" ContentType="application/vnd.openxmlformats-officedocument.presentationml.tags+xml"/>
  <Override PartName="/ppt/tags/tag1610.xml" ContentType="application/vnd.openxmlformats-officedocument.presentationml.tags+xml"/>
  <Override PartName="/ppt/tags/tag1611.xml" ContentType="application/vnd.openxmlformats-officedocument.presentationml.tags+xml"/>
  <Override PartName="/ppt/tags/tag1612.xml" ContentType="application/vnd.openxmlformats-officedocument.presentationml.tags+xml"/>
  <Override PartName="/ppt/tags/tag1613.xml" ContentType="application/vnd.openxmlformats-officedocument.presentationml.tags+xml"/>
  <Override PartName="/ppt/tags/tag1614.xml" ContentType="application/vnd.openxmlformats-officedocument.presentationml.tags+xml"/>
  <Override PartName="/ppt/tags/tag1615.xml" ContentType="application/vnd.openxmlformats-officedocument.presentationml.tags+xml"/>
  <Override PartName="/ppt/tags/tag1616.xml" ContentType="application/vnd.openxmlformats-officedocument.presentationml.tags+xml"/>
  <Override PartName="/ppt/tags/tag1617.xml" ContentType="application/vnd.openxmlformats-officedocument.presentationml.tags+xml"/>
  <Override PartName="/ppt/tags/tag1618.xml" ContentType="application/vnd.openxmlformats-officedocument.presentationml.tags+xml"/>
  <Override PartName="/ppt/tags/tag1619.xml" ContentType="application/vnd.openxmlformats-officedocument.presentationml.tags+xml"/>
  <Override PartName="/ppt/tags/tag1620.xml" ContentType="application/vnd.openxmlformats-officedocument.presentationml.tags+xml"/>
  <Override PartName="/ppt/tags/tag1621.xml" ContentType="application/vnd.openxmlformats-officedocument.presentationml.tags+xml"/>
  <Override PartName="/ppt/tags/tag1622.xml" ContentType="application/vnd.openxmlformats-officedocument.presentationml.tags+xml"/>
  <Override PartName="/ppt/tags/tag1623.xml" ContentType="application/vnd.openxmlformats-officedocument.presentationml.tags+xml"/>
  <Override PartName="/ppt/tags/tag1624.xml" ContentType="application/vnd.openxmlformats-officedocument.presentationml.tags+xml"/>
  <Override PartName="/ppt/notesSlides/notesSlide76.xml" ContentType="application/vnd.openxmlformats-officedocument.presentationml.notesSlide+xml"/>
  <Override PartName="/ppt/tags/tag1625.xml" ContentType="application/vnd.openxmlformats-officedocument.presentationml.tags+xml"/>
  <Override PartName="/ppt/tags/tag1626.xml" ContentType="application/vnd.openxmlformats-officedocument.presentationml.tags+xml"/>
  <Override PartName="/ppt/tags/tag1627.xml" ContentType="application/vnd.openxmlformats-officedocument.presentationml.tags+xml"/>
  <Override PartName="/ppt/tags/tag1628.xml" ContentType="application/vnd.openxmlformats-officedocument.presentationml.tags+xml"/>
  <Override PartName="/ppt/tags/tag1629.xml" ContentType="application/vnd.openxmlformats-officedocument.presentationml.tags+xml"/>
  <Override PartName="/ppt/tags/tag1630.xml" ContentType="application/vnd.openxmlformats-officedocument.presentationml.tags+xml"/>
  <Override PartName="/ppt/tags/tag1631.xml" ContentType="application/vnd.openxmlformats-officedocument.presentationml.tags+xml"/>
  <Override PartName="/ppt/tags/tag1632.xml" ContentType="application/vnd.openxmlformats-officedocument.presentationml.tags+xml"/>
  <Override PartName="/ppt/tags/tag1633.xml" ContentType="application/vnd.openxmlformats-officedocument.presentationml.tags+xml"/>
  <Override PartName="/ppt/tags/tag1634.xml" ContentType="application/vnd.openxmlformats-officedocument.presentationml.tags+xml"/>
  <Override PartName="/ppt/tags/tag1635.xml" ContentType="application/vnd.openxmlformats-officedocument.presentationml.tags+xml"/>
  <Override PartName="/ppt/tags/tag1636.xml" ContentType="application/vnd.openxmlformats-officedocument.presentationml.tags+xml"/>
  <Override PartName="/ppt/tags/tag1637.xml" ContentType="application/vnd.openxmlformats-officedocument.presentationml.tags+xml"/>
  <Override PartName="/ppt/tags/tag1638.xml" ContentType="application/vnd.openxmlformats-officedocument.presentationml.tags+xml"/>
  <Override PartName="/ppt/tags/tag1639.xml" ContentType="application/vnd.openxmlformats-officedocument.presentationml.tags+xml"/>
  <Override PartName="/ppt/tags/tag1640.xml" ContentType="application/vnd.openxmlformats-officedocument.presentationml.tags+xml"/>
  <Override PartName="/ppt/tags/tag1641.xml" ContentType="application/vnd.openxmlformats-officedocument.presentationml.tags+xml"/>
  <Override PartName="/ppt/tags/tag1642.xml" ContentType="application/vnd.openxmlformats-officedocument.presentationml.tags+xml"/>
  <Override PartName="/ppt/tags/tag1643.xml" ContentType="application/vnd.openxmlformats-officedocument.presentationml.tags+xml"/>
  <Override PartName="/ppt/tags/tag1644.xml" ContentType="application/vnd.openxmlformats-officedocument.presentationml.tags+xml"/>
  <Override PartName="/ppt/notesSlides/notesSlide77.xml" ContentType="application/vnd.openxmlformats-officedocument.presentationml.notesSlide+xml"/>
  <Override PartName="/ppt/tags/tag1645.xml" ContentType="application/vnd.openxmlformats-officedocument.presentationml.tags+xml"/>
  <Override PartName="/ppt/tags/tag1646.xml" ContentType="application/vnd.openxmlformats-officedocument.presentationml.tags+xml"/>
  <Override PartName="/ppt/notesSlides/notesSlide78.xml" ContentType="application/vnd.openxmlformats-officedocument.presentationml.notesSlide+xml"/>
  <Override PartName="/ppt/tags/tag1647.xml" ContentType="application/vnd.openxmlformats-officedocument.presentationml.tags+xml"/>
  <Override PartName="/ppt/notesSlides/notesSlide79.xml" ContentType="application/vnd.openxmlformats-officedocument.presentationml.notesSlide+xml"/>
  <Override PartName="/ppt/tags/tag1648.xml" ContentType="application/vnd.openxmlformats-officedocument.presentationml.tags+xml"/>
  <Override PartName="/ppt/notesSlides/notesSlide80.xml" ContentType="application/vnd.openxmlformats-officedocument.presentationml.notesSlide+xml"/>
  <Override PartName="/ppt/tags/tag1649.xml" ContentType="application/vnd.openxmlformats-officedocument.presentationml.tags+xml"/>
  <Override PartName="/ppt/tags/tag1650.xml" ContentType="application/vnd.openxmlformats-officedocument.presentationml.tags+xml"/>
  <Override PartName="/ppt/tags/tag1651.xml" ContentType="application/vnd.openxmlformats-officedocument.presentationml.tags+xml"/>
  <Override PartName="/ppt/tags/tag1652.xml" ContentType="application/vnd.openxmlformats-officedocument.presentationml.tags+xml"/>
  <Override PartName="/ppt/tags/tag1653.xml" ContentType="application/vnd.openxmlformats-officedocument.presentationml.tags+xml"/>
  <Override PartName="/ppt/tags/tag1654.xml" ContentType="application/vnd.openxmlformats-officedocument.presentationml.tags+xml"/>
  <Override PartName="/ppt/tags/tag1655.xml" ContentType="application/vnd.openxmlformats-officedocument.presentationml.tags+xml"/>
  <Override PartName="/ppt/tags/tag1656.xml" ContentType="application/vnd.openxmlformats-officedocument.presentationml.tags+xml"/>
  <Override PartName="/ppt/tags/tag1657.xml" ContentType="application/vnd.openxmlformats-officedocument.presentationml.tags+xml"/>
  <Override PartName="/ppt/tags/tag1658.xml" ContentType="application/vnd.openxmlformats-officedocument.presentationml.tags+xml"/>
  <Override PartName="/ppt/tags/tag1659.xml" ContentType="application/vnd.openxmlformats-officedocument.presentationml.tags+xml"/>
  <Override PartName="/ppt/tags/tag1660.xml" ContentType="application/vnd.openxmlformats-officedocument.presentationml.tags+xml"/>
  <Override PartName="/ppt/tags/tag1661.xml" ContentType="application/vnd.openxmlformats-officedocument.presentationml.tags+xml"/>
  <Override PartName="/ppt/tags/tag1662.xml" ContentType="application/vnd.openxmlformats-officedocument.presentationml.tags+xml"/>
  <Override PartName="/ppt/tags/tag1663.xml" ContentType="application/vnd.openxmlformats-officedocument.presentationml.tags+xml"/>
  <Override PartName="/ppt/tags/tag1664.xml" ContentType="application/vnd.openxmlformats-officedocument.presentationml.tags+xml"/>
  <Override PartName="/ppt/tags/tag1665.xml" ContentType="application/vnd.openxmlformats-officedocument.presentationml.tags+xml"/>
  <Override PartName="/ppt/tags/tag1666.xml" ContentType="application/vnd.openxmlformats-officedocument.presentationml.tags+xml"/>
  <Override PartName="/ppt/tags/tag1667.xml" ContentType="application/vnd.openxmlformats-officedocument.presentationml.tags+xml"/>
  <Override PartName="/ppt/tags/tag1668.xml" ContentType="application/vnd.openxmlformats-officedocument.presentationml.tags+xml"/>
  <Override PartName="/ppt/tags/tag1669.xml" ContentType="application/vnd.openxmlformats-officedocument.presentationml.tags+xml"/>
  <Override PartName="/ppt/tags/tag1670.xml" ContentType="application/vnd.openxmlformats-officedocument.presentationml.tags+xml"/>
  <Override PartName="/ppt/tags/tag1671.xml" ContentType="application/vnd.openxmlformats-officedocument.presentationml.tags+xml"/>
  <Override PartName="/ppt/tags/tag1672.xml" ContentType="application/vnd.openxmlformats-officedocument.presentationml.tags+xml"/>
  <Override PartName="/ppt/tags/tag1673.xml" ContentType="application/vnd.openxmlformats-officedocument.presentationml.tags+xml"/>
  <Override PartName="/ppt/tags/tag1674.xml" ContentType="application/vnd.openxmlformats-officedocument.presentationml.tags+xml"/>
  <Override PartName="/ppt/tags/tag1675.xml" ContentType="application/vnd.openxmlformats-officedocument.presentationml.tags+xml"/>
  <Override PartName="/ppt/tags/tag1676.xml" ContentType="application/vnd.openxmlformats-officedocument.presentationml.tags+xml"/>
  <Override PartName="/ppt/notesSlides/notesSlide81.xml" ContentType="application/vnd.openxmlformats-officedocument.presentationml.notesSlide+xml"/>
  <Override PartName="/ppt/tags/tag1677.xml" ContentType="application/vnd.openxmlformats-officedocument.presentationml.tags+xml"/>
  <Override PartName="/ppt/tags/tag1678.xml" ContentType="application/vnd.openxmlformats-officedocument.presentationml.tags+xml"/>
  <Override PartName="/ppt/tags/tag1679.xml" ContentType="application/vnd.openxmlformats-officedocument.presentationml.tags+xml"/>
  <Override PartName="/ppt/tags/tag1680.xml" ContentType="application/vnd.openxmlformats-officedocument.presentationml.tags+xml"/>
  <Override PartName="/ppt/tags/tag1681.xml" ContentType="application/vnd.openxmlformats-officedocument.presentationml.tags+xml"/>
  <Override PartName="/ppt/tags/tag1682.xml" ContentType="application/vnd.openxmlformats-officedocument.presentationml.tags+xml"/>
  <Override PartName="/ppt/tags/tag1683.xml" ContentType="application/vnd.openxmlformats-officedocument.presentationml.tags+xml"/>
  <Override PartName="/ppt/tags/tag1684.xml" ContentType="application/vnd.openxmlformats-officedocument.presentationml.tags+xml"/>
  <Override PartName="/ppt/tags/tag1685.xml" ContentType="application/vnd.openxmlformats-officedocument.presentationml.tags+xml"/>
  <Override PartName="/ppt/notesSlides/notesSlide82.xml" ContentType="application/vnd.openxmlformats-officedocument.presentationml.notesSlide+xml"/>
  <Override PartName="/ppt/tags/tag1686.xml" ContentType="application/vnd.openxmlformats-officedocument.presentationml.tags+xml"/>
  <Override PartName="/ppt/tags/tag1687.xml" ContentType="application/vnd.openxmlformats-officedocument.presentationml.tags+xml"/>
  <Override PartName="/ppt/tags/tag1688.xml" ContentType="application/vnd.openxmlformats-officedocument.presentationml.tags+xml"/>
  <Override PartName="/ppt/tags/tag1689.xml" ContentType="application/vnd.openxmlformats-officedocument.presentationml.tags+xml"/>
  <Override PartName="/ppt/tags/tag1690.xml" ContentType="application/vnd.openxmlformats-officedocument.presentationml.tags+xml"/>
  <Override PartName="/ppt/tags/tag1691.xml" ContentType="application/vnd.openxmlformats-officedocument.presentationml.tags+xml"/>
  <Override PartName="/ppt/tags/tag1692.xml" ContentType="application/vnd.openxmlformats-officedocument.presentationml.tags+xml"/>
  <Override PartName="/ppt/tags/tag1693.xml" ContentType="application/vnd.openxmlformats-officedocument.presentationml.tags+xml"/>
  <Override PartName="/ppt/tags/tag1694.xml" ContentType="application/vnd.openxmlformats-officedocument.presentationml.tags+xml"/>
  <Override PartName="/ppt/tags/tag1695.xml" ContentType="application/vnd.openxmlformats-officedocument.presentationml.tags+xml"/>
  <Override PartName="/ppt/tags/tag1696.xml" ContentType="application/vnd.openxmlformats-officedocument.presentationml.tags+xml"/>
  <Override PartName="/ppt/tags/tag1697.xml" ContentType="application/vnd.openxmlformats-officedocument.presentationml.tags+xml"/>
  <Override PartName="/ppt/tags/tag1698.xml" ContentType="application/vnd.openxmlformats-officedocument.presentationml.tags+xml"/>
  <Override PartName="/ppt/notesSlides/notesSlide83.xml" ContentType="application/vnd.openxmlformats-officedocument.presentationml.notesSlide+xml"/>
  <Override PartName="/ppt/tags/tag1699.xml" ContentType="application/vnd.openxmlformats-officedocument.presentationml.tags+xml"/>
  <Override PartName="/ppt/tags/tag1700.xml" ContentType="application/vnd.openxmlformats-officedocument.presentationml.tags+xml"/>
  <Override PartName="/ppt/tags/tag1701.xml" ContentType="application/vnd.openxmlformats-officedocument.presentationml.tags+xml"/>
  <Override PartName="/ppt/tags/tag1702.xml" ContentType="application/vnd.openxmlformats-officedocument.presentationml.tags+xml"/>
  <Override PartName="/ppt/tags/tag1703.xml" ContentType="application/vnd.openxmlformats-officedocument.presentationml.tags+xml"/>
  <Override PartName="/ppt/tags/tag1704.xml" ContentType="application/vnd.openxmlformats-officedocument.presentationml.tags+xml"/>
  <Override PartName="/ppt/tags/tag1705.xml" ContentType="application/vnd.openxmlformats-officedocument.presentationml.tags+xml"/>
  <Override PartName="/ppt/tags/tag1706.xml" ContentType="application/vnd.openxmlformats-officedocument.presentationml.tags+xml"/>
  <Override PartName="/ppt/tags/tag1707.xml" ContentType="application/vnd.openxmlformats-officedocument.presentationml.tags+xml"/>
  <Override PartName="/ppt/tags/tag1708.xml" ContentType="application/vnd.openxmlformats-officedocument.presentationml.tags+xml"/>
  <Override PartName="/ppt/tags/tag1709.xml" ContentType="application/vnd.openxmlformats-officedocument.presentationml.tags+xml"/>
  <Override PartName="/ppt/tags/tag1710.xml" ContentType="application/vnd.openxmlformats-officedocument.presentationml.tags+xml"/>
  <Override PartName="/ppt/tags/tag1711.xml" ContentType="application/vnd.openxmlformats-officedocument.presentationml.tags+xml"/>
  <Override PartName="/ppt/tags/tag1712.xml" ContentType="application/vnd.openxmlformats-officedocument.presentationml.tags+xml"/>
  <Override PartName="/ppt/tags/tag1713.xml" ContentType="application/vnd.openxmlformats-officedocument.presentationml.tags+xml"/>
  <Override PartName="/ppt/tags/tag1714.xml" ContentType="application/vnd.openxmlformats-officedocument.presentationml.tags+xml"/>
  <Override PartName="/ppt/tags/tag1715.xml" ContentType="application/vnd.openxmlformats-officedocument.presentationml.tags+xml"/>
  <Override PartName="/ppt/notesSlides/notesSlide84.xml" ContentType="application/vnd.openxmlformats-officedocument.presentationml.notesSlide+xml"/>
  <Override PartName="/ppt/tags/tag1716.xml" ContentType="application/vnd.openxmlformats-officedocument.presentationml.tags+xml"/>
  <Override PartName="/ppt/tags/tag1717.xml" ContentType="application/vnd.openxmlformats-officedocument.presentationml.tags+xml"/>
  <Override PartName="/ppt/tags/tag1718.xml" ContentType="application/vnd.openxmlformats-officedocument.presentationml.tags+xml"/>
  <Override PartName="/ppt/tags/tag1719.xml" ContentType="application/vnd.openxmlformats-officedocument.presentationml.tags+xml"/>
  <Override PartName="/ppt/tags/tag1720.xml" ContentType="application/vnd.openxmlformats-officedocument.presentationml.tags+xml"/>
  <Override PartName="/ppt/tags/tag1721.xml" ContentType="application/vnd.openxmlformats-officedocument.presentationml.tags+xml"/>
  <Override PartName="/ppt/tags/tag1722.xml" ContentType="application/vnd.openxmlformats-officedocument.presentationml.tags+xml"/>
  <Override PartName="/ppt/tags/tag1723.xml" ContentType="application/vnd.openxmlformats-officedocument.presentationml.tags+xml"/>
  <Override PartName="/ppt/tags/tag1724.xml" ContentType="application/vnd.openxmlformats-officedocument.presentationml.tags+xml"/>
  <Override PartName="/ppt/tags/tag1725.xml" ContentType="application/vnd.openxmlformats-officedocument.presentationml.tags+xml"/>
  <Override PartName="/ppt/tags/tag1726.xml" ContentType="application/vnd.openxmlformats-officedocument.presentationml.tags+xml"/>
  <Override PartName="/ppt/tags/tag1727.xml" ContentType="application/vnd.openxmlformats-officedocument.presentationml.tags+xml"/>
  <Override PartName="/ppt/tags/tag1728.xml" ContentType="application/vnd.openxmlformats-officedocument.presentationml.tags+xml"/>
  <Override PartName="/ppt/tags/tag1729.xml" ContentType="application/vnd.openxmlformats-officedocument.presentationml.tags+xml"/>
  <Override PartName="/ppt/tags/tag1730.xml" ContentType="application/vnd.openxmlformats-officedocument.presentationml.tags+xml"/>
  <Override PartName="/ppt/tags/tag1731.xml" ContentType="application/vnd.openxmlformats-officedocument.presentationml.tags+xml"/>
  <Override PartName="/ppt/tags/tag1732.xml" ContentType="application/vnd.openxmlformats-officedocument.presentationml.tags+xml"/>
  <Override PartName="/ppt/tags/tag1733.xml" ContentType="application/vnd.openxmlformats-officedocument.presentationml.tags+xml"/>
  <Override PartName="/ppt/tags/tag1734.xml" ContentType="application/vnd.openxmlformats-officedocument.presentationml.tags+xml"/>
  <Override PartName="/ppt/tags/tag1735.xml" ContentType="application/vnd.openxmlformats-officedocument.presentationml.tags+xml"/>
  <Override PartName="/ppt/tags/tag1736.xml" ContentType="application/vnd.openxmlformats-officedocument.presentationml.tags+xml"/>
  <Override PartName="/ppt/tags/tag1737.xml" ContentType="application/vnd.openxmlformats-officedocument.presentationml.tags+xml"/>
  <Override PartName="/ppt/notesSlides/notesSlide85.xml" ContentType="application/vnd.openxmlformats-officedocument.presentationml.notesSlide+xml"/>
  <Override PartName="/ppt/tags/tag1738.xml" ContentType="application/vnd.openxmlformats-officedocument.presentationml.tags+xml"/>
  <Override PartName="/ppt/tags/tag1739.xml" ContentType="application/vnd.openxmlformats-officedocument.presentationml.tags+xml"/>
  <Override PartName="/ppt/tags/tag1740.xml" ContentType="application/vnd.openxmlformats-officedocument.presentationml.tags+xml"/>
  <Override PartName="/ppt/tags/tag1741.xml" ContentType="application/vnd.openxmlformats-officedocument.presentationml.tags+xml"/>
  <Override PartName="/ppt/tags/tag1742.xml" ContentType="application/vnd.openxmlformats-officedocument.presentationml.tags+xml"/>
  <Override PartName="/ppt/tags/tag1743.xml" ContentType="application/vnd.openxmlformats-officedocument.presentationml.tags+xml"/>
  <Override PartName="/ppt/tags/tag1744.xml" ContentType="application/vnd.openxmlformats-officedocument.presentationml.tags+xml"/>
  <Override PartName="/ppt/tags/tag1745.xml" ContentType="application/vnd.openxmlformats-officedocument.presentationml.tags+xml"/>
  <Override PartName="/ppt/tags/tag1746.xml" ContentType="application/vnd.openxmlformats-officedocument.presentationml.tags+xml"/>
  <Override PartName="/ppt/tags/tag1747.xml" ContentType="application/vnd.openxmlformats-officedocument.presentationml.tags+xml"/>
  <Override PartName="/ppt/tags/tag1748.xml" ContentType="application/vnd.openxmlformats-officedocument.presentationml.tags+xml"/>
  <Override PartName="/ppt/tags/tag1749.xml" ContentType="application/vnd.openxmlformats-officedocument.presentationml.tags+xml"/>
  <Override PartName="/ppt/tags/tag1750.xml" ContentType="application/vnd.openxmlformats-officedocument.presentationml.tags+xml"/>
  <Override PartName="/ppt/tags/tag1751.xml" ContentType="application/vnd.openxmlformats-officedocument.presentationml.tags+xml"/>
  <Override PartName="/ppt/tags/tag1752.xml" ContentType="application/vnd.openxmlformats-officedocument.presentationml.tags+xml"/>
  <Override PartName="/ppt/tags/tag1753.xml" ContentType="application/vnd.openxmlformats-officedocument.presentationml.tags+xml"/>
  <Override PartName="/ppt/tags/tag1754.xml" ContentType="application/vnd.openxmlformats-officedocument.presentationml.tags+xml"/>
  <Override PartName="/ppt/tags/tag1755.xml" ContentType="application/vnd.openxmlformats-officedocument.presentationml.tags+xml"/>
  <Override PartName="/ppt/tags/tag1756.xml" ContentType="application/vnd.openxmlformats-officedocument.presentationml.tags+xml"/>
  <Override PartName="/ppt/tags/tag1757.xml" ContentType="application/vnd.openxmlformats-officedocument.presentationml.tags+xml"/>
  <Override PartName="/ppt/tags/tag1758.xml" ContentType="application/vnd.openxmlformats-officedocument.presentationml.tags+xml"/>
  <Override PartName="/ppt/tags/tag1759.xml" ContentType="application/vnd.openxmlformats-officedocument.presentationml.tags+xml"/>
  <Override PartName="/ppt/tags/tag1760.xml" ContentType="application/vnd.openxmlformats-officedocument.presentationml.tags+xml"/>
  <Override PartName="/ppt/tags/tag1761.xml" ContentType="application/vnd.openxmlformats-officedocument.presentationml.tags+xml"/>
  <Override PartName="/ppt/notesSlides/notesSlide86.xml" ContentType="application/vnd.openxmlformats-officedocument.presentationml.notesSlide+xml"/>
  <Override PartName="/ppt/tags/tag1762.xml" ContentType="application/vnd.openxmlformats-officedocument.presentationml.tags+xml"/>
  <Override PartName="/ppt/tags/tag1763.xml" ContentType="application/vnd.openxmlformats-officedocument.presentationml.tags+xml"/>
  <Override PartName="/ppt/tags/tag1764.xml" ContentType="application/vnd.openxmlformats-officedocument.presentationml.tags+xml"/>
  <Override PartName="/ppt/tags/tag1765.xml" ContentType="application/vnd.openxmlformats-officedocument.presentationml.tags+xml"/>
  <Override PartName="/ppt/tags/tag1766.xml" ContentType="application/vnd.openxmlformats-officedocument.presentationml.tags+xml"/>
  <Override PartName="/ppt/tags/tag1767.xml" ContentType="application/vnd.openxmlformats-officedocument.presentationml.tags+xml"/>
  <Override PartName="/ppt/tags/tag1768.xml" ContentType="application/vnd.openxmlformats-officedocument.presentationml.tags+xml"/>
  <Override PartName="/ppt/tags/tag1769.xml" ContentType="application/vnd.openxmlformats-officedocument.presentationml.tags+xml"/>
  <Override PartName="/ppt/tags/tag1770.xml" ContentType="application/vnd.openxmlformats-officedocument.presentationml.tags+xml"/>
  <Override PartName="/ppt/tags/tag1771.xml" ContentType="application/vnd.openxmlformats-officedocument.presentationml.tags+xml"/>
  <Override PartName="/ppt/tags/tag1772.xml" ContentType="application/vnd.openxmlformats-officedocument.presentationml.tags+xml"/>
  <Override PartName="/ppt/tags/tag1773.xml" ContentType="application/vnd.openxmlformats-officedocument.presentationml.tags+xml"/>
  <Override PartName="/ppt/tags/tag1774.xml" ContentType="application/vnd.openxmlformats-officedocument.presentationml.tags+xml"/>
  <Override PartName="/ppt/tags/tag1775.xml" ContentType="application/vnd.openxmlformats-officedocument.presentationml.tags+xml"/>
  <Override PartName="/ppt/tags/tag1776.xml" ContentType="application/vnd.openxmlformats-officedocument.presentationml.tags+xml"/>
  <Override PartName="/ppt/tags/tag1777.xml" ContentType="application/vnd.openxmlformats-officedocument.presentationml.tags+xml"/>
  <Override PartName="/ppt/tags/tag1778.xml" ContentType="application/vnd.openxmlformats-officedocument.presentationml.tags+xml"/>
  <Override PartName="/ppt/tags/tag1779.xml" ContentType="application/vnd.openxmlformats-officedocument.presentationml.tags+xml"/>
  <Override PartName="/ppt/tags/tag1780.xml" ContentType="application/vnd.openxmlformats-officedocument.presentationml.tags+xml"/>
  <Override PartName="/ppt/tags/tag1781.xml" ContentType="application/vnd.openxmlformats-officedocument.presentationml.tags+xml"/>
  <Override PartName="/ppt/tags/tag1782.xml" ContentType="application/vnd.openxmlformats-officedocument.presentationml.tags+xml"/>
  <Override PartName="/ppt/tags/tag1783.xml" ContentType="application/vnd.openxmlformats-officedocument.presentationml.tags+xml"/>
  <Override PartName="/ppt/tags/tag1784.xml" ContentType="application/vnd.openxmlformats-officedocument.presentationml.tags+xml"/>
  <Override PartName="/ppt/tags/tag1785.xml" ContentType="application/vnd.openxmlformats-officedocument.presentationml.tags+xml"/>
  <Override PartName="/ppt/tags/tag1786.xml" ContentType="application/vnd.openxmlformats-officedocument.presentationml.tags+xml"/>
  <Override PartName="/ppt/notesSlides/notesSlide87.xml" ContentType="application/vnd.openxmlformats-officedocument.presentationml.notesSlide+xml"/>
  <Override PartName="/ppt/tags/tag1787.xml" ContentType="application/vnd.openxmlformats-officedocument.presentationml.tags+xml"/>
  <Override PartName="/ppt/tags/tag1788.xml" ContentType="application/vnd.openxmlformats-officedocument.presentationml.tags+xml"/>
  <Override PartName="/ppt/tags/tag1789.xml" ContentType="application/vnd.openxmlformats-officedocument.presentationml.tags+xml"/>
  <Override PartName="/ppt/tags/tag1790.xml" ContentType="application/vnd.openxmlformats-officedocument.presentationml.tags+xml"/>
  <Override PartName="/ppt/tags/tag1791.xml" ContentType="application/vnd.openxmlformats-officedocument.presentationml.tags+xml"/>
  <Override PartName="/ppt/tags/tag1792.xml" ContentType="application/vnd.openxmlformats-officedocument.presentationml.tags+xml"/>
  <Override PartName="/ppt/tags/tag1793.xml" ContentType="application/vnd.openxmlformats-officedocument.presentationml.tags+xml"/>
  <Override PartName="/ppt/tags/tag1794.xml" ContentType="application/vnd.openxmlformats-officedocument.presentationml.tags+xml"/>
  <Override PartName="/ppt/tags/tag1795.xml" ContentType="application/vnd.openxmlformats-officedocument.presentationml.tags+xml"/>
  <Override PartName="/ppt/tags/tag1796.xml" ContentType="application/vnd.openxmlformats-officedocument.presentationml.tags+xml"/>
  <Override PartName="/ppt/tags/tag1797.xml" ContentType="application/vnd.openxmlformats-officedocument.presentationml.tags+xml"/>
  <Override PartName="/ppt/tags/tag1798.xml" ContentType="application/vnd.openxmlformats-officedocument.presentationml.tags+xml"/>
  <Override PartName="/ppt/tags/tag1799.xml" ContentType="application/vnd.openxmlformats-officedocument.presentationml.tags+xml"/>
  <Override PartName="/ppt/tags/tag1800.xml" ContentType="application/vnd.openxmlformats-officedocument.presentationml.tags+xml"/>
  <Override PartName="/ppt/tags/tag1801.xml" ContentType="application/vnd.openxmlformats-officedocument.presentationml.tags+xml"/>
  <Override PartName="/ppt/tags/tag1802.xml" ContentType="application/vnd.openxmlformats-officedocument.presentationml.tags+xml"/>
  <Override PartName="/ppt/tags/tag1803.xml" ContentType="application/vnd.openxmlformats-officedocument.presentationml.tags+xml"/>
  <Override PartName="/ppt/tags/tag1804.xml" ContentType="application/vnd.openxmlformats-officedocument.presentationml.tags+xml"/>
  <Override PartName="/ppt/tags/tag1805.xml" ContentType="application/vnd.openxmlformats-officedocument.presentationml.tags+xml"/>
  <Override PartName="/ppt/tags/tag1806.xml" ContentType="application/vnd.openxmlformats-officedocument.presentationml.tags+xml"/>
  <Override PartName="/ppt/tags/tag1807.xml" ContentType="application/vnd.openxmlformats-officedocument.presentationml.tags+xml"/>
  <Override PartName="/ppt/tags/tag1808.xml" ContentType="application/vnd.openxmlformats-officedocument.presentationml.tags+xml"/>
  <Override PartName="/ppt/tags/tag1809.xml" ContentType="application/vnd.openxmlformats-officedocument.presentationml.tags+xml"/>
  <Override PartName="/ppt/tags/tag1810.xml" ContentType="application/vnd.openxmlformats-officedocument.presentationml.tags+xml"/>
  <Override PartName="/ppt/tags/tag1811.xml" ContentType="application/vnd.openxmlformats-officedocument.presentationml.tags+xml"/>
  <Override PartName="/ppt/tags/tag1812.xml" ContentType="application/vnd.openxmlformats-officedocument.presentationml.tags+xml"/>
  <Override PartName="/ppt/tags/tag1813.xml" ContentType="application/vnd.openxmlformats-officedocument.presentationml.tags+xml"/>
  <Override PartName="/ppt/tags/tag1814.xml" ContentType="application/vnd.openxmlformats-officedocument.presentationml.tags+xml"/>
  <Override PartName="/ppt/tags/tag1815.xml" ContentType="application/vnd.openxmlformats-officedocument.presentationml.tags+xml"/>
  <Override PartName="/ppt/tags/tag1816.xml" ContentType="application/vnd.openxmlformats-officedocument.presentationml.tags+xml"/>
  <Override PartName="/ppt/tags/tag1817.xml" ContentType="application/vnd.openxmlformats-officedocument.presentationml.tags+xml"/>
  <Override PartName="/ppt/tags/tag1818.xml" ContentType="application/vnd.openxmlformats-officedocument.presentationml.tags+xml"/>
  <Override PartName="/ppt/tags/tag1819.xml" ContentType="application/vnd.openxmlformats-officedocument.presentationml.tags+xml"/>
  <Override PartName="/ppt/tags/tag1820.xml" ContentType="application/vnd.openxmlformats-officedocument.presentationml.tags+xml"/>
  <Override PartName="/ppt/tags/tag1821.xml" ContentType="application/vnd.openxmlformats-officedocument.presentationml.tags+xml"/>
  <Override PartName="/ppt/tags/tag1822.xml" ContentType="application/vnd.openxmlformats-officedocument.presentationml.tags+xml"/>
  <Override PartName="/ppt/tags/tag1823.xml" ContentType="application/vnd.openxmlformats-officedocument.presentationml.tags+xml"/>
  <Override PartName="/ppt/tags/tag1824.xml" ContentType="application/vnd.openxmlformats-officedocument.presentationml.tags+xml"/>
  <Override PartName="/ppt/tags/tag1825.xml" ContentType="application/vnd.openxmlformats-officedocument.presentationml.tags+xml"/>
  <Override PartName="/ppt/tags/tag1826.xml" ContentType="application/vnd.openxmlformats-officedocument.presentationml.tags+xml"/>
  <Override PartName="/ppt/tags/tag1827.xml" ContentType="application/vnd.openxmlformats-officedocument.presentationml.tags+xml"/>
  <Override PartName="/ppt/tags/tag1828.xml" ContentType="application/vnd.openxmlformats-officedocument.presentationml.tags+xml"/>
  <Override PartName="/ppt/tags/tag1829.xml" ContentType="application/vnd.openxmlformats-officedocument.presentationml.tags+xml"/>
  <Override PartName="/ppt/tags/tag1830.xml" ContentType="application/vnd.openxmlformats-officedocument.presentationml.tags+xml"/>
  <Override PartName="/ppt/tags/tag1831.xml" ContentType="application/vnd.openxmlformats-officedocument.presentationml.tags+xml"/>
  <Override PartName="/ppt/tags/tag1832.xml" ContentType="application/vnd.openxmlformats-officedocument.presentationml.tags+xml"/>
  <Override PartName="/ppt/tags/tag1833.xml" ContentType="application/vnd.openxmlformats-officedocument.presentationml.tags+xml"/>
  <Override PartName="/ppt/tags/tag1834.xml" ContentType="application/vnd.openxmlformats-officedocument.presentationml.tags+xml"/>
  <Override PartName="/ppt/tags/tag1835.xml" ContentType="application/vnd.openxmlformats-officedocument.presentationml.tags+xml"/>
  <Override PartName="/ppt/tags/tag1836.xml" ContentType="application/vnd.openxmlformats-officedocument.presentationml.tags+xml"/>
  <Override PartName="/ppt/tags/tag1837.xml" ContentType="application/vnd.openxmlformats-officedocument.presentationml.tags+xml"/>
  <Override PartName="/ppt/tags/tag1838.xml" ContentType="application/vnd.openxmlformats-officedocument.presentationml.tags+xml"/>
  <Override PartName="/ppt/tags/tag1839.xml" ContentType="application/vnd.openxmlformats-officedocument.presentationml.tags+xml"/>
  <Override PartName="/ppt/tags/tag1840.xml" ContentType="application/vnd.openxmlformats-officedocument.presentationml.tags+xml"/>
  <Override PartName="/ppt/tags/tag1841.xml" ContentType="application/vnd.openxmlformats-officedocument.presentationml.tags+xml"/>
  <Override PartName="/ppt/tags/tag1842.xml" ContentType="application/vnd.openxmlformats-officedocument.presentationml.tags+xml"/>
  <Override PartName="/ppt/tags/tag1843.xml" ContentType="application/vnd.openxmlformats-officedocument.presentationml.tags+xml"/>
  <Override PartName="/ppt/tags/tag1844.xml" ContentType="application/vnd.openxmlformats-officedocument.presentationml.tags+xml"/>
  <Override PartName="/ppt/tags/tag1845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2"/>
  </p:notesMasterIdLst>
  <p:sldIdLst>
    <p:sldId id="256" r:id="rId2"/>
    <p:sldId id="257" r:id="rId3"/>
    <p:sldId id="295" r:id="rId4"/>
    <p:sldId id="261" r:id="rId5"/>
    <p:sldId id="360" r:id="rId6"/>
    <p:sldId id="361" r:id="rId7"/>
    <p:sldId id="362" r:id="rId8"/>
    <p:sldId id="308" r:id="rId9"/>
    <p:sldId id="363" r:id="rId10"/>
    <p:sldId id="364" r:id="rId11"/>
    <p:sldId id="365" r:id="rId12"/>
    <p:sldId id="366" r:id="rId13"/>
    <p:sldId id="367" r:id="rId14"/>
    <p:sldId id="368" r:id="rId15"/>
    <p:sldId id="369" r:id="rId16"/>
    <p:sldId id="312" r:id="rId17"/>
    <p:sldId id="370" r:id="rId18"/>
    <p:sldId id="371" r:id="rId19"/>
    <p:sldId id="372" r:id="rId20"/>
    <p:sldId id="373" r:id="rId21"/>
    <p:sldId id="313" r:id="rId22"/>
    <p:sldId id="374" r:id="rId23"/>
    <p:sldId id="375" r:id="rId24"/>
    <p:sldId id="376" r:id="rId25"/>
    <p:sldId id="377" r:id="rId26"/>
    <p:sldId id="296" r:id="rId27"/>
    <p:sldId id="378" r:id="rId28"/>
    <p:sldId id="379" r:id="rId29"/>
    <p:sldId id="380" r:id="rId30"/>
    <p:sldId id="381" r:id="rId31"/>
    <p:sldId id="382" r:id="rId32"/>
    <p:sldId id="383" r:id="rId33"/>
    <p:sldId id="384" r:id="rId34"/>
    <p:sldId id="385" r:id="rId35"/>
    <p:sldId id="386" r:id="rId36"/>
    <p:sldId id="387" r:id="rId37"/>
    <p:sldId id="388" r:id="rId38"/>
    <p:sldId id="389" r:id="rId39"/>
    <p:sldId id="390" r:id="rId40"/>
    <p:sldId id="391" r:id="rId41"/>
    <p:sldId id="392" r:id="rId42"/>
    <p:sldId id="393" r:id="rId43"/>
    <p:sldId id="394" r:id="rId44"/>
    <p:sldId id="395" r:id="rId45"/>
    <p:sldId id="396" r:id="rId46"/>
    <p:sldId id="397" r:id="rId47"/>
    <p:sldId id="398" r:id="rId48"/>
    <p:sldId id="399" r:id="rId49"/>
    <p:sldId id="400" r:id="rId50"/>
    <p:sldId id="401" r:id="rId51"/>
    <p:sldId id="402" r:id="rId52"/>
    <p:sldId id="403" r:id="rId53"/>
    <p:sldId id="404" r:id="rId54"/>
    <p:sldId id="405" r:id="rId55"/>
    <p:sldId id="406" r:id="rId56"/>
    <p:sldId id="407" r:id="rId57"/>
    <p:sldId id="408" r:id="rId58"/>
    <p:sldId id="409" r:id="rId59"/>
    <p:sldId id="410" r:id="rId60"/>
    <p:sldId id="411" r:id="rId61"/>
    <p:sldId id="412" r:id="rId62"/>
    <p:sldId id="413" r:id="rId63"/>
    <p:sldId id="297" r:id="rId64"/>
    <p:sldId id="414" r:id="rId65"/>
    <p:sldId id="415" r:id="rId66"/>
    <p:sldId id="416" r:id="rId67"/>
    <p:sldId id="417" r:id="rId68"/>
    <p:sldId id="418" r:id="rId69"/>
    <p:sldId id="419" r:id="rId70"/>
    <p:sldId id="420" r:id="rId71"/>
    <p:sldId id="421" r:id="rId72"/>
    <p:sldId id="422" r:id="rId73"/>
    <p:sldId id="423" r:id="rId74"/>
    <p:sldId id="424" r:id="rId75"/>
    <p:sldId id="425" r:id="rId76"/>
    <p:sldId id="426" r:id="rId77"/>
    <p:sldId id="427" r:id="rId78"/>
    <p:sldId id="428" r:id="rId79"/>
    <p:sldId id="429" r:id="rId80"/>
    <p:sldId id="430" r:id="rId81"/>
    <p:sldId id="431" r:id="rId82"/>
    <p:sldId id="432" r:id="rId83"/>
    <p:sldId id="433" r:id="rId84"/>
    <p:sldId id="434" r:id="rId85"/>
    <p:sldId id="435" r:id="rId86"/>
    <p:sldId id="436" r:id="rId87"/>
    <p:sldId id="437" r:id="rId88"/>
    <p:sldId id="438" r:id="rId89"/>
    <p:sldId id="439" r:id="rId90"/>
    <p:sldId id="294" r:id="rId91"/>
    <p:sldId id="293" r:id="rId92"/>
    <p:sldId id="440" r:id="rId93"/>
    <p:sldId id="441" r:id="rId94"/>
    <p:sldId id="442" r:id="rId95"/>
    <p:sldId id="443" r:id="rId96"/>
    <p:sldId id="444" r:id="rId97"/>
    <p:sldId id="445" r:id="rId98"/>
    <p:sldId id="358" r:id="rId99"/>
    <p:sldId id="323" r:id="rId100"/>
    <p:sldId id="324" r:id="rId101"/>
    <p:sldId id="446" r:id="rId102"/>
    <p:sldId id="447" r:id="rId103"/>
    <p:sldId id="325" r:id="rId104"/>
    <p:sldId id="448" r:id="rId105"/>
    <p:sldId id="449" r:id="rId106"/>
    <p:sldId id="450" r:id="rId107"/>
    <p:sldId id="451" r:id="rId108"/>
    <p:sldId id="452" r:id="rId109"/>
    <p:sldId id="453" r:id="rId110"/>
    <p:sldId id="454" r:id="rId111"/>
    <p:sldId id="455" r:id="rId112"/>
    <p:sldId id="456" r:id="rId113"/>
    <p:sldId id="457" r:id="rId114"/>
    <p:sldId id="458" r:id="rId115"/>
    <p:sldId id="459" r:id="rId116"/>
    <p:sldId id="460" r:id="rId117"/>
    <p:sldId id="461" r:id="rId118"/>
    <p:sldId id="462" r:id="rId119"/>
    <p:sldId id="463" r:id="rId120"/>
    <p:sldId id="464" r:id="rId121"/>
    <p:sldId id="465" r:id="rId122"/>
    <p:sldId id="466" r:id="rId123"/>
    <p:sldId id="467" r:id="rId124"/>
    <p:sldId id="468" r:id="rId125"/>
    <p:sldId id="469" r:id="rId126"/>
    <p:sldId id="470" r:id="rId127"/>
    <p:sldId id="471" r:id="rId128"/>
    <p:sldId id="472" r:id="rId129"/>
    <p:sldId id="473" r:id="rId130"/>
    <p:sldId id="474" r:id="rId131"/>
    <p:sldId id="475" r:id="rId132"/>
    <p:sldId id="476" r:id="rId133"/>
    <p:sldId id="477" r:id="rId134"/>
    <p:sldId id="478" r:id="rId135"/>
    <p:sldId id="479" r:id="rId136"/>
    <p:sldId id="480" r:id="rId137"/>
    <p:sldId id="481" r:id="rId138"/>
    <p:sldId id="482" r:id="rId139"/>
    <p:sldId id="483" r:id="rId140"/>
    <p:sldId id="484" r:id="rId141"/>
    <p:sldId id="485" r:id="rId142"/>
    <p:sldId id="486" r:id="rId143"/>
    <p:sldId id="487" r:id="rId144"/>
    <p:sldId id="488" r:id="rId145"/>
    <p:sldId id="489" r:id="rId146"/>
    <p:sldId id="490" r:id="rId147"/>
    <p:sldId id="491" r:id="rId148"/>
    <p:sldId id="492" r:id="rId149"/>
    <p:sldId id="493" r:id="rId150"/>
    <p:sldId id="494" r:id="rId151"/>
    <p:sldId id="495" r:id="rId152"/>
    <p:sldId id="339" r:id="rId153"/>
    <p:sldId id="340" r:id="rId154"/>
    <p:sldId id="496" r:id="rId155"/>
    <p:sldId id="497" r:id="rId156"/>
    <p:sldId id="342" r:id="rId157"/>
    <p:sldId id="498" r:id="rId158"/>
    <p:sldId id="499" r:id="rId159"/>
    <p:sldId id="500" r:id="rId160"/>
    <p:sldId id="344" r:id="rId161"/>
    <p:sldId id="501" r:id="rId162"/>
    <p:sldId id="502" r:id="rId163"/>
    <p:sldId id="503" r:id="rId164"/>
    <p:sldId id="504" r:id="rId165"/>
    <p:sldId id="346" r:id="rId166"/>
    <p:sldId id="505" r:id="rId167"/>
    <p:sldId id="506" r:id="rId168"/>
    <p:sldId id="348" r:id="rId169"/>
    <p:sldId id="349" r:id="rId170"/>
    <p:sldId id="350" r:id="rId171"/>
    <p:sldId id="351" r:id="rId172"/>
    <p:sldId id="507" r:id="rId173"/>
    <p:sldId id="508" r:id="rId174"/>
    <p:sldId id="509" r:id="rId175"/>
    <p:sldId id="510" r:id="rId176"/>
    <p:sldId id="511" r:id="rId177"/>
    <p:sldId id="512" r:id="rId178"/>
    <p:sldId id="513" r:id="rId179"/>
    <p:sldId id="514" r:id="rId180"/>
    <p:sldId id="515" r:id="rId181"/>
    <p:sldId id="516" r:id="rId182"/>
    <p:sldId id="517" r:id="rId183"/>
    <p:sldId id="518" r:id="rId184"/>
    <p:sldId id="519" r:id="rId185"/>
    <p:sldId id="520" r:id="rId186"/>
    <p:sldId id="521" r:id="rId187"/>
    <p:sldId id="522" r:id="rId188"/>
    <p:sldId id="523" r:id="rId189"/>
    <p:sldId id="524" r:id="rId190"/>
    <p:sldId id="525" r:id="rId19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594"/>
    <p:restoredTop sz="86392"/>
  </p:normalViewPr>
  <p:slideViewPr>
    <p:cSldViewPr snapToGrid="0" snapToObjects="1">
      <p:cViewPr varScale="1">
        <p:scale>
          <a:sx n="98" d="100"/>
          <a:sy n="98" d="100"/>
        </p:scale>
        <p:origin x="522" y="9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54" Type="http://schemas.openxmlformats.org/officeDocument/2006/relationships/slide" Target="slides/slide153.xml"/><Relationship Id="rId159" Type="http://schemas.openxmlformats.org/officeDocument/2006/relationships/slide" Target="slides/slide158.xml"/><Relationship Id="rId175" Type="http://schemas.openxmlformats.org/officeDocument/2006/relationships/slide" Target="slides/slide174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196" Type="http://schemas.openxmlformats.org/officeDocument/2006/relationships/tableStyles" Target="tableStyle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65" Type="http://schemas.openxmlformats.org/officeDocument/2006/relationships/slide" Target="slides/slide164.xml"/><Relationship Id="rId181" Type="http://schemas.openxmlformats.org/officeDocument/2006/relationships/slide" Target="slides/slide180.xml"/><Relationship Id="rId186" Type="http://schemas.openxmlformats.org/officeDocument/2006/relationships/slide" Target="slides/slide185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71" Type="http://schemas.openxmlformats.org/officeDocument/2006/relationships/slide" Target="slides/slide170.xml"/><Relationship Id="rId176" Type="http://schemas.openxmlformats.org/officeDocument/2006/relationships/slide" Target="slides/slide175.xml"/><Relationship Id="rId192" Type="http://schemas.openxmlformats.org/officeDocument/2006/relationships/notesMaster" Target="notesMasters/notesMaster1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slide" Target="slides/slide165.xml"/><Relationship Id="rId182" Type="http://schemas.openxmlformats.org/officeDocument/2006/relationships/slide" Target="slides/slide181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72" Type="http://schemas.openxmlformats.org/officeDocument/2006/relationships/slide" Target="slides/slide171.xml"/><Relationship Id="rId193" Type="http://schemas.openxmlformats.org/officeDocument/2006/relationships/presProps" Target="pres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theme" Target="theme/theme1.xml"/><Relationship Id="rId190" Type="http://schemas.openxmlformats.org/officeDocument/2006/relationships/slide" Target="slides/slide189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6" Type="http://schemas.openxmlformats.org/officeDocument/2006/relationships/slide" Target="slides/slide2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1B7089-F241-F540-AB61-A12DBAEDCA1B}" type="datetimeFigureOut">
              <a:rPr lang="en-US" smtClean="0"/>
              <a:t>12/15/2023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7D6C4C-74CA-2D42-B5BF-6998669DFD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0068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7D6C4C-74CA-2D42-B5BF-6998669DFD0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346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7D6C4C-74CA-2D42-B5BF-6998669DFD0B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521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7D6C4C-74CA-2D42-B5BF-6998669DFD0B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521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7D6C4C-74CA-2D42-B5BF-6998669DFD0B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521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7D6C4C-74CA-2D42-B5BF-6998669DFD0B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521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7D6C4C-74CA-2D42-B5BF-6998669DFD0B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521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7D6C4C-74CA-2D42-B5BF-6998669DFD0B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521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7D6C4C-74CA-2D42-B5BF-6998669DFD0B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521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7D6C4C-74CA-2D42-B5BF-6998669DFD0B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521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7D6C4C-74CA-2D42-B5BF-6998669DFD0B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5212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7D6C4C-74CA-2D42-B5BF-6998669DFD0B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521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7D6C4C-74CA-2D42-B5BF-6998669DFD0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3465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7D6C4C-74CA-2D42-B5BF-6998669DFD0B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5212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7D6C4C-74CA-2D42-B5BF-6998669DFD0B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5212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7D6C4C-74CA-2D42-B5BF-6998669DFD0B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01559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7D6C4C-74CA-2D42-B5BF-6998669DFD0B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01559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7D6C4C-74CA-2D42-B5BF-6998669DFD0B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01559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7D6C4C-74CA-2D42-B5BF-6998669DFD0B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01559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7D6C4C-74CA-2D42-B5BF-6998669DFD0B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01559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7D6C4C-74CA-2D42-B5BF-6998669DFD0B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01559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7D6C4C-74CA-2D42-B5BF-6998669DFD0B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01559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7D6C4C-74CA-2D42-B5BF-6998669DFD0B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0155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7D6C4C-74CA-2D42-B5BF-6998669DFD0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3465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7D6C4C-74CA-2D42-B5BF-6998669DFD0B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01559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7D6C4C-74CA-2D42-B5BF-6998669DFD0B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99157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7D6C4C-74CA-2D42-B5BF-6998669DFD0B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99157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7D6C4C-74CA-2D42-B5BF-6998669DFD0B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99157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7D6C4C-74CA-2D42-B5BF-6998669DFD0B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99157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7D6C4C-74CA-2D42-B5BF-6998669DFD0B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24229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7D6C4C-74CA-2D42-B5BF-6998669DFD0B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24229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7D6C4C-74CA-2D42-B5BF-6998669DFD0B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24229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7D6C4C-74CA-2D42-B5BF-6998669DFD0B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9937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7D6C4C-74CA-2D42-B5BF-6998669DFD0B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993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7D6C4C-74CA-2D42-B5BF-6998669DFD0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3465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7D6C4C-74CA-2D42-B5BF-6998669DFD0B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9937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7D6C4C-74CA-2D42-B5BF-6998669DFD0B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9937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7D6C4C-74CA-2D42-B5BF-6998669DFD0B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9937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7D6C4C-74CA-2D42-B5BF-6998669DFD0B}" type="slidenum">
              <a:rPr lang="en-US" smtClean="0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90670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7D6C4C-74CA-2D42-B5BF-6998669DFD0B}" type="slidenum">
              <a:rPr lang="en-US" smtClean="0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90670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7D6C4C-74CA-2D42-B5BF-6998669DFD0B}" type="slidenum">
              <a:rPr lang="en-US" smtClean="0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90670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7D6C4C-74CA-2D42-B5BF-6998669DFD0B}" type="slidenum">
              <a:rPr lang="en-US" smtClean="0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90670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7D6C4C-74CA-2D42-B5BF-6998669DFD0B}" type="slidenum">
              <a:rPr lang="en-US" smtClean="0"/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96618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7D6C4C-74CA-2D42-B5BF-6998669DFD0B}" type="slidenum">
              <a:rPr lang="en-US" smtClean="0"/>
              <a:t>137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96618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7D6C4C-74CA-2D42-B5BF-6998669DFD0B}" type="slidenum">
              <a:rPr lang="en-US" smtClean="0"/>
              <a:t>138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9661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7D6C4C-74CA-2D42-B5BF-6998669DFD0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3465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7D6C4C-74CA-2D42-B5BF-6998669DFD0B}" type="slidenum">
              <a:rPr lang="en-US" smtClean="0"/>
              <a:t>139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96618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7D6C4C-74CA-2D42-B5BF-6998669DFD0B}" type="slidenum">
              <a:rPr lang="en-US" smtClean="0"/>
              <a:t>140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96618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7D6C4C-74CA-2D42-B5BF-6998669DFD0B}" type="slidenum">
              <a:rPr lang="en-US" smtClean="0"/>
              <a:t>141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96618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7D6C4C-74CA-2D42-B5BF-6998669DFD0B}" type="slidenum">
              <a:rPr lang="en-US" smtClean="0"/>
              <a:t>142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23173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7D6C4C-74CA-2D42-B5BF-6998669DFD0B}" type="slidenum">
              <a:rPr lang="en-US" smtClean="0"/>
              <a:t>143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23173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7D6C4C-74CA-2D42-B5BF-6998669DFD0B}" type="slidenum">
              <a:rPr lang="en-US" smtClean="0"/>
              <a:t>144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23173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7D6C4C-74CA-2D42-B5BF-6998669DFD0B}" type="slidenum">
              <a:rPr lang="en-US" smtClean="0"/>
              <a:t>145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23173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7D6C4C-74CA-2D42-B5BF-6998669DFD0B}" type="slidenum">
              <a:rPr lang="en-US" smtClean="0"/>
              <a:t>146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23173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7D6C4C-74CA-2D42-B5BF-6998669DFD0B}" type="slidenum">
              <a:rPr lang="en-US" smtClean="0"/>
              <a:t>147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85871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7D6C4C-74CA-2D42-B5BF-6998669DFD0B}" type="slidenum">
              <a:rPr lang="en-US" smtClean="0"/>
              <a:t>148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8587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7D6C4C-74CA-2D42-B5BF-6998669DFD0B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5212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7D6C4C-74CA-2D42-B5BF-6998669DFD0B}" type="slidenum">
              <a:rPr lang="en-US" smtClean="0"/>
              <a:t>149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85871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7D6C4C-74CA-2D42-B5BF-6998669DFD0B}" type="slidenum">
              <a:rPr lang="en-US" smtClean="0"/>
              <a:t>150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85871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7D6C4C-74CA-2D42-B5BF-6998669DFD0B}" type="slidenum">
              <a:rPr lang="en-US" smtClean="0"/>
              <a:t>151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85871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7D6C4C-74CA-2D42-B5BF-6998669DFD0B}" type="slidenum">
              <a:rPr lang="en-US" smtClean="0"/>
              <a:t>153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568963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7D6C4C-74CA-2D42-B5BF-6998669DFD0B}" type="slidenum">
              <a:rPr lang="en-US" smtClean="0"/>
              <a:t>154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236709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7D6C4C-74CA-2D42-B5BF-6998669DFD0B}" type="slidenum">
              <a:rPr lang="en-US" smtClean="0"/>
              <a:t>155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236709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7D6C4C-74CA-2D42-B5BF-6998669DFD0B}" type="slidenum">
              <a:rPr lang="en-US" smtClean="0"/>
              <a:t>156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564077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7D6C4C-74CA-2D42-B5BF-6998669DFD0B}" type="slidenum">
              <a:rPr lang="en-US" smtClean="0"/>
              <a:t>157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15687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7D6C4C-74CA-2D42-B5BF-6998669DFD0B}" type="slidenum">
              <a:rPr lang="en-US" smtClean="0"/>
              <a:t>158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15687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7D6C4C-74CA-2D42-B5BF-6998669DFD0B}" type="slidenum">
              <a:rPr lang="en-US" smtClean="0"/>
              <a:t>159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1568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7D6C4C-74CA-2D42-B5BF-6998669DFD0B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52124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7D6C4C-74CA-2D42-B5BF-6998669DFD0B}" type="slidenum">
              <a:rPr lang="en-US" smtClean="0"/>
              <a:t>160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271679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7D6C4C-74CA-2D42-B5BF-6998669DFD0B}" type="slidenum">
              <a:rPr lang="en-US" smtClean="0"/>
              <a:t>161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5103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7D6C4C-74CA-2D42-B5BF-6998669DFD0B}" type="slidenum">
              <a:rPr lang="en-US" smtClean="0"/>
              <a:t>162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5103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7D6C4C-74CA-2D42-B5BF-6998669DFD0B}" type="slidenum">
              <a:rPr lang="en-US" smtClean="0"/>
              <a:t>163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5103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7D6C4C-74CA-2D42-B5BF-6998669DFD0B}" type="slidenum">
              <a:rPr lang="en-US" smtClean="0"/>
              <a:t>164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5103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7D6C4C-74CA-2D42-B5BF-6998669DFD0B}" type="slidenum">
              <a:rPr lang="en-US" smtClean="0"/>
              <a:t>165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02239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7D6C4C-74CA-2D42-B5BF-6998669DFD0B}" type="slidenum">
              <a:rPr lang="en-US" smtClean="0"/>
              <a:t>166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144700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7D6C4C-74CA-2D42-B5BF-6998669DFD0B}" type="slidenum">
              <a:rPr lang="en-US" smtClean="0"/>
              <a:t>167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144700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7D6C4C-74CA-2D42-B5BF-6998669DFD0B}" type="slidenum">
              <a:rPr lang="en-US" smtClean="0"/>
              <a:t>169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745118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7D6C4C-74CA-2D42-B5BF-6998669DFD0B}" type="slidenum">
              <a:rPr lang="en-US" smtClean="0"/>
              <a:t>170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5374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7D6C4C-74CA-2D42-B5BF-6998669DFD0B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52124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7D6C4C-74CA-2D42-B5BF-6998669DFD0B}" type="slidenum">
              <a:rPr lang="en-US" smtClean="0"/>
              <a:t>171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150124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7D6C4C-74CA-2D42-B5BF-6998669DFD0B}" type="slidenum">
              <a:rPr lang="en-US" smtClean="0"/>
              <a:t>179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840788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7D6C4C-74CA-2D42-B5BF-6998669DFD0B}" type="slidenum">
              <a:rPr lang="en-US" smtClean="0"/>
              <a:t>180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840788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7D6C4C-74CA-2D42-B5BF-6998669DFD0B}" type="slidenum">
              <a:rPr lang="en-US" smtClean="0"/>
              <a:t>181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840788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7D6C4C-74CA-2D42-B5BF-6998669DFD0B}" type="slidenum">
              <a:rPr lang="en-US" smtClean="0"/>
              <a:t>182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840788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7D6C4C-74CA-2D42-B5BF-6998669DFD0B}" type="slidenum">
              <a:rPr lang="en-US" smtClean="0"/>
              <a:t>183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840788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7D6C4C-74CA-2D42-B5BF-6998669DFD0B}" type="slidenum">
              <a:rPr lang="en-US" smtClean="0"/>
              <a:t>184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840788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7D6C4C-74CA-2D42-B5BF-6998669DFD0B}" type="slidenum">
              <a:rPr lang="en-US" smtClean="0"/>
              <a:t>185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8407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7D6C4C-74CA-2D42-B5BF-6998669DFD0B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521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83F69-1E22-3145-BF25-6AE12BDA7446}" type="datetimeFigureOut">
              <a:rPr lang="en-US" smtClean="0"/>
              <a:t>12/15/2023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BED4D-27F3-D849-A09D-5366E63A7B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976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83F69-1E22-3145-BF25-6AE12BDA7446}" type="datetimeFigureOut">
              <a:rPr lang="en-US" smtClean="0"/>
              <a:t>12/15/2023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BED4D-27F3-D849-A09D-5366E63A7B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3260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83F69-1E22-3145-BF25-6AE12BDA7446}" type="datetimeFigureOut">
              <a:rPr lang="en-US" smtClean="0"/>
              <a:t>12/15/2023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BED4D-27F3-D849-A09D-5366E63A7B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8316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83F69-1E22-3145-BF25-6AE12BDA7446}" type="datetimeFigureOut">
              <a:rPr lang="en-US" smtClean="0"/>
              <a:t>12/15/2023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BED4D-27F3-D849-A09D-5366E63A7B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8263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83F69-1E22-3145-BF25-6AE12BDA7446}" type="datetimeFigureOut">
              <a:rPr lang="en-US" smtClean="0"/>
              <a:t>12/15/2023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BED4D-27F3-D849-A09D-5366E63A7B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6671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83F69-1E22-3145-BF25-6AE12BDA7446}" type="datetimeFigureOut">
              <a:rPr lang="en-US" smtClean="0"/>
              <a:t>12/15/2023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BED4D-27F3-D849-A09D-5366E63A7B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744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83F69-1E22-3145-BF25-6AE12BDA7446}" type="datetimeFigureOut">
              <a:rPr lang="en-US" smtClean="0"/>
              <a:t>12/15/2023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BED4D-27F3-D849-A09D-5366E63A7B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550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83F69-1E22-3145-BF25-6AE12BDA7446}" type="datetimeFigureOut">
              <a:rPr lang="en-US" smtClean="0"/>
              <a:t>12/15/2023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BED4D-27F3-D849-A09D-5366E63A7B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6415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83F69-1E22-3145-BF25-6AE12BDA7446}" type="datetimeFigureOut">
              <a:rPr lang="en-US" smtClean="0"/>
              <a:t>12/15/2023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BED4D-27F3-D849-A09D-5366E63A7B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789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83F69-1E22-3145-BF25-6AE12BDA7446}" type="datetimeFigureOut">
              <a:rPr lang="en-US" smtClean="0"/>
              <a:t>12/15/2023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BED4D-27F3-D849-A09D-5366E63A7B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5961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83F69-1E22-3145-BF25-6AE12BDA7446}" type="datetimeFigureOut">
              <a:rPr lang="en-US" smtClean="0"/>
              <a:t>12/15/2023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BED4D-27F3-D849-A09D-5366E63A7B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7196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C83F69-1E22-3145-BF25-6AE12BDA7446}" type="datetimeFigureOut">
              <a:rPr lang="en-US" smtClean="0"/>
              <a:t>12/15/2023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2BED4D-27F3-D849-A09D-5366E63A7B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605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tags" Target="../tags/tag77.xml"/><Relationship Id="rId13" Type="http://schemas.openxmlformats.org/officeDocument/2006/relationships/tags" Target="../tags/tag82.xml"/><Relationship Id="rId18" Type="http://schemas.openxmlformats.org/officeDocument/2006/relationships/tags" Target="../tags/tag87.xml"/><Relationship Id="rId26" Type="http://schemas.openxmlformats.org/officeDocument/2006/relationships/image" Target="../media/image1.png"/><Relationship Id="rId3" Type="http://schemas.openxmlformats.org/officeDocument/2006/relationships/tags" Target="../tags/tag72.xml"/><Relationship Id="rId21" Type="http://schemas.openxmlformats.org/officeDocument/2006/relationships/slideLayout" Target="../slideLayouts/slideLayout2.xml"/><Relationship Id="rId7" Type="http://schemas.openxmlformats.org/officeDocument/2006/relationships/tags" Target="../tags/tag76.xml"/><Relationship Id="rId12" Type="http://schemas.openxmlformats.org/officeDocument/2006/relationships/tags" Target="../tags/tag81.xml"/><Relationship Id="rId17" Type="http://schemas.openxmlformats.org/officeDocument/2006/relationships/tags" Target="../tags/tag86.xml"/><Relationship Id="rId25" Type="http://schemas.openxmlformats.org/officeDocument/2006/relationships/image" Target="../media/image4.png"/><Relationship Id="rId2" Type="http://schemas.openxmlformats.org/officeDocument/2006/relationships/tags" Target="../tags/tag71.xml"/><Relationship Id="rId16" Type="http://schemas.openxmlformats.org/officeDocument/2006/relationships/tags" Target="../tags/tag85.xml"/><Relationship Id="rId20" Type="http://schemas.openxmlformats.org/officeDocument/2006/relationships/tags" Target="../tags/tag89.xml"/><Relationship Id="rId29" Type="http://schemas.openxmlformats.org/officeDocument/2006/relationships/image" Target="../media/image8.png"/><Relationship Id="rId1" Type="http://schemas.openxmlformats.org/officeDocument/2006/relationships/tags" Target="../tags/tag70.xml"/><Relationship Id="rId6" Type="http://schemas.openxmlformats.org/officeDocument/2006/relationships/tags" Target="../tags/tag75.xml"/><Relationship Id="rId11" Type="http://schemas.openxmlformats.org/officeDocument/2006/relationships/tags" Target="../tags/tag80.xml"/><Relationship Id="rId24" Type="http://schemas.openxmlformats.org/officeDocument/2006/relationships/image" Target="../media/image6.png"/><Relationship Id="rId5" Type="http://schemas.openxmlformats.org/officeDocument/2006/relationships/tags" Target="../tags/tag74.xml"/><Relationship Id="rId15" Type="http://schemas.openxmlformats.org/officeDocument/2006/relationships/tags" Target="../tags/tag84.xml"/><Relationship Id="rId23" Type="http://schemas.openxmlformats.org/officeDocument/2006/relationships/image" Target="../media/image5.jpeg"/><Relationship Id="rId28" Type="http://schemas.openxmlformats.org/officeDocument/2006/relationships/image" Target="../media/image9.tiff"/><Relationship Id="rId10" Type="http://schemas.openxmlformats.org/officeDocument/2006/relationships/tags" Target="../tags/tag79.xml"/><Relationship Id="rId19" Type="http://schemas.openxmlformats.org/officeDocument/2006/relationships/tags" Target="../tags/tag88.xml"/><Relationship Id="rId4" Type="http://schemas.openxmlformats.org/officeDocument/2006/relationships/tags" Target="../tags/tag73.xml"/><Relationship Id="rId9" Type="http://schemas.openxmlformats.org/officeDocument/2006/relationships/tags" Target="../tags/tag78.xml"/><Relationship Id="rId14" Type="http://schemas.openxmlformats.org/officeDocument/2006/relationships/tags" Target="../tags/tag83.xml"/><Relationship Id="rId22" Type="http://schemas.openxmlformats.org/officeDocument/2006/relationships/notesSlide" Target="../notesSlides/notesSlide2.xml"/><Relationship Id="rId27" Type="http://schemas.openxmlformats.org/officeDocument/2006/relationships/image" Target="../media/image3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0.png"/><Relationship Id="rId7" Type="http://schemas.openxmlformats.org/officeDocument/2006/relationships/image" Target="../media/image13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29.xml"/><Relationship Id="rId5" Type="http://schemas.openxmlformats.org/officeDocument/2006/relationships/image" Target="../media/image811.png"/><Relationship Id="rId4" Type="http://schemas.openxmlformats.org/officeDocument/2006/relationships/image" Target="../media/image820.png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tags" Target="../tags/tag1037.xml"/><Relationship Id="rId13" Type="http://schemas.openxmlformats.org/officeDocument/2006/relationships/image" Target="../media/image94.png"/><Relationship Id="rId3" Type="http://schemas.openxmlformats.org/officeDocument/2006/relationships/tags" Target="../tags/tag1032.xml"/><Relationship Id="rId7" Type="http://schemas.openxmlformats.org/officeDocument/2006/relationships/tags" Target="../tags/tag1036.xml"/><Relationship Id="rId12" Type="http://schemas.openxmlformats.org/officeDocument/2006/relationships/image" Target="../media/image93.png"/><Relationship Id="rId2" Type="http://schemas.openxmlformats.org/officeDocument/2006/relationships/tags" Target="../tags/tag1031.xml"/><Relationship Id="rId1" Type="http://schemas.openxmlformats.org/officeDocument/2006/relationships/tags" Target="../tags/tag1030.xml"/><Relationship Id="rId6" Type="http://schemas.openxmlformats.org/officeDocument/2006/relationships/tags" Target="../tags/tag1035.xml"/><Relationship Id="rId11" Type="http://schemas.openxmlformats.org/officeDocument/2006/relationships/image" Target="../media/image90.png"/><Relationship Id="rId5" Type="http://schemas.openxmlformats.org/officeDocument/2006/relationships/tags" Target="../tags/tag1034.xml"/><Relationship Id="rId10" Type="http://schemas.openxmlformats.org/officeDocument/2006/relationships/slideLayout" Target="../slideLayouts/slideLayout2.xml"/><Relationship Id="rId4" Type="http://schemas.openxmlformats.org/officeDocument/2006/relationships/tags" Target="../tags/tag1033.xml"/><Relationship Id="rId9" Type="http://schemas.openxmlformats.org/officeDocument/2006/relationships/tags" Target="../tags/tag1038.xml"/><Relationship Id="rId14" Type="http://schemas.openxmlformats.org/officeDocument/2006/relationships/image" Target="../media/image95.png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tags" Target="../tags/tag1046.xml"/><Relationship Id="rId13" Type="http://schemas.openxmlformats.org/officeDocument/2006/relationships/image" Target="../media/image94.png"/><Relationship Id="rId3" Type="http://schemas.openxmlformats.org/officeDocument/2006/relationships/tags" Target="../tags/tag1041.xml"/><Relationship Id="rId7" Type="http://schemas.openxmlformats.org/officeDocument/2006/relationships/tags" Target="../tags/tag1045.xml"/><Relationship Id="rId12" Type="http://schemas.openxmlformats.org/officeDocument/2006/relationships/image" Target="../media/image96.png"/><Relationship Id="rId2" Type="http://schemas.openxmlformats.org/officeDocument/2006/relationships/tags" Target="../tags/tag1040.xml"/><Relationship Id="rId1" Type="http://schemas.openxmlformats.org/officeDocument/2006/relationships/tags" Target="../tags/tag1039.xml"/><Relationship Id="rId6" Type="http://schemas.openxmlformats.org/officeDocument/2006/relationships/tags" Target="../tags/tag1044.xml"/><Relationship Id="rId11" Type="http://schemas.openxmlformats.org/officeDocument/2006/relationships/image" Target="../media/image90.png"/><Relationship Id="rId5" Type="http://schemas.openxmlformats.org/officeDocument/2006/relationships/tags" Target="../tags/tag1043.xml"/><Relationship Id="rId10" Type="http://schemas.openxmlformats.org/officeDocument/2006/relationships/slideLayout" Target="../slideLayouts/slideLayout2.xml"/><Relationship Id="rId4" Type="http://schemas.openxmlformats.org/officeDocument/2006/relationships/tags" Target="../tags/tag1042.xml"/><Relationship Id="rId9" Type="http://schemas.openxmlformats.org/officeDocument/2006/relationships/tags" Target="../tags/tag1047.xml"/><Relationship Id="rId14" Type="http://schemas.openxmlformats.org/officeDocument/2006/relationships/image" Target="../media/image95.png"/></Relationships>
</file>

<file path=ppt/slides/_rels/slide103.xml.rels><?xml version="1.0" encoding="UTF-8" standalone="yes"?>
<Relationships xmlns="http://schemas.openxmlformats.org/package/2006/relationships"><Relationship Id="rId7" Type="http://schemas.openxmlformats.org/officeDocument/2006/relationships/image" Target="../media/image84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48.xml"/><Relationship Id="rId6" Type="http://schemas.openxmlformats.org/officeDocument/2006/relationships/image" Target="../media/image831.png"/><Relationship Id="rId5" Type="http://schemas.openxmlformats.org/officeDocument/2006/relationships/image" Target="../media/image851.png"/><Relationship Id="rId4" Type="http://schemas.openxmlformats.org/officeDocument/2006/relationships/image" Target="../media/image1170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tags" Target="../tags/tag1051.xml"/><Relationship Id="rId2" Type="http://schemas.openxmlformats.org/officeDocument/2006/relationships/tags" Target="../tags/tag1050.xml"/><Relationship Id="rId1" Type="http://schemas.openxmlformats.org/officeDocument/2006/relationships/tags" Target="../tags/tag1049.xml"/><Relationship Id="rId5" Type="http://schemas.openxmlformats.org/officeDocument/2006/relationships/image" Target="../media/image97.png"/><Relationship Id="rId4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tags" Target="../tags/tag1054.xml"/><Relationship Id="rId2" Type="http://schemas.openxmlformats.org/officeDocument/2006/relationships/tags" Target="../tags/tag1053.xml"/><Relationship Id="rId1" Type="http://schemas.openxmlformats.org/officeDocument/2006/relationships/tags" Target="../tags/tag1052.xml"/><Relationship Id="rId5" Type="http://schemas.openxmlformats.org/officeDocument/2006/relationships/image" Target="../media/image98.png"/><Relationship Id="rId4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tags" Target="../tags/tag1057.xml"/><Relationship Id="rId2" Type="http://schemas.openxmlformats.org/officeDocument/2006/relationships/tags" Target="../tags/tag1056.xml"/><Relationship Id="rId1" Type="http://schemas.openxmlformats.org/officeDocument/2006/relationships/tags" Target="../tags/tag1055.xml"/><Relationship Id="rId5" Type="http://schemas.openxmlformats.org/officeDocument/2006/relationships/image" Target="../media/image99.png"/><Relationship Id="rId4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tags" Target="../tags/tag1060.xml"/><Relationship Id="rId2" Type="http://schemas.openxmlformats.org/officeDocument/2006/relationships/tags" Target="../tags/tag1059.xml"/><Relationship Id="rId1" Type="http://schemas.openxmlformats.org/officeDocument/2006/relationships/tags" Target="../tags/tag1058.xml"/><Relationship Id="rId5" Type="http://schemas.openxmlformats.org/officeDocument/2006/relationships/image" Target="../media/image100.png"/><Relationship Id="rId4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tags" Target="../tags/tag1063.xml"/><Relationship Id="rId2" Type="http://schemas.openxmlformats.org/officeDocument/2006/relationships/tags" Target="../tags/tag1062.xml"/><Relationship Id="rId1" Type="http://schemas.openxmlformats.org/officeDocument/2006/relationships/tags" Target="../tags/tag1061.xml"/><Relationship Id="rId5" Type="http://schemas.openxmlformats.org/officeDocument/2006/relationships/image" Target="../media/image101.png"/><Relationship Id="rId4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tags" Target="../tags/tag1066.xml"/><Relationship Id="rId2" Type="http://schemas.openxmlformats.org/officeDocument/2006/relationships/tags" Target="../tags/tag1065.xml"/><Relationship Id="rId1" Type="http://schemas.openxmlformats.org/officeDocument/2006/relationships/tags" Target="../tags/tag1064.xml"/><Relationship Id="rId5" Type="http://schemas.openxmlformats.org/officeDocument/2006/relationships/image" Target="../media/image102.png"/><Relationship Id="rId4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tags" Target="../tags/tag97.xml"/><Relationship Id="rId13" Type="http://schemas.openxmlformats.org/officeDocument/2006/relationships/tags" Target="../tags/tag102.xml"/><Relationship Id="rId18" Type="http://schemas.openxmlformats.org/officeDocument/2006/relationships/tags" Target="../tags/tag107.xml"/><Relationship Id="rId26" Type="http://schemas.openxmlformats.org/officeDocument/2006/relationships/image" Target="../media/image1.png"/><Relationship Id="rId3" Type="http://schemas.openxmlformats.org/officeDocument/2006/relationships/tags" Target="../tags/tag92.xml"/><Relationship Id="rId21" Type="http://schemas.openxmlformats.org/officeDocument/2006/relationships/slideLayout" Target="../slideLayouts/slideLayout2.xml"/><Relationship Id="rId7" Type="http://schemas.openxmlformats.org/officeDocument/2006/relationships/tags" Target="../tags/tag96.xml"/><Relationship Id="rId12" Type="http://schemas.openxmlformats.org/officeDocument/2006/relationships/tags" Target="../tags/tag101.xml"/><Relationship Id="rId17" Type="http://schemas.openxmlformats.org/officeDocument/2006/relationships/tags" Target="../tags/tag106.xml"/><Relationship Id="rId25" Type="http://schemas.openxmlformats.org/officeDocument/2006/relationships/image" Target="../media/image4.png"/><Relationship Id="rId2" Type="http://schemas.openxmlformats.org/officeDocument/2006/relationships/tags" Target="../tags/tag91.xml"/><Relationship Id="rId16" Type="http://schemas.openxmlformats.org/officeDocument/2006/relationships/tags" Target="../tags/tag105.xml"/><Relationship Id="rId20" Type="http://schemas.openxmlformats.org/officeDocument/2006/relationships/tags" Target="../tags/tag109.xml"/><Relationship Id="rId29" Type="http://schemas.openxmlformats.org/officeDocument/2006/relationships/image" Target="../media/image8.png"/><Relationship Id="rId1" Type="http://schemas.openxmlformats.org/officeDocument/2006/relationships/tags" Target="../tags/tag90.xml"/><Relationship Id="rId6" Type="http://schemas.openxmlformats.org/officeDocument/2006/relationships/tags" Target="../tags/tag95.xml"/><Relationship Id="rId11" Type="http://schemas.openxmlformats.org/officeDocument/2006/relationships/tags" Target="../tags/tag100.xml"/><Relationship Id="rId24" Type="http://schemas.openxmlformats.org/officeDocument/2006/relationships/image" Target="../media/image6.png"/><Relationship Id="rId5" Type="http://schemas.openxmlformats.org/officeDocument/2006/relationships/tags" Target="../tags/tag94.xml"/><Relationship Id="rId15" Type="http://schemas.openxmlformats.org/officeDocument/2006/relationships/tags" Target="../tags/tag104.xml"/><Relationship Id="rId23" Type="http://schemas.openxmlformats.org/officeDocument/2006/relationships/image" Target="../media/image5.jpeg"/><Relationship Id="rId28" Type="http://schemas.openxmlformats.org/officeDocument/2006/relationships/image" Target="../media/image9.tiff"/><Relationship Id="rId10" Type="http://schemas.openxmlformats.org/officeDocument/2006/relationships/tags" Target="../tags/tag99.xml"/><Relationship Id="rId19" Type="http://schemas.openxmlformats.org/officeDocument/2006/relationships/tags" Target="../tags/tag108.xml"/><Relationship Id="rId4" Type="http://schemas.openxmlformats.org/officeDocument/2006/relationships/tags" Target="../tags/tag93.xml"/><Relationship Id="rId9" Type="http://schemas.openxmlformats.org/officeDocument/2006/relationships/tags" Target="../tags/tag98.xml"/><Relationship Id="rId14" Type="http://schemas.openxmlformats.org/officeDocument/2006/relationships/tags" Target="../tags/tag103.xml"/><Relationship Id="rId22" Type="http://schemas.openxmlformats.org/officeDocument/2006/relationships/notesSlide" Target="../notesSlides/notesSlide3.xml"/><Relationship Id="rId27" Type="http://schemas.openxmlformats.org/officeDocument/2006/relationships/image" Target="../media/image3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tags" Target="../tags/tag1069.xml"/><Relationship Id="rId2" Type="http://schemas.openxmlformats.org/officeDocument/2006/relationships/tags" Target="../tags/tag1068.xml"/><Relationship Id="rId1" Type="http://schemas.openxmlformats.org/officeDocument/2006/relationships/tags" Target="../tags/tag1067.xml"/><Relationship Id="rId5" Type="http://schemas.openxmlformats.org/officeDocument/2006/relationships/image" Target="../media/image103.png"/><Relationship Id="rId4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tags" Target="../tags/tag1072.xml"/><Relationship Id="rId2" Type="http://schemas.openxmlformats.org/officeDocument/2006/relationships/tags" Target="../tags/tag1071.xml"/><Relationship Id="rId1" Type="http://schemas.openxmlformats.org/officeDocument/2006/relationships/tags" Target="../tags/tag1070.xml"/><Relationship Id="rId5" Type="http://schemas.openxmlformats.org/officeDocument/2006/relationships/image" Target="../media/image104.png"/><Relationship Id="rId4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tags" Target="../tags/tag1075.xml"/><Relationship Id="rId7" Type="http://schemas.openxmlformats.org/officeDocument/2006/relationships/image" Target="../media/image106.png"/><Relationship Id="rId2" Type="http://schemas.openxmlformats.org/officeDocument/2006/relationships/tags" Target="../tags/tag1074.xml"/><Relationship Id="rId1" Type="http://schemas.openxmlformats.org/officeDocument/2006/relationships/tags" Target="../tags/tag1073.xml"/><Relationship Id="rId6" Type="http://schemas.openxmlformats.org/officeDocument/2006/relationships/image" Target="../media/image105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076.xml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3" Type="http://schemas.openxmlformats.org/officeDocument/2006/relationships/tags" Target="../tags/tag1079.xml"/><Relationship Id="rId7" Type="http://schemas.openxmlformats.org/officeDocument/2006/relationships/image" Target="../media/image105.png"/><Relationship Id="rId2" Type="http://schemas.openxmlformats.org/officeDocument/2006/relationships/tags" Target="../tags/tag1078.xml"/><Relationship Id="rId1" Type="http://schemas.openxmlformats.org/officeDocument/2006/relationships/tags" Target="../tags/tag1077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1081.xml"/><Relationship Id="rId4" Type="http://schemas.openxmlformats.org/officeDocument/2006/relationships/tags" Target="../tags/tag1080.xml"/><Relationship Id="rId9" Type="http://schemas.openxmlformats.org/officeDocument/2006/relationships/image" Target="../media/image106.png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3" Type="http://schemas.openxmlformats.org/officeDocument/2006/relationships/tags" Target="../tags/tag1084.xml"/><Relationship Id="rId7" Type="http://schemas.openxmlformats.org/officeDocument/2006/relationships/image" Target="../media/image105.png"/><Relationship Id="rId2" Type="http://schemas.openxmlformats.org/officeDocument/2006/relationships/tags" Target="../tags/tag1083.xml"/><Relationship Id="rId1" Type="http://schemas.openxmlformats.org/officeDocument/2006/relationships/tags" Target="../tags/tag1082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1086.xml"/><Relationship Id="rId4" Type="http://schemas.openxmlformats.org/officeDocument/2006/relationships/tags" Target="../tags/tag1085.xml"/><Relationship Id="rId9" Type="http://schemas.openxmlformats.org/officeDocument/2006/relationships/image" Target="../media/image108.png"/></Relationships>
</file>

<file path=ppt/slides/_rels/slide1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3" Type="http://schemas.openxmlformats.org/officeDocument/2006/relationships/tags" Target="../tags/tag1089.xml"/><Relationship Id="rId7" Type="http://schemas.openxmlformats.org/officeDocument/2006/relationships/image" Target="../media/image105.png"/><Relationship Id="rId2" Type="http://schemas.openxmlformats.org/officeDocument/2006/relationships/tags" Target="../tags/tag1088.xml"/><Relationship Id="rId1" Type="http://schemas.openxmlformats.org/officeDocument/2006/relationships/tags" Target="../tags/tag1087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1091.xml"/><Relationship Id="rId4" Type="http://schemas.openxmlformats.org/officeDocument/2006/relationships/tags" Target="../tags/tag1090.xml"/><Relationship Id="rId9" Type="http://schemas.openxmlformats.org/officeDocument/2006/relationships/image" Target="../media/image109.png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3" Type="http://schemas.openxmlformats.org/officeDocument/2006/relationships/tags" Target="../tags/tag1094.xml"/><Relationship Id="rId7" Type="http://schemas.openxmlformats.org/officeDocument/2006/relationships/image" Target="../media/image105.png"/><Relationship Id="rId2" Type="http://schemas.openxmlformats.org/officeDocument/2006/relationships/tags" Target="../tags/tag1093.xml"/><Relationship Id="rId1" Type="http://schemas.openxmlformats.org/officeDocument/2006/relationships/tags" Target="../tags/tag1092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1096.xml"/><Relationship Id="rId4" Type="http://schemas.openxmlformats.org/officeDocument/2006/relationships/tags" Target="../tags/tag1095.xml"/><Relationship Id="rId9" Type="http://schemas.openxmlformats.org/officeDocument/2006/relationships/image" Target="../media/image110.png"/></Relationships>
</file>

<file path=ppt/slides/_rels/slide117.xml.rels><?xml version="1.0" encoding="UTF-8" standalone="yes"?>
<Relationships xmlns="http://schemas.openxmlformats.org/package/2006/relationships"><Relationship Id="rId8" Type="http://schemas.openxmlformats.org/officeDocument/2006/relationships/tags" Target="../tags/tag1104.xml"/><Relationship Id="rId13" Type="http://schemas.openxmlformats.org/officeDocument/2006/relationships/tags" Target="../tags/tag1109.xml"/><Relationship Id="rId18" Type="http://schemas.openxmlformats.org/officeDocument/2006/relationships/image" Target="../media/image112.png"/><Relationship Id="rId3" Type="http://schemas.openxmlformats.org/officeDocument/2006/relationships/tags" Target="../tags/tag1099.xml"/><Relationship Id="rId7" Type="http://schemas.openxmlformats.org/officeDocument/2006/relationships/tags" Target="../tags/tag1103.xml"/><Relationship Id="rId12" Type="http://schemas.openxmlformats.org/officeDocument/2006/relationships/tags" Target="../tags/tag1108.xml"/><Relationship Id="rId17" Type="http://schemas.openxmlformats.org/officeDocument/2006/relationships/image" Target="../media/image111.png"/><Relationship Id="rId2" Type="http://schemas.openxmlformats.org/officeDocument/2006/relationships/tags" Target="../tags/tag1098.xml"/><Relationship Id="rId16" Type="http://schemas.openxmlformats.org/officeDocument/2006/relationships/notesSlide" Target="../notesSlides/notesSlide43.xml"/><Relationship Id="rId1" Type="http://schemas.openxmlformats.org/officeDocument/2006/relationships/tags" Target="../tags/tag1097.xml"/><Relationship Id="rId6" Type="http://schemas.openxmlformats.org/officeDocument/2006/relationships/tags" Target="../tags/tag1102.xml"/><Relationship Id="rId11" Type="http://schemas.openxmlformats.org/officeDocument/2006/relationships/tags" Target="../tags/tag1107.xml"/><Relationship Id="rId5" Type="http://schemas.openxmlformats.org/officeDocument/2006/relationships/tags" Target="../tags/tag1101.xml"/><Relationship Id="rId15" Type="http://schemas.openxmlformats.org/officeDocument/2006/relationships/slideLayout" Target="../slideLayouts/slideLayout2.xml"/><Relationship Id="rId10" Type="http://schemas.openxmlformats.org/officeDocument/2006/relationships/tags" Target="../tags/tag1106.xml"/><Relationship Id="rId19" Type="http://schemas.openxmlformats.org/officeDocument/2006/relationships/image" Target="../media/image8.png"/><Relationship Id="rId4" Type="http://schemas.openxmlformats.org/officeDocument/2006/relationships/tags" Target="../tags/tag1100.xml"/><Relationship Id="rId9" Type="http://schemas.openxmlformats.org/officeDocument/2006/relationships/tags" Target="../tags/tag1105.xml"/><Relationship Id="rId14" Type="http://schemas.openxmlformats.org/officeDocument/2006/relationships/tags" Target="../tags/tag1110.xml"/></Relationships>
</file>

<file path=ppt/slides/_rels/slide118.xml.rels><?xml version="1.0" encoding="UTF-8" standalone="yes"?>
<Relationships xmlns="http://schemas.openxmlformats.org/package/2006/relationships"><Relationship Id="rId8" Type="http://schemas.openxmlformats.org/officeDocument/2006/relationships/tags" Target="../tags/tag1118.xml"/><Relationship Id="rId13" Type="http://schemas.openxmlformats.org/officeDocument/2006/relationships/tags" Target="../tags/tag1123.xml"/><Relationship Id="rId18" Type="http://schemas.openxmlformats.org/officeDocument/2006/relationships/slideLayout" Target="../slideLayouts/slideLayout2.xml"/><Relationship Id="rId3" Type="http://schemas.openxmlformats.org/officeDocument/2006/relationships/tags" Target="../tags/tag1113.xml"/><Relationship Id="rId21" Type="http://schemas.openxmlformats.org/officeDocument/2006/relationships/image" Target="../media/image112.png"/><Relationship Id="rId7" Type="http://schemas.openxmlformats.org/officeDocument/2006/relationships/tags" Target="../tags/tag1117.xml"/><Relationship Id="rId12" Type="http://schemas.openxmlformats.org/officeDocument/2006/relationships/tags" Target="../tags/tag1122.xml"/><Relationship Id="rId17" Type="http://schemas.openxmlformats.org/officeDocument/2006/relationships/tags" Target="../tags/tag1127.xml"/><Relationship Id="rId2" Type="http://schemas.openxmlformats.org/officeDocument/2006/relationships/tags" Target="../tags/tag1112.xml"/><Relationship Id="rId16" Type="http://schemas.openxmlformats.org/officeDocument/2006/relationships/tags" Target="../tags/tag1126.xml"/><Relationship Id="rId20" Type="http://schemas.openxmlformats.org/officeDocument/2006/relationships/image" Target="../media/image111.png"/><Relationship Id="rId1" Type="http://schemas.openxmlformats.org/officeDocument/2006/relationships/tags" Target="../tags/tag1111.xml"/><Relationship Id="rId6" Type="http://schemas.openxmlformats.org/officeDocument/2006/relationships/tags" Target="../tags/tag1116.xml"/><Relationship Id="rId11" Type="http://schemas.openxmlformats.org/officeDocument/2006/relationships/tags" Target="../tags/tag1121.xml"/><Relationship Id="rId5" Type="http://schemas.openxmlformats.org/officeDocument/2006/relationships/tags" Target="../tags/tag1115.xml"/><Relationship Id="rId15" Type="http://schemas.openxmlformats.org/officeDocument/2006/relationships/tags" Target="../tags/tag1125.xml"/><Relationship Id="rId10" Type="http://schemas.openxmlformats.org/officeDocument/2006/relationships/tags" Target="../tags/tag1120.xml"/><Relationship Id="rId19" Type="http://schemas.openxmlformats.org/officeDocument/2006/relationships/notesSlide" Target="../notesSlides/notesSlide44.xml"/><Relationship Id="rId4" Type="http://schemas.openxmlformats.org/officeDocument/2006/relationships/tags" Target="../tags/tag1114.xml"/><Relationship Id="rId9" Type="http://schemas.openxmlformats.org/officeDocument/2006/relationships/tags" Target="../tags/tag1119.xml"/><Relationship Id="rId14" Type="http://schemas.openxmlformats.org/officeDocument/2006/relationships/tags" Target="../tags/tag1124.xml"/><Relationship Id="rId22" Type="http://schemas.openxmlformats.org/officeDocument/2006/relationships/image" Target="../media/image8.png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tags" Target="../tags/tag1135.xml"/><Relationship Id="rId13" Type="http://schemas.openxmlformats.org/officeDocument/2006/relationships/tags" Target="../tags/tag1140.xml"/><Relationship Id="rId18" Type="http://schemas.openxmlformats.org/officeDocument/2006/relationships/tags" Target="../tags/tag1145.xml"/><Relationship Id="rId26" Type="http://schemas.openxmlformats.org/officeDocument/2006/relationships/tags" Target="../tags/tag1153.xml"/><Relationship Id="rId3" Type="http://schemas.openxmlformats.org/officeDocument/2006/relationships/tags" Target="../tags/tag1130.xml"/><Relationship Id="rId21" Type="http://schemas.openxmlformats.org/officeDocument/2006/relationships/tags" Target="../tags/tag1148.xml"/><Relationship Id="rId34" Type="http://schemas.openxmlformats.org/officeDocument/2006/relationships/image" Target="../media/image111.png"/><Relationship Id="rId7" Type="http://schemas.openxmlformats.org/officeDocument/2006/relationships/tags" Target="../tags/tag1134.xml"/><Relationship Id="rId12" Type="http://schemas.openxmlformats.org/officeDocument/2006/relationships/tags" Target="../tags/tag1139.xml"/><Relationship Id="rId17" Type="http://schemas.openxmlformats.org/officeDocument/2006/relationships/tags" Target="../tags/tag1144.xml"/><Relationship Id="rId25" Type="http://schemas.openxmlformats.org/officeDocument/2006/relationships/tags" Target="../tags/tag1152.xml"/><Relationship Id="rId33" Type="http://schemas.openxmlformats.org/officeDocument/2006/relationships/notesSlide" Target="../notesSlides/notesSlide45.xml"/><Relationship Id="rId2" Type="http://schemas.openxmlformats.org/officeDocument/2006/relationships/tags" Target="../tags/tag1129.xml"/><Relationship Id="rId16" Type="http://schemas.openxmlformats.org/officeDocument/2006/relationships/tags" Target="../tags/tag1143.xml"/><Relationship Id="rId20" Type="http://schemas.openxmlformats.org/officeDocument/2006/relationships/tags" Target="../tags/tag1147.xml"/><Relationship Id="rId29" Type="http://schemas.openxmlformats.org/officeDocument/2006/relationships/tags" Target="../tags/tag1156.xml"/><Relationship Id="rId1" Type="http://schemas.openxmlformats.org/officeDocument/2006/relationships/tags" Target="../tags/tag1128.xml"/><Relationship Id="rId6" Type="http://schemas.openxmlformats.org/officeDocument/2006/relationships/tags" Target="../tags/tag1133.xml"/><Relationship Id="rId11" Type="http://schemas.openxmlformats.org/officeDocument/2006/relationships/tags" Target="../tags/tag1138.xml"/><Relationship Id="rId24" Type="http://schemas.openxmlformats.org/officeDocument/2006/relationships/tags" Target="../tags/tag1151.xml"/><Relationship Id="rId32" Type="http://schemas.openxmlformats.org/officeDocument/2006/relationships/slideLayout" Target="../slideLayouts/slideLayout2.xml"/><Relationship Id="rId5" Type="http://schemas.openxmlformats.org/officeDocument/2006/relationships/tags" Target="../tags/tag1132.xml"/><Relationship Id="rId15" Type="http://schemas.openxmlformats.org/officeDocument/2006/relationships/tags" Target="../tags/tag1142.xml"/><Relationship Id="rId23" Type="http://schemas.openxmlformats.org/officeDocument/2006/relationships/tags" Target="../tags/tag1150.xml"/><Relationship Id="rId28" Type="http://schemas.openxmlformats.org/officeDocument/2006/relationships/tags" Target="../tags/tag1155.xml"/><Relationship Id="rId36" Type="http://schemas.openxmlformats.org/officeDocument/2006/relationships/image" Target="../media/image8.png"/><Relationship Id="rId10" Type="http://schemas.openxmlformats.org/officeDocument/2006/relationships/tags" Target="../tags/tag1137.xml"/><Relationship Id="rId19" Type="http://schemas.openxmlformats.org/officeDocument/2006/relationships/tags" Target="../tags/tag1146.xml"/><Relationship Id="rId31" Type="http://schemas.openxmlformats.org/officeDocument/2006/relationships/tags" Target="../tags/tag1158.xml"/><Relationship Id="rId4" Type="http://schemas.openxmlformats.org/officeDocument/2006/relationships/tags" Target="../tags/tag1131.xml"/><Relationship Id="rId9" Type="http://schemas.openxmlformats.org/officeDocument/2006/relationships/tags" Target="../tags/tag1136.xml"/><Relationship Id="rId14" Type="http://schemas.openxmlformats.org/officeDocument/2006/relationships/tags" Target="../tags/tag1141.xml"/><Relationship Id="rId22" Type="http://schemas.openxmlformats.org/officeDocument/2006/relationships/tags" Target="../tags/tag1149.xml"/><Relationship Id="rId27" Type="http://schemas.openxmlformats.org/officeDocument/2006/relationships/tags" Target="../tags/tag1154.xml"/><Relationship Id="rId30" Type="http://schemas.openxmlformats.org/officeDocument/2006/relationships/tags" Target="../tags/tag1157.xml"/><Relationship Id="rId35" Type="http://schemas.openxmlformats.org/officeDocument/2006/relationships/image" Target="../media/image11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tags" Target="../tags/tag117.xml"/><Relationship Id="rId13" Type="http://schemas.openxmlformats.org/officeDocument/2006/relationships/tags" Target="../tags/tag122.xml"/><Relationship Id="rId18" Type="http://schemas.openxmlformats.org/officeDocument/2006/relationships/tags" Target="../tags/tag127.xml"/><Relationship Id="rId26" Type="http://schemas.openxmlformats.org/officeDocument/2006/relationships/image" Target="../media/image1.png"/><Relationship Id="rId3" Type="http://schemas.openxmlformats.org/officeDocument/2006/relationships/tags" Target="../tags/tag112.xml"/><Relationship Id="rId21" Type="http://schemas.openxmlformats.org/officeDocument/2006/relationships/slideLayout" Target="../slideLayouts/slideLayout2.xml"/><Relationship Id="rId7" Type="http://schemas.openxmlformats.org/officeDocument/2006/relationships/tags" Target="../tags/tag116.xml"/><Relationship Id="rId12" Type="http://schemas.openxmlformats.org/officeDocument/2006/relationships/tags" Target="../tags/tag121.xml"/><Relationship Id="rId17" Type="http://schemas.openxmlformats.org/officeDocument/2006/relationships/tags" Target="../tags/tag126.xml"/><Relationship Id="rId25" Type="http://schemas.openxmlformats.org/officeDocument/2006/relationships/image" Target="../media/image4.png"/><Relationship Id="rId2" Type="http://schemas.openxmlformats.org/officeDocument/2006/relationships/tags" Target="../tags/tag111.xml"/><Relationship Id="rId16" Type="http://schemas.openxmlformats.org/officeDocument/2006/relationships/tags" Target="../tags/tag125.xml"/><Relationship Id="rId20" Type="http://schemas.openxmlformats.org/officeDocument/2006/relationships/tags" Target="../tags/tag129.xml"/><Relationship Id="rId29" Type="http://schemas.openxmlformats.org/officeDocument/2006/relationships/image" Target="../media/image8.png"/><Relationship Id="rId1" Type="http://schemas.openxmlformats.org/officeDocument/2006/relationships/tags" Target="../tags/tag110.xml"/><Relationship Id="rId6" Type="http://schemas.openxmlformats.org/officeDocument/2006/relationships/tags" Target="../tags/tag115.xml"/><Relationship Id="rId11" Type="http://schemas.openxmlformats.org/officeDocument/2006/relationships/tags" Target="../tags/tag120.xml"/><Relationship Id="rId24" Type="http://schemas.openxmlformats.org/officeDocument/2006/relationships/image" Target="../media/image6.png"/><Relationship Id="rId5" Type="http://schemas.openxmlformats.org/officeDocument/2006/relationships/tags" Target="../tags/tag114.xml"/><Relationship Id="rId15" Type="http://schemas.openxmlformats.org/officeDocument/2006/relationships/tags" Target="../tags/tag124.xml"/><Relationship Id="rId23" Type="http://schemas.openxmlformats.org/officeDocument/2006/relationships/image" Target="../media/image5.jpeg"/><Relationship Id="rId28" Type="http://schemas.openxmlformats.org/officeDocument/2006/relationships/image" Target="../media/image9.tiff"/><Relationship Id="rId10" Type="http://schemas.openxmlformats.org/officeDocument/2006/relationships/tags" Target="../tags/tag119.xml"/><Relationship Id="rId19" Type="http://schemas.openxmlformats.org/officeDocument/2006/relationships/tags" Target="../tags/tag128.xml"/><Relationship Id="rId4" Type="http://schemas.openxmlformats.org/officeDocument/2006/relationships/tags" Target="../tags/tag113.xml"/><Relationship Id="rId9" Type="http://schemas.openxmlformats.org/officeDocument/2006/relationships/tags" Target="../tags/tag118.xml"/><Relationship Id="rId14" Type="http://schemas.openxmlformats.org/officeDocument/2006/relationships/tags" Target="../tags/tag123.xml"/><Relationship Id="rId22" Type="http://schemas.openxmlformats.org/officeDocument/2006/relationships/notesSlide" Target="../notesSlides/notesSlide4.xml"/><Relationship Id="rId27" Type="http://schemas.openxmlformats.org/officeDocument/2006/relationships/image" Target="../media/image3.png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tags" Target="../tags/tag1166.xml"/><Relationship Id="rId13" Type="http://schemas.openxmlformats.org/officeDocument/2006/relationships/tags" Target="../tags/tag1171.xml"/><Relationship Id="rId18" Type="http://schemas.openxmlformats.org/officeDocument/2006/relationships/tags" Target="../tags/tag1176.xml"/><Relationship Id="rId26" Type="http://schemas.openxmlformats.org/officeDocument/2006/relationships/tags" Target="../tags/tag1184.xml"/><Relationship Id="rId39" Type="http://schemas.openxmlformats.org/officeDocument/2006/relationships/tags" Target="../tags/tag1197.xml"/><Relationship Id="rId3" Type="http://schemas.openxmlformats.org/officeDocument/2006/relationships/tags" Target="../tags/tag1161.xml"/><Relationship Id="rId21" Type="http://schemas.openxmlformats.org/officeDocument/2006/relationships/tags" Target="../tags/tag1179.xml"/><Relationship Id="rId34" Type="http://schemas.openxmlformats.org/officeDocument/2006/relationships/tags" Target="../tags/tag1192.xml"/><Relationship Id="rId42" Type="http://schemas.openxmlformats.org/officeDocument/2006/relationships/slideLayout" Target="../slideLayouts/slideLayout2.xml"/><Relationship Id="rId7" Type="http://schemas.openxmlformats.org/officeDocument/2006/relationships/tags" Target="../tags/tag1165.xml"/><Relationship Id="rId12" Type="http://schemas.openxmlformats.org/officeDocument/2006/relationships/tags" Target="../tags/tag1170.xml"/><Relationship Id="rId17" Type="http://schemas.openxmlformats.org/officeDocument/2006/relationships/tags" Target="../tags/tag1175.xml"/><Relationship Id="rId25" Type="http://schemas.openxmlformats.org/officeDocument/2006/relationships/tags" Target="../tags/tag1183.xml"/><Relationship Id="rId33" Type="http://schemas.openxmlformats.org/officeDocument/2006/relationships/tags" Target="../tags/tag1191.xml"/><Relationship Id="rId38" Type="http://schemas.openxmlformats.org/officeDocument/2006/relationships/tags" Target="../tags/tag1196.xml"/><Relationship Id="rId46" Type="http://schemas.openxmlformats.org/officeDocument/2006/relationships/image" Target="../media/image8.png"/><Relationship Id="rId2" Type="http://schemas.openxmlformats.org/officeDocument/2006/relationships/tags" Target="../tags/tag1160.xml"/><Relationship Id="rId16" Type="http://schemas.openxmlformats.org/officeDocument/2006/relationships/tags" Target="../tags/tag1174.xml"/><Relationship Id="rId20" Type="http://schemas.openxmlformats.org/officeDocument/2006/relationships/tags" Target="../tags/tag1178.xml"/><Relationship Id="rId29" Type="http://schemas.openxmlformats.org/officeDocument/2006/relationships/tags" Target="../tags/tag1187.xml"/><Relationship Id="rId41" Type="http://schemas.openxmlformats.org/officeDocument/2006/relationships/tags" Target="../tags/tag1199.xml"/><Relationship Id="rId1" Type="http://schemas.openxmlformats.org/officeDocument/2006/relationships/tags" Target="../tags/tag1159.xml"/><Relationship Id="rId6" Type="http://schemas.openxmlformats.org/officeDocument/2006/relationships/tags" Target="../tags/tag1164.xml"/><Relationship Id="rId11" Type="http://schemas.openxmlformats.org/officeDocument/2006/relationships/tags" Target="../tags/tag1169.xml"/><Relationship Id="rId24" Type="http://schemas.openxmlformats.org/officeDocument/2006/relationships/tags" Target="../tags/tag1182.xml"/><Relationship Id="rId32" Type="http://schemas.openxmlformats.org/officeDocument/2006/relationships/tags" Target="../tags/tag1190.xml"/><Relationship Id="rId37" Type="http://schemas.openxmlformats.org/officeDocument/2006/relationships/tags" Target="../tags/tag1195.xml"/><Relationship Id="rId40" Type="http://schemas.openxmlformats.org/officeDocument/2006/relationships/tags" Target="../tags/tag1198.xml"/><Relationship Id="rId45" Type="http://schemas.openxmlformats.org/officeDocument/2006/relationships/image" Target="../media/image111.png"/><Relationship Id="rId5" Type="http://schemas.openxmlformats.org/officeDocument/2006/relationships/tags" Target="../tags/tag1163.xml"/><Relationship Id="rId15" Type="http://schemas.openxmlformats.org/officeDocument/2006/relationships/tags" Target="../tags/tag1173.xml"/><Relationship Id="rId23" Type="http://schemas.openxmlformats.org/officeDocument/2006/relationships/tags" Target="../tags/tag1181.xml"/><Relationship Id="rId28" Type="http://schemas.openxmlformats.org/officeDocument/2006/relationships/tags" Target="../tags/tag1186.xml"/><Relationship Id="rId36" Type="http://schemas.openxmlformats.org/officeDocument/2006/relationships/tags" Target="../tags/tag1194.xml"/><Relationship Id="rId10" Type="http://schemas.openxmlformats.org/officeDocument/2006/relationships/tags" Target="../tags/tag1168.xml"/><Relationship Id="rId19" Type="http://schemas.openxmlformats.org/officeDocument/2006/relationships/tags" Target="../tags/tag1177.xml"/><Relationship Id="rId31" Type="http://schemas.openxmlformats.org/officeDocument/2006/relationships/tags" Target="../tags/tag1189.xml"/><Relationship Id="rId44" Type="http://schemas.openxmlformats.org/officeDocument/2006/relationships/image" Target="../media/image112.png"/><Relationship Id="rId4" Type="http://schemas.openxmlformats.org/officeDocument/2006/relationships/tags" Target="../tags/tag1162.xml"/><Relationship Id="rId9" Type="http://schemas.openxmlformats.org/officeDocument/2006/relationships/tags" Target="../tags/tag1167.xml"/><Relationship Id="rId14" Type="http://schemas.openxmlformats.org/officeDocument/2006/relationships/tags" Target="../tags/tag1172.xml"/><Relationship Id="rId22" Type="http://schemas.openxmlformats.org/officeDocument/2006/relationships/tags" Target="../tags/tag1180.xml"/><Relationship Id="rId27" Type="http://schemas.openxmlformats.org/officeDocument/2006/relationships/tags" Target="../tags/tag1185.xml"/><Relationship Id="rId30" Type="http://schemas.openxmlformats.org/officeDocument/2006/relationships/tags" Target="../tags/tag1188.xml"/><Relationship Id="rId35" Type="http://schemas.openxmlformats.org/officeDocument/2006/relationships/tags" Target="../tags/tag1193.xml"/><Relationship Id="rId43" Type="http://schemas.openxmlformats.org/officeDocument/2006/relationships/notesSlide" Target="../notesSlides/notesSlide46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tags" Target="../tags/tag1202.xml"/><Relationship Id="rId2" Type="http://schemas.openxmlformats.org/officeDocument/2006/relationships/tags" Target="../tags/tag1201.xml"/><Relationship Id="rId1" Type="http://schemas.openxmlformats.org/officeDocument/2006/relationships/tags" Target="../tags/tag1200.xml"/><Relationship Id="rId5" Type="http://schemas.openxmlformats.org/officeDocument/2006/relationships/image" Target="../media/image113.png"/><Relationship Id="rId4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tags" Target="../tags/tag1205.xml"/><Relationship Id="rId2" Type="http://schemas.openxmlformats.org/officeDocument/2006/relationships/tags" Target="../tags/tag1204.xml"/><Relationship Id="rId1" Type="http://schemas.openxmlformats.org/officeDocument/2006/relationships/tags" Target="../tags/tag1203.xml"/><Relationship Id="rId5" Type="http://schemas.openxmlformats.org/officeDocument/2006/relationships/image" Target="../media/image114.png"/><Relationship Id="rId4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tags" Target="../tags/tag1208.xml"/><Relationship Id="rId2" Type="http://schemas.openxmlformats.org/officeDocument/2006/relationships/tags" Target="../tags/tag1207.xml"/><Relationship Id="rId1" Type="http://schemas.openxmlformats.org/officeDocument/2006/relationships/tags" Target="../tags/tag1206.xml"/><Relationship Id="rId5" Type="http://schemas.openxmlformats.org/officeDocument/2006/relationships/image" Target="../media/image115.png"/><Relationship Id="rId4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tags" Target="../tags/tag1211.xml"/><Relationship Id="rId2" Type="http://schemas.openxmlformats.org/officeDocument/2006/relationships/tags" Target="../tags/tag1210.xml"/><Relationship Id="rId1" Type="http://schemas.openxmlformats.org/officeDocument/2006/relationships/tags" Target="../tags/tag1209.xml"/><Relationship Id="rId5" Type="http://schemas.openxmlformats.org/officeDocument/2006/relationships/image" Target="../media/image116.png"/><Relationship Id="rId4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tags" Target="../tags/tag1214.xml"/><Relationship Id="rId2" Type="http://schemas.openxmlformats.org/officeDocument/2006/relationships/tags" Target="../tags/tag1213.xml"/><Relationship Id="rId1" Type="http://schemas.openxmlformats.org/officeDocument/2006/relationships/tags" Target="../tags/tag1212.xml"/><Relationship Id="rId5" Type="http://schemas.openxmlformats.org/officeDocument/2006/relationships/image" Target="../media/image117.png"/><Relationship Id="rId4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tags" Target="../tags/tag1217.xml"/><Relationship Id="rId2" Type="http://schemas.openxmlformats.org/officeDocument/2006/relationships/tags" Target="../tags/tag1216.xml"/><Relationship Id="rId1" Type="http://schemas.openxmlformats.org/officeDocument/2006/relationships/tags" Target="../tags/tag1215.xml"/><Relationship Id="rId5" Type="http://schemas.openxmlformats.org/officeDocument/2006/relationships/image" Target="../media/image118.png"/><Relationship Id="rId4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tags" Target="../tags/tag1220.xml"/><Relationship Id="rId2" Type="http://schemas.openxmlformats.org/officeDocument/2006/relationships/tags" Target="../tags/tag1219.xml"/><Relationship Id="rId1" Type="http://schemas.openxmlformats.org/officeDocument/2006/relationships/tags" Target="../tags/tag1218.xml"/><Relationship Id="rId5" Type="http://schemas.openxmlformats.org/officeDocument/2006/relationships/image" Target="../media/image119.png"/><Relationship Id="rId4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tags" Target="../tags/tag1223.xml"/><Relationship Id="rId2" Type="http://schemas.openxmlformats.org/officeDocument/2006/relationships/tags" Target="../tags/tag1222.xml"/><Relationship Id="rId1" Type="http://schemas.openxmlformats.org/officeDocument/2006/relationships/tags" Target="../tags/tag1221.xml"/><Relationship Id="rId5" Type="http://schemas.openxmlformats.org/officeDocument/2006/relationships/image" Target="../media/image120.png"/><Relationship Id="rId4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tags" Target="../tags/tag1226.xml"/><Relationship Id="rId2" Type="http://schemas.openxmlformats.org/officeDocument/2006/relationships/tags" Target="../tags/tag1225.xml"/><Relationship Id="rId1" Type="http://schemas.openxmlformats.org/officeDocument/2006/relationships/tags" Target="../tags/tag1224.xml"/><Relationship Id="rId5" Type="http://schemas.openxmlformats.org/officeDocument/2006/relationships/image" Target="../media/image121.png"/><Relationship Id="rId4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tags" Target="../tags/tag137.xml"/><Relationship Id="rId13" Type="http://schemas.openxmlformats.org/officeDocument/2006/relationships/tags" Target="../tags/tag142.xml"/><Relationship Id="rId18" Type="http://schemas.openxmlformats.org/officeDocument/2006/relationships/tags" Target="../tags/tag147.xml"/><Relationship Id="rId26" Type="http://schemas.openxmlformats.org/officeDocument/2006/relationships/image" Target="../media/image1.png"/><Relationship Id="rId3" Type="http://schemas.openxmlformats.org/officeDocument/2006/relationships/tags" Target="../tags/tag132.xml"/><Relationship Id="rId21" Type="http://schemas.openxmlformats.org/officeDocument/2006/relationships/slideLayout" Target="../slideLayouts/slideLayout2.xml"/><Relationship Id="rId7" Type="http://schemas.openxmlformats.org/officeDocument/2006/relationships/tags" Target="../tags/tag136.xml"/><Relationship Id="rId12" Type="http://schemas.openxmlformats.org/officeDocument/2006/relationships/tags" Target="../tags/tag141.xml"/><Relationship Id="rId17" Type="http://schemas.openxmlformats.org/officeDocument/2006/relationships/tags" Target="../tags/tag146.xml"/><Relationship Id="rId25" Type="http://schemas.openxmlformats.org/officeDocument/2006/relationships/image" Target="../media/image4.png"/><Relationship Id="rId2" Type="http://schemas.openxmlformats.org/officeDocument/2006/relationships/tags" Target="../tags/tag131.xml"/><Relationship Id="rId16" Type="http://schemas.openxmlformats.org/officeDocument/2006/relationships/tags" Target="../tags/tag145.xml"/><Relationship Id="rId20" Type="http://schemas.openxmlformats.org/officeDocument/2006/relationships/tags" Target="../tags/tag149.xml"/><Relationship Id="rId29" Type="http://schemas.openxmlformats.org/officeDocument/2006/relationships/image" Target="../media/image8.png"/><Relationship Id="rId1" Type="http://schemas.openxmlformats.org/officeDocument/2006/relationships/tags" Target="../tags/tag130.xml"/><Relationship Id="rId6" Type="http://schemas.openxmlformats.org/officeDocument/2006/relationships/tags" Target="../tags/tag135.xml"/><Relationship Id="rId11" Type="http://schemas.openxmlformats.org/officeDocument/2006/relationships/tags" Target="../tags/tag140.xml"/><Relationship Id="rId24" Type="http://schemas.openxmlformats.org/officeDocument/2006/relationships/image" Target="../media/image6.png"/><Relationship Id="rId5" Type="http://schemas.openxmlformats.org/officeDocument/2006/relationships/tags" Target="../tags/tag134.xml"/><Relationship Id="rId15" Type="http://schemas.openxmlformats.org/officeDocument/2006/relationships/tags" Target="../tags/tag144.xml"/><Relationship Id="rId23" Type="http://schemas.openxmlformats.org/officeDocument/2006/relationships/image" Target="../media/image5.jpeg"/><Relationship Id="rId28" Type="http://schemas.openxmlformats.org/officeDocument/2006/relationships/image" Target="../media/image9.tiff"/><Relationship Id="rId10" Type="http://schemas.openxmlformats.org/officeDocument/2006/relationships/tags" Target="../tags/tag139.xml"/><Relationship Id="rId19" Type="http://schemas.openxmlformats.org/officeDocument/2006/relationships/tags" Target="../tags/tag148.xml"/><Relationship Id="rId4" Type="http://schemas.openxmlformats.org/officeDocument/2006/relationships/tags" Target="../tags/tag133.xml"/><Relationship Id="rId9" Type="http://schemas.openxmlformats.org/officeDocument/2006/relationships/tags" Target="../tags/tag138.xml"/><Relationship Id="rId14" Type="http://schemas.openxmlformats.org/officeDocument/2006/relationships/tags" Target="../tags/tag143.xml"/><Relationship Id="rId22" Type="http://schemas.openxmlformats.org/officeDocument/2006/relationships/notesSlide" Target="../notesSlides/notesSlide5.xml"/><Relationship Id="rId27" Type="http://schemas.openxmlformats.org/officeDocument/2006/relationships/image" Target="../media/image3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tags" Target="../tags/tag1229.xml"/><Relationship Id="rId2" Type="http://schemas.openxmlformats.org/officeDocument/2006/relationships/tags" Target="../tags/tag1228.xml"/><Relationship Id="rId1" Type="http://schemas.openxmlformats.org/officeDocument/2006/relationships/tags" Target="../tags/tag1227.xml"/><Relationship Id="rId5" Type="http://schemas.openxmlformats.org/officeDocument/2006/relationships/image" Target="../media/image121.png"/><Relationship Id="rId4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tags" Target="../tags/tag1232.xml"/><Relationship Id="rId2" Type="http://schemas.openxmlformats.org/officeDocument/2006/relationships/tags" Target="../tags/tag1231.xml"/><Relationship Id="rId1" Type="http://schemas.openxmlformats.org/officeDocument/2006/relationships/tags" Target="../tags/tag1230.xml"/><Relationship Id="rId5" Type="http://schemas.openxmlformats.org/officeDocument/2006/relationships/image" Target="../media/image122.png"/><Relationship Id="rId4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tags" Target="../tags/tag1235.xml"/><Relationship Id="rId2" Type="http://schemas.openxmlformats.org/officeDocument/2006/relationships/tags" Target="../tags/tag1234.xml"/><Relationship Id="rId1" Type="http://schemas.openxmlformats.org/officeDocument/2006/relationships/tags" Target="../tags/tag1233.xml"/><Relationship Id="rId5" Type="http://schemas.openxmlformats.org/officeDocument/2006/relationships/image" Target="../media/image123.png"/><Relationship Id="rId4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tags" Target="../tags/tag1238.xml"/><Relationship Id="rId2" Type="http://schemas.openxmlformats.org/officeDocument/2006/relationships/tags" Target="../tags/tag1237.xml"/><Relationship Id="rId1" Type="http://schemas.openxmlformats.org/officeDocument/2006/relationships/tags" Target="../tags/tag1236.xml"/><Relationship Id="rId5" Type="http://schemas.openxmlformats.org/officeDocument/2006/relationships/image" Target="../media/image124.png"/><Relationship Id="rId4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tags" Target="../tags/tag1241.xml"/><Relationship Id="rId2" Type="http://schemas.openxmlformats.org/officeDocument/2006/relationships/tags" Target="../tags/tag1240.xml"/><Relationship Id="rId1" Type="http://schemas.openxmlformats.org/officeDocument/2006/relationships/tags" Target="../tags/tag1239.xml"/><Relationship Id="rId5" Type="http://schemas.openxmlformats.org/officeDocument/2006/relationships/image" Target="../media/image125.png"/><Relationship Id="rId4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tags" Target="../tags/tag1244.xml"/><Relationship Id="rId2" Type="http://schemas.openxmlformats.org/officeDocument/2006/relationships/tags" Target="../tags/tag1243.xml"/><Relationship Id="rId1" Type="http://schemas.openxmlformats.org/officeDocument/2006/relationships/tags" Target="../tags/tag1242.xml"/><Relationship Id="rId5" Type="http://schemas.openxmlformats.org/officeDocument/2006/relationships/image" Target="../media/image127.png"/><Relationship Id="rId4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3" Type="http://schemas.openxmlformats.org/officeDocument/2006/relationships/tags" Target="../tags/tag1247.xml"/><Relationship Id="rId7" Type="http://schemas.openxmlformats.org/officeDocument/2006/relationships/tags" Target="../tags/tag1251.xml"/><Relationship Id="rId12" Type="http://schemas.openxmlformats.org/officeDocument/2006/relationships/image" Target="../media/image2.jpeg"/><Relationship Id="rId2" Type="http://schemas.openxmlformats.org/officeDocument/2006/relationships/tags" Target="../tags/tag1246.xml"/><Relationship Id="rId1" Type="http://schemas.openxmlformats.org/officeDocument/2006/relationships/tags" Target="../tags/tag1245.xml"/><Relationship Id="rId6" Type="http://schemas.openxmlformats.org/officeDocument/2006/relationships/tags" Target="../tags/tag1250.xml"/><Relationship Id="rId11" Type="http://schemas.openxmlformats.org/officeDocument/2006/relationships/image" Target="../media/image1.png"/><Relationship Id="rId5" Type="http://schemas.openxmlformats.org/officeDocument/2006/relationships/tags" Target="../tags/tag1249.xml"/><Relationship Id="rId10" Type="http://schemas.openxmlformats.org/officeDocument/2006/relationships/image" Target="../media/image5.jpeg"/><Relationship Id="rId4" Type="http://schemas.openxmlformats.org/officeDocument/2006/relationships/tags" Target="../tags/tag1248.xml"/><Relationship Id="rId9" Type="http://schemas.openxmlformats.org/officeDocument/2006/relationships/notesSlide" Target="../notesSlides/notesSlide47.xml"/></Relationships>
</file>

<file path=ppt/slides/_rels/slide137.xml.rels><?xml version="1.0" encoding="UTF-8" standalone="yes"?>
<Relationships xmlns="http://schemas.openxmlformats.org/package/2006/relationships"><Relationship Id="rId8" Type="http://schemas.openxmlformats.org/officeDocument/2006/relationships/tags" Target="../tags/tag1259.xml"/><Relationship Id="rId13" Type="http://schemas.openxmlformats.org/officeDocument/2006/relationships/image" Target="../media/image132.png"/><Relationship Id="rId3" Type="http://schemas.openxmlformats.org/officeDocument/2006/relationships/tags" Target="../tags/tag1254.xml"/><Relationship Id="rId7" Type="http://schemas.openxmlformats.org/officeDocument/2006/relationships/tags" Target="../tags/tag1258.xml"/><Relationship Id="rId12" Type="http://schemas.openxmlformats.org/officeDocument/2006/relationships/image" Target="../media/image5.jpeg"/><Relationship Id="rId2" Type="http://schemas.openxmlformats.org/officeDocument/2006/relationships/tags" Target="../tags/tag1253.xml"/><Relationship Id="rId1" Type="http://schemas.openxmlformats.org/officeDocument/2006/relationships/tags" Target="../tags/tag1252.xml"/><Relationship Id="rId6" Type="http://schemas.openxmlformats.org/officeDocument/2006/relationships/tags" Target="../tags/tag1257.xml"/><Relationship Id="rId11" Type="http://schemas.openxmlformats.org/officeDocument/2006/relationships/notesSlide" Target="../notesSlides/notesSlide48.xml"/><Relationship Id="rId5" Type="http://schemas.openxmlformats.org/officeDocument/2006/relationships/tags" Target="../tags/tag1256.xml"/><Relationship Id="rId15" Type="http://schemas.openxmlformats.org/officeDocument/2006/relationships/image" Target="../media/image2.jpeg"/><Relationship Id="rId10" Type="http://schemas.openxmlformats.org/officeDocument/2006/relationships/slideLayout" Target="../slideLayouts/slideLayout2.xml"/><Relationship Id="rId4" Type="http://schemas.openxmlformats.org/officeDocument/2006/relationships/tags" Target="../tags/tag1255.xml"/><Relationship Id="rId9" Type="http://schemas.openxmlformats.org/officeDocument/2006/relationships/tags" Target="../tags/tag1260.xml"/><Relationship Id="rId14" Type="http://schemas.openxmlformats.org/officeDocument/2006/relationships/image" Target="../media/image1.png"/></Relationships>
</file>

<file path=ppt/slides/_rels/slide138.xml.rels><?xml version="1.0" encoding="UTF-8" standalone="yes"?>
<Relationships xmlns="http://schemas.openxmlformats.org/package/2006/relationships"><Relationship Id="rId8" Type="http://schemas.openxmlformats.org/officeDocument/2006/relationships/tags" Target="../tags/tag1268.xml"/><Relationship Id="rId13" Type="http://schemas.openxmlformats.org/officeDocument/2006/relationships/tags" Target="../tags/tag1273.xml"/><Relationship Id="rId18" Type="http://schemas.openxmlformats.org/officeDocument/2006/relationships/image" Target="../media/image133.png"/><Relationship Id="rId3" Type="http://schemas.openxmlformats.org/officeDocument/2006/relationships/tags" Target="../tags/tag1263.xml"/><Relationship Id="rId7" Type="http://schemas.openxmlformats.org/officeDocument/2006/relationships/tags" Target="../tags/tag1267.xml"/><Relationship Id="rId12" Type="http://schemas.openxmlformats.org/officeDocument/2006/relationships/tags" Target="../tags/tag1272.xml"/><Relationship Id="rId17" Type="http://schemas.openxmlformats.org/officeDocument/2006/relationships/image" Target="../media/image132.png"/><Relationship Id="rId2" Type="http://schemas.openxmlformats.org/officeDocument/2006/relationships/tags" Target="../tags/tag1262.xml"/><Relationship Id="rId16" Type="http://schemas.openxmlformats.org/officeDocument/2006/relationships/image" Target="../media/image5.jpeg"/><Relationship Id="rId20" Type="http://schemas.openxmlformats.org/officeDocument/2006/relationships/image" Target="../media/image2.jpeg"/><Relationship Id="rId1" Type="http://schemas.openxmlformats.org/officeDocument/2006/relationships/tags" Target="../tags/tag1261.xml"/><Relationship Id="rId6" Type="http://schemas.openxmlformats.org/officeDocument/2006/relationships/tags" Target="../tags/tag1266.xml"/><Relationship Id="rId11" Type="http://schemas.openxmlformats.org/officeDocument/2006/relationships/tags" Target="../tags/tag1271.xml"/><Relationship Id="rId5" Type="http://schemas.openxmlformats.org/officeDocument/2006/relationships/tags" Target="../tags/tag1265.xml"/><Relationship Id="rId15" Type="http://schemas.openxmlformats.org/officeDocument/2006/relationships/notesSlide" Target="../notesSlides/notesSlide49.xml"/><Relationship Id="rId10" Type="http://schemas.openxmlformats.org/officeDocument/2006/relationships/tags" Target="../tags/tag1270.xml"/><Relationship Id="rId19" Type="http://schemas.openxmlformats.org/officeDocument/2006/relationships/image" Target="../media/image1.png"/><Relationship Id="rId4" Type="http://schemas.openxmlformats.org/officeDocument/2006/relationships/tags" Target="../tags/tag1264.xml"/><Relationship Id="rId9" Type="http://schemas.openxmlformats.org/officeDocument/2006/relationships/tags" Target="../tags/tag1269.xml"/><Relationship Id="rId14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8" Type="http://schemas.openxmlformats.org/officeDocument/2006/relationships/tags" Target="../tags/tag1281.xml"/><Relationship Id="rId13" Type="http://schemas.openxmlformats.org/officeDocument/2006/relationships/tags" Target="../tags/tag1286.xml"/><Relationship Id="rId18" Type="http://schemas.openxmlformats.org/officeDocument/2006/relationships/slideLayout" Target="../slideLayouts/slideLayout2.xml"/><Relationship Id="rId26" Type="http://schemas.openxmlformats.org/officeDocument/2006/relationships/image" Target="../media/image2.jpeg"/><Relationship Id="rId3" Type="http://schemas.openxmlformats.org/officeDocument/2006/relationships/tags" Target="../tags/tag1276.xml"/><Relationship Id="rId21" Type="http://schemas.openxmlformats.org/officeDocument/2006/relationships/image" Target="../media/image132.png"/><Relationship Id="rId7" Type="http://schemas.openxmlformats.org/officeDocument/2006/relationships/tags" Target="../tags/tag1280.xml"/><Relationship Id="rId12" Type="http://schemas.openxmlformats.org/officeDocument/2006/relationships/tags" Target="../tags/tag1285.xml"/><Relationship Id="rId17" Type="http://schemas.openxmlformats.org/officeDocument/2006/relationships/tags" Target="../tags/tag1290.xml"/><Relationship Id="rId25" Type="http://schemas.openxmlformats.org/officeDocument/2006/relationships/image" Target="../media/image1.png"/><Relationship Id="rId2" Type="http://schemas.openxmlformats.org/officeDocument/2006/relationships/tags" Target="../tags/tag1275.xml"/><Relationship Id="rId16" Type="http://schemas.openxmlformats.org/officeDocument/2006/relationships/tags" Target="../tags/tag1289.xml"/><Relationship Id="rId20" Type="http://schemas.openxmlformats.org/officeDocument/2006/relationships/image" Target="../media/image5.jpeg"/><Relationship Id="rId1" Type="http://schemas.openxmlformats.org/officeDocument/2006/relationships/tags" Target="../tags/tag1274.xml"/><Relationship Id="rId6" Type="http://schemas.openxmlformats.org/officeDocument/2006/relationships/tags" Target="../tags/tag1279.xml"/><Relationship Id="rId11" Type="http://schemas.openxmlformats.org/officeDocument/2006/relationships/tags" Target="../tags/tag1284.xml"/><Relationship Id="rId24" Type="http://schemas.openxmlformats.org/officeDocument/2006/relationships/image" Target="../media/image135.png"/><Relationship Id="rId5" Type="http://schemas.openxmlformats.org/officeDocument/2006/relationships/tags" Target="../tags/tag1278.xml"/><Relationship Id="rId15" Type="http://schemas.openxmlformats.org/officeDocument/2006/relationships/tags" Target="../tags/tag1288.xml"/><Relationship Id="rId23" Type="http://schemas.openxmlformats.org/officeDocument/2006/relationships/image" Target="../media/image134.png"/><Relationship Id="rId10" Type="http://schemas.openxmlformats.org/officeDocument/2006/relationships/tags" Target="../tags/tag1283.xml"/><Relationship Id="rId19" Type="http://schemas.openxmlformats.org/officeDocument/2006/relationships/notesSlide" Target="../notesSlides/notesSlide50.xml"/><Relationship Id="rId4" Type="http://schemas.openxmlformats.org/officeDocument/2006/relationships/tags" Target="../tags/tag1277.xml"/><Relationship Id="rId9" Type="http://schemas.openxmlformats.org/officeDocument/2006/relationships/tags" Target="../tags/tag1282.xml"/><Relationship Id="rId14" Type="http://schemas.openxmlformats.org/officeDocument/2006/relationships/tags" Target="../tags/tag1287.xml"/><Relationship Id="rId22" Type="http://schemas.openxmlformats.org/officeDocument/2006/relationships/image" Target="../media/image13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tags" Target="../tags/tag157.xml"/><Relationship Id="rId13" Type="http://schemas.openxmlformats.org/officeDocument/2006/relationships/tags" Target="../tags/tag162.xml"/><Relationship Id="rId18" Type="http://schemas.openxmlformats.org/officeDocument/2006/relationships/image" Target="../media/image10.png"/><Relationship Id="rId3" Type="http://schemas.openxmlformats.org/officeDocument/2006/relationships/tags" Target="../tags/tag152.xml"/><Relationship Id="rId21" Type="http://schemas.openxmlformats.org/officeDocument/2006/relationships/image" Target="../media/image3.png"/><Relationship Id="rId7" Type="http://schemas.openxmlformats.org/officeDocument/2006/relationships/tags" Target="../tags/tag156.xml"/><Relationship Id="rId12" Type="http://schemas.openxmlformats.org/officeDocument/2006/relationships/tags" Target="../tags/tag161.xml"/><Relationship Id="rId17" Type="http://schemas.openxmlformats.org/officeDocument/2006/relationships/image" Target="../media/image5.jpeg"/><Relationship Id="rId2" Type="http://schemas.openxmlformats.org/officeDocument/2006/relationships/tags" Target="../tags/tag151.xml"/><Relationship Id="rId16" Type="http://schemas.openxmlformats.org/officeDocument/2006/relationships/slideLayout" Target="../slideLayouts/slideLayout2.xml"/><Relationship Id="rId20" Type="http://schemas.openxmlformats.org/officeDocument/2006/relationships/image" Target="../media/image1.png"/><Relationship Id="rId1" Type="http://schemas.openxmlformats.org/officeDocument/2006/relationships/tags" Target="../tags/tag150.xml"/><Relationship Id="rId6" Type="http://schemas.openxmlformats.org/officeDocument/2006/relationships/tags" Target="../tags/tag155.xml"/><Relationship Id="rId11" Type="http://schemas.openxmlformats.org/officeDocument/2006/relationships/tags" Target="../tags/tag160.xml"/><Relationship Id="rId5" Type="http://schemas.openxmlformats.org/officeDocument/2006/relationships/tags" Target="../tags/tag154.xml"/><Relationship Id="rId15" Type="http://schemas.openxmlformats.org/officeDocument/2006/relationships/tags" Target="../tags/tag164.xml"/><Relationship Id="rId23" Type="http://schemas.openxmlformats.org/officeDocument/2006/relationships/image" Target="../media/image12.png"/><Relationship Id="rId10" Type="http://schemas.openxmlformats.org/officeDocument/2006/relationships/tags" Target="../tags/tag159.xml"/><Relationship Id="rId19" Type="http://schemas.openxmlformats.org/officeDocument/2006/relationships/image" Target="../media/image4.png"/><Relationship Id="rId4" Type="http://schemas.openxmlformats.org/officeDocument/2006/relationships/tags" Target="../tags/tag153.xml"/><Relationship Id="rId9" Type="http://schemas.openxmlformats.org/officeDocument/2006/relationships/tags" Target="../tags/tag158.xml"/><Relationship Id="rId14" Type="http://schemas.openxmlformats.org/officeDocument/2006/relationships/tags" Target="../tags/tag163.xml"/><Relationship Id="rId22" Type="http://schemas.openxmlformats.org/officeDocument/2006/relationships/image" Target="../media/image11.png"/></Relationships>
</file>

<file path=ppt/slides/_rels/slide140.xml.rels><?xml version="1.0" encoding="UTF-8" standalone="yes"?>
<Relationships xmlns="http://schemas.openxmlformats.org/package/2006/relationships"><Relationship Id="rId8" Type="http://schemas.openxmlformats.org/officeDocument/2006/relationships/tags" Target="../tags/tag1298.xml"/><Relationship Id="rId13" Type="http://schemas.openxmlformats.org/officeDocument/2006/relationships/tags" Target="../tags/tag1303.xml"/><Relationship Id="rId18" Type="http://schemas.openxmlformats.org/officeDocument/2006/relationships/tags" Target="../tags/tag1308.xml"/><Relationship Id="rId26" Type="http://schemas.openxmlformats.org/officeDocument/2006/relationships/image" Target="../media/image132.png"/><Relationship Id="rId3" Type="http://schemas.openxmlformats.org/officeDocument/2006/relationships/tags" Target="../tags/tag1293.xml"/><Relationship Id="rId21" Type="http://schemas.openxmlformats.org/officeDocument/2006/relationships/tags" Target="../tags/tag1311.xml"/><Relationship Id="rId34" Type="http://schemas.openxmlformats.org/officeDocument/2006/relationships/image" Target="../media/image137.png"/><Relationship Id="rId7" Type="http://schemas.openxmlformats.org/officeDocument/2006/relationships/tags" Target="../tags/tag1297.xml"/><Relationship Id="rId12" Type="http://schemas.openxmlformats.org/officeDocument/2006/relationships/tags" Target="../tags/tag1302.xml"/><Relationship Id="rId17" Type="http://schemas.openxmlformats.org/officeDocument/2006/relationships/tags" Target="../tags/tag1307.xml"/><Relationship Id="rId25" Type="http://schemas.openxmlformats.org/officeDocument/2006/relationships/image" Target="../media/image5.jpeg"/><Relationship Id="rId33" Type="http://schemas.openxmlformats.org/officeDocument/2006/relationships/image" Target="../media/image8.png"/><Relationship Id="rId2" Type="http://schemas.openxmlformats.org/officeDocument/2006/relationships/tags" Target="../tags/tag1292.xml"/><Relationship Id="rId16" Type="http://schemas.openxmlformats.org/officeDocument/2006/relationships/tags" Target="../tags/tag1306.xml"/><Relationship Id="rId20" Type="http://schemas.openxmlformats.org/officeDocument/2006/relationships/tags" Target="../tags/tag1310.xml"/><Relationship Id="rId29" Type="http://schemas.openxmlformats.org/officeDocument/2006/relationships/image" Target="../media/image135.png"/><Relationship Id="rId1" Type="http://schemas.openxmlformats.org/officeDocument/2006/relationships/tags" Target="../tags/tag1291.xml"/><Relationship Id="rId6" Type="http://schemas.openxmlformats.org/officeDocument/2006/relationships/tags" Target="../tags/tag1296.xml"/><Relationship Id="rId11" Type="http://schemas.openxmlformats.org/officeDocument/2006/relationships/tags" Target="../tags/tag1301.xml"/><Relationship Id="rId24" Type="http://schemas.openxmlformats.org/officeDocument/2006/relationships/notesSlide" Target="../notesSlides/notesSlide51.xml"/><Relationship Id="rId32" Type="http://schemas.openxmlformats.org/officeDocument/2006/relationships/image" Target="../media/image2.jpeg"/><Relationship Id="rId5" Type="http://schemas.openxmlformats.org/officeDocument/2006/relationships/tags" Target="../tags/tag1295.xml"/><Relationship Id="rId15" Type="http://schemas.openxmlformats.org/officeDocument/2006/relationships/tags" Target="../tags/tag1305.xml"/><Relationship Id="rId23" Type="http://schemas.openxmlformats.org/officeDocument/2006/relationships/slideLayout" Target="../slideLayouts/slideLayout2.xml"/><Relationship Id="rId28" Type="http://schemas.openxmlformats.org/officeDocument/2006/relationships/image" Target="../media/image134.png"/><Relationship Id="rId10" Type="http://schemas.openxmlformats.org/officeDocument/2006/relationships/tags" Target="../tags/tag1300.xml"/><Relationship Id="rId19" Type="http://schemas.openxmlformats.org/officeDocument/2006/relationships/tags" Target="../tags/tag1309.xml"/><Relationship Id="rId31" Type="http://schemas.openxmlformats.org/officeDocument/2006/relationships/image" Target="../media/image1.png"/><Relationship Id="rId4" Type="http://schemas.openxmlformats.org/officeDocument/2006/relationships/tags" Target="../tags/tag1294.xml"/><Relationship Id="rId9" Type="http://schemas.openxmlformats.org/officeDocument/2006/relationships/tags" Target="../tags/tag1299.xml"/><Relationship Id="rId14" Type="http://schemas.openxmlformats.org/officeDocument/2006/relationships/tags" Target="../tags/tag1304.xml"/><Relationship Id="rId22" Type="http://schemas.openxmlformats.org/officeDocument/2006/relationships/tags" Target="../tags/tag1312.xml"/><Relationship Id="rId27" Type="http://schemas.openxmlformats.org/officeDocument/2006/relationships/image" Target="../media/image133.png"/><Relationship Id="rId30" Type="http://schemas.openxmlformats.org/officeDocument/2006/relationships/image" Target="../media/image136.png"/></Relationships>
</file>

<file path=ppt/slides/_rels/slide141.xml.rels><?xml version="1.0" encoding="UTF-8" standalone="yes"?>
<Relationships xmlns="http://schemas.openxmlformats.org/package/2006/relationships"><Relationship Id="rId8" Type="http://schemas.openxmlformats.org/officeDocument/2006/relationships/tags" Target="../tags/tag1320.xml"/><Relationship Id="rId13" Type="http://schemas.openxmlformats.org/officeDocument/2006/relationships/tags" Target="../tags/tag1325.xml"/><Relationship Id="rId18" Type="http://schemas.openxmlformats.org/officeDocument/2006/relationships/tags" Target="../tags/tag1330.xml"/><Relationship Id="rId26" Type="http://schemas.openxmlformats.org/officeDocument/2006/relationships/notesSlide" Target="../notesSlides/notesSlide52.xml"/><Relationship Id="rId3" Type="http://schemas.openxmlformats.org/officeDocument/2006/relationships/tags" Target="../tags/tag1315.xml"/><Relationship Id="rId21" Type="http://schemas.openxmlformats.org/officeDocument/2006/relationships/tags" Target="../tags/tag1333.xml"/><Relationship Id="rId34" Type="http://schemas.openxmlformats.org/officeDocument/2006/relationships/image" Target="../media/image2.jpeg"/><Relationship Id="rId7" Type="http://schemas.openxmlformats.org/officeDocument/2006/relationships/tags" Target="../tags/tag1319.xml"/><Relationship Id="rId12" Type="http://schemas.openxmlformats.org/officeDocument/2006/relationships/tags" Target="../tags/tag1324.xml"/><Relationship Id="rId17" Type="http://schemas.openxmlformats.org/officeDocument/2006/relationships/tags" Target="../tags/tag1329.xml"/><Relationship Id="rId25" Type="http://schemas.openxmlformats.org/officeDocument/2006/relationships/slideLayout" Target="../slideLayouts/slideLayout2.xml"/><Relationship Id="rId33" Type="http://schemas.openxmlformats.org/officeDocument/2006/relationships/image" Target="../media/image1.png"/><Relationship Id="rId2" Type="http://schemas.openxmlformats.org/officeDocument/2006/relationships/tags" Target="../tags/tag1314.xml"/><Relationship Id="rId16" Type="http://schemas.openxmlformats.org/officeDocument/2006/relationships/tags" Target="../tags/tag1328.xml"/><Relationship Id="rId20" Type="http://schemas.openxmlformats.org/officeDocument/2006/relationships/tags" Target="../tags/tag1332.xml"/><Relationship Id="rId29" Type="http://schemas.openxmlformats.org/officeDocument/2006/relationships/image" Target="../media/image133.png"/><Relationship Id="rId1" Type="http://schemas.openxmlformats.org/officeDocument/2006/relationships/tags" Target="../tags/tag1313.xml"/><Relationship Id="rId6" Type="http://schemas.openxmlformats.org/officeDocument/2006/relationships/tags" Target="../tags/tag1318.xml"/><Relationship Id="rId11" Type="http://schemas.openxmlformats.org/officeDocument/2006/relationships/tags" Target="../tags/tag1323.xml"/><Relationship Id="rId24" Type="http://schemas.openxmlformats.org/officeDocument/2006/relationships/tags" Target="../tags/tag1336.xml"/><Relationship Id="rId32" Type="http://schemas.openxmlformats.org/officeDocument/2006/relationships/image" Target="../media/image136.png"/><Relationship Id="rId5" Type="http://schemas.openxmlformats.org/officeDocument/2006/relationships/tags" Target="../tags/tag1317.xml"/><Relationship Id="rId15" Type="http://schemas.openxmlformats.org/officeDocument/2006/relationships/tags" Target="../tags/tag1327.xml"/><Relationship Id="rId23" Type="http://schemas.openxmlformats.org/officeDocument/2006/relationships/tags" Target="../tags/tag1335.xml"/><Relationship Id="rId28" Type="http://schemas.openxmlformats.org/officeDocument/2006/relationships/image" Target="../media/image132.png"/><Relationship Id="rId36" Type="http://schemas.openxmlformats.org/officeDocument/2006/relationships/image" Target="../media/image137.png"/><Relationship Id="rId10" Type="http://schemas.openxmlformats.org/officeDocument/2006/relationships/tags" Target="../tags/tag1322.xml"/><Relationship Id="rId19" Type="http://schemas.openxmlformats.org/officeDocument/2006/relationships/tags" Target="../tags/tag1331.xml"/><Relationship Id="rId31" Type="http://schemas.openxmlformats.org/officeDocument/2006/relationships/image" Target="../media/image135.png"/><Relationship Id="rId4" Type="http://schemas.openxmlformats.org/officeDocument/2006/relationships/tags" Target="../tags/tag1316.xml"/><Relationship Id="rId9" Type="http://schemas.openxmlformats.org/officeDocument/2006/relationships/tags" Target="../tags/tag1321.xml"/><Relationship Id="rId14" Type="http://schemas.openxmlformats.org/officeDocument/2006/relationships/tags" Target="../tags/tag1326.xml"/><Relationship Id="rId22" Type="http://schemas.openxmlformats.org/officeDocument/2006/relationships/tags" Target="../tags/tag1334.xml"/><Relationship Id="rId27" Type="http://schemas.openxmlformats.org/officeDocument/2006/relationships/image" Target="../media/image5.jpeg"/><Relationship Id="rId30" Type="http://schemas.openxmlformats.org/officeDocument/2006/relationships/image" Target="../media/image134.png"/><Relationship Id="rId35" Type="http://schemas.openxmlformats.org/officeDocument/2006/relationships/image" Target="../media/image8.pn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338.xml"/><Relationship Id="rId1" Type="http://schemas.openxmlformats.org/officeDocument/2006/relationships/tags" Target="../tags/tag1337.xml"/><Relationship Id="rId4" Type="http://schemas.openxmlformats.org/officeDocument/2006/relationships/notesSlide" Target="../notesSlides/notesSlide53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tags" Target="../tags/tag1341.xml"/><Relationship Id="rId2" Type="http://schemas.openxmlformats.org/officeDocument/2006/relationships/tags" Target="../tags/tag1340.xml"/><Relationship Id="rId1" Type="http://schemas.openxmlformats.org/officeDocument/2006/relationships/tags" Target="../tags/tag1339.xml"/><Relationship Id="rId6" Type="http://schemas.openxmlformats.org/officeDocument/2006/relationships/image" Target="../media/image138.png"/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8" Type="http://schemas.openxmlformats.org/officeDocument/2006/relationships/tags" Target="../tags/tag1349.xml"/><Relationship Id="rId13" Type="http://schemas.openxmlformats.org/officeDocument/2006/relationships/tags" Target="../tags/tag1354.xml"/><Relationship Id="rId18" Type="http://schemas.openxmlformats.org/officeDocument/2006/relationships/image" Target="../media/image55.png"/><Relationship Id="rId3" Type="http://schemas.openxmlformats.org/officeDocument/2006/relationships/tags" Target="../tags/tag1344.xml"/><Relationship Id="rId21" Type="http://schemas.openxmlformats.org/officeDocument/2006/relationships/image" Target="../media/image58.png"/><Relationship Id="rId7" Type="http://schemas.openxmlformats.org/officeDocument/2006/relationships/tags" Target="../tags/tag1348.xml"/><Relationship Id="rId12" Type="http://schemas.openxmlformats.org/officeDocument/2006/relationships/tags" Target="../tags/tag1353.xml"/><Relationship Id="rId17" Type="http://schemas.openxmlformats.org/officeDocument/2006/relationships/image" Target="../media/image139.png"/><Relationship Id="rId2" Type="http://schemas.openxmlformats.org/officeDocument/2006/relationships/tags" Target="../tags/tag1343.xml"/><Relationship Id="rId16" Type="http://schemas.openxmlformats.org/officeDocument/2006/relationships/image" Target="../media/image138.png"/><Relationship Id="rId20" Type="http://schemas.openxmlformats.org/officeDocument/2006/relationships/image" Target="../media/image57.png"/><Relationship Id="rId1" Type="http://schemas.openxmlformats.org/officeDocument/2006/relationships/tags" Target="../tags/tag1342.xml"/><Relationship Id="rId6" Type="http://schemas.openxmlformats.org/officeDocument/2006/relationships/tags" Target="../tags/tag1347.xml"/><Relationship Id="rId11" Type="http://schemas.openxmlformats.org/officeDocument/2006/relationships/tags" Target="../tags/tag1352.xml"/><Relationship Id="rId5" Type="http://schemas.openxmlformats.org/officeDocument/2006/relationships/tags" Target="../tags/tag1346.xml"/><Relationship Id="rId15" Type="http://schemas.openxmlformats.org/officeDocument/2006/relationships/notesSlide" Target="../notesSlides/notesSlide55.xml"/><Relationship Id="rId23" Type="http://schemas.openxmlformats.org/officeDocument/2006/relationships/image" Target="../media/image60.png"/><Relationship Id="rId10" Type="http://schemas.openxmlformats.org/officeDocument/2006/relationships/tags" Target="../tags/tag1351.xml"/><Relationship Id="rId19" Type="http://schemas.openxmlformats.org/officeDocument/2006/relationships/image" Target="../media/image56.png"/><Relationship Id="rId4" Type="http://schemas.openxmlformats.org/officeDocument/2006/relationships/tags" Target="../tags/tag1345.xml"/><Relationship Id="rId9" Type="http://schemas.openxmlformats.org/officeDocument/2006/relationships/tags" Target="../tags/tag1350.xml"/><Relationship Id="rId14" Type="http://schemas.openxmlformats.org/officeDocument/2006/relationships/slideLayout" Target="../slideLayouts/slideLayout2.xml"/><Relationship Id="rId22" Type="http://schemas.openxmlformats.org/officeDocument/2006/relationships/image" Target="../media/image59.png"/></Relationships>
</file>

<file path=ppt/slides/_rels/slide145.xml.rels><?xml version="1.0" encoding="UTF-8" standalone="yes"?>
<Relationships xmlns="http://schemas.openxmlformats.org/package/2006/relationships"><Relationship Id="rId8" Type="http://schemas.openxmlformats.org/officeDocument/2006/relationships/tags" Target="../tags/tag1362.xml"/><Relationship Id="rId13" Type="http://schemas.openxmlformats.org/officeDocument/2006/relationships/tags" Target="../tags/tag1367.xml"/><Relationship Id="rId18" Type="http://schemas.openxmlformats.org/officeDocument/2006/relationships/image" Target="../media/image138.png"/><Relationship Id="rId26" Type="http://schemas.openxmlformats.org/officeDocument/2006/relationships/image" Target="../media/image60.png"/><Relationship Id="rId3" Type="http://schemas.openxmlformats.org/officeDocument/2006/relationships/tags" Target="../tags/tag1357.xml"/><Relationship Id="rId21" Type="http://schemas.openxmlformats.org/officeDocument/2006/relationships/image" Target="../media/image55.png"/><Relationship Id="rId7" Type="http://schemas.openxmlformats.org/officeDocument/2006/relationships/tags" Target="../tags/tag1361.xml"/><Relationship Id="rId12" Type="http://schemas.openxmlformats.org/officeDocument/2006/relationships/tags" Target="../tags/tag1366.xml"/><Relationship Id="rId17" Type="http://schemas.openxmlformats.org/officeDocument/2006/relationships/notesSlide" Target="../notesSlides/notesSlide56.xml"/><Relationship Id="rId25" Type="http://schemas.openxmlformats.org/officeDocument/2006/relationships/image" Target="../media/image59.png"/><Relationship Id="rId2" Type="http://schemas.openxmlformats.org/officeDocument/2006/relationships/tags" Target="../tags/tag1356.xml"/><Relationship Id="rId16" Type="http://schemas.openxmlformats.org/officeDocument/2006/relationships/slideLayout" Target="../slideLayouts/slideLayout2.xml"/><Relationship Id="rId20" Type="http://schemas.openxmlformats.org/officeDocument/2006/relationships/image" Target="../media/image139.png"/><Relationship Id="rId1" Type="http://schemas.openxmlformats.org/officeDocument/2006/relationships/tags" Target="../tags/tag1355.xml"/><Relationship Id="rId6" Type="http://schemas.openxmlformats.org/officeDocument/2006/relationships/tags" Target="../tags/tag1360.xml"/><Relationship Id="rId11" Type="http://schemas.openxmlformats.org/officeDocument/2006/relationships/tags" Target="../tags/tag1365.xml"/><Relationship Id="rId24" Type="http://schemas.openxmlformats.org/officeDocument/2006/relationships/image" Target="../media/image58.png"/><Relationship Id="rId5" Type="http://schemas.openxmlformats.org/officeDocument/2006/relationships/tags" Target="../tags/tag1359.xml"/><Relationship Id="rId15" Type="http://schemas.openxmlformats.org/officeDocument/2006/relationships/tags" Target="../tags/tag1369.xml"/><Relationship Id="rId23" Type="http://schemas.openxmlformats.org/officeDocument/2006/relationships/image" Target="../media/image57.png"/><Relationship Id="rId10" Type="http://schemas.openxmlformats.org/officeDocument/2006/relationships/tags" Target="../tags/tag1364.xml"/><Relationship Id="rId19" Type="http://schemas.openxmlformats.org/officeDocument/2006/relationships/image" Target="../media/image140.png"/><Relationship Id="rId4" Type="http://schemas.openxmlformats.org/officeDocument/2006/relationships/tags" Target="../tags/tag1358.xml"/><Relationship Id="rId9" Type="http://schemas.openxmlformats.org/officeDocument/2006/relationships/tags" Target="../tags/tag1363.xml"/><Relationship Id="rId14" Type="http://schemas.openxmlformats.org/officeDocument/2006/relationships/tags" Target="../tags/tag1368.xml"/><Relationship Id="rId22" Type="http://schemas.openxmlformats.org/officeDocument/2006/relationships/image" Target="../media/image56.png"/></Relationships>
</file>

<file path=ppt/slides/_rels/slide146.xml.rels><?xml version="1.0" encoding="UTF-8" standalone="yes"?>
<Relationships xmlns="http://schemas.openxmlformats.org/package/2006/relationships"><Relationship Id="rId8" Type="http://schemas.openxmlformats.org/officeDocument/2006/relationships/tags" Target="../tags/tag1377.xml"/><Relationship Id="rId13" Type="http://schemas.openxmlformats.org/officeDocument/2006/relationships/tags" Target="../tags/tag1382.xml"/><Relationship Id="rId18" Type="http://schemas.openxmlformats.org/officeDocument/2006/relationships/notesSlide" Target="../notesSlides/notesSlide57.xml"/><Relationship Id="rId26" Type="http://schemas.openxmlformats.org/officeDocument/2006/relationships/image" Target="../media/image59.png"/><Relationship Id="rId3" Type="http://schemas.openxmlformats.org/officeDocument/2006/relationships/tags" Target="../tags/tag1372.xml"/><Relationship Id="rId21" Type="http://schemas.openxmlformats.org/officeDocument/2006/relationships/image" Target="../media/image139.png"/><Relationship Id="rId7" Type="http://schemas.openxmlformats.org/officeDocument/2006/relationships/tags" Target="../tags/tag1376.xml"/><Relationship Id="rId12" Type="http://schemas.openxmlformats.org/officeDocument/2006/relationships/tags" Target="../tags/tag1381.xml"/><Relationship Id="rId17" Type="http://schemas.openxmlformats.org/officeDocument/2006/relationships/slideLayout" Target="../slideLayouts/slideLayout2.xml"/><Relationship Id="rId25" Type="http://schemas.openxmlformats.org/officeDocument/2006/relationships/image" Target="../media/image58.png"/><Relationship Id="rId2" Type="http://schemas.openxmlformats.org/officeDocument/2006/relationships/tags" Target="../tags/tag1371.xml"/><Relationship Id="rId16" Type="http://schemas.openxmlformats.org/officeDocument/2006/relationships/tags" Target="../tags/tag1385.xml"/><Relationship Id="rId20" Type="http://schemas.openxmlformats.org/officeDocument/2006/relationships/image" Target="../media/image140.png"/><Relationship Id="rId1" Type="http://schemas.openxmlformats.org/officeDocument/2006/relationships/tags" Target="../tags/tag1370.xml"/><Relationship Id="rId6" Type="http://schemas.openxmlformats.org/officeDocument/2006/relationships/tags" Target="../tags/tag1375.xml"/><Relationship Id="rId11" Type="http://schemas.openxmlformats.org/officeDocument/2006/relationships/tags" Target="../tags/tag1380.xml"/><Relationship Id="rId24" Type="http://schemas.openxmlformats.org/officeDocument/2006/relationships/image" Target="../media/image57.png"/><Relationship Id="rId5" Type="http://schemas.openxmlformats.org/officeDocument/2006/relationships/tags" Target="../tags/tag1374.xml"/><Relationship Id="rId15" Type="http://schemas.openxmlformats.org/officeDocument/2006/relationships/tags" Target="../tags/tag1384.xml"/><Relationship Id="rId23" Type="http://schemas.openxmlformats.org/officeDocument/2006/relationships/image" Target="../media/image56.png"/><Relationship Id="rId10" Type="http://schemas.openxmlformats.org/officeDocument/2006/relationships/tags" Target="../tags/tag1379.xml"/><Relationship Id="rId19" Type="http://schemas.openxmlformats.org/officeDocument/2006/relationships/image" Target="../media/image138.png"/><Relationship Id="rId4" Type="http://schemas.openxmlformats.org/officeDocument/2006/relationships/tags" Target="../tags/tag1373.xml"/><Relationship Id="rId9" Type="http://schemas.openxmlformats.org/officeDocument/2006/relationships/tags" Target="../tags/tag1378.xml"/><Relationship Id="rId14" Type="http://schemas.openxmlformats.org/officeDocument/2006/relationships/tags" Target="../tags/tag1383.xml"/><Relationship Id="rId22" Type="http://schemas.openxmlformats.org/officeDocument/2006/relationships/image" Target="../media/image55.png"/><Relationship Id="rId27" Type="http://schemas.openxmlformats.org/officeDocument/2006/relationships/image" Target="../media/image60.png"/></Relationships>
</file>

<file path=ppt/slides/_rels/slide147.xml.rels><?xml version="1.0" encoding="UTF-8" standalone="yes"?>
<Relationships xmlns="http://schemas.openxmlformats.org/package/2006/relationships"><Relationship Id="rId8" Type="http://schemas.openxmlformats.org/officeDocument/2006/relationships/tags" Target="../tags/tag1393.xml"/><Relationship Id="rId13" Type="http://schemas.openxmlformats.org/officeDocument/2006/relationships/tags" Target="../tags/tag1398.xml"/><Relationship Id="rId18" Type="http://schemas.openxmlformats.org/officeDocument/2006/relationships/image" Target="../media/image142.png"/><Relationship Id="rId3" Type="http://schemas.openxmlformats.org/officeDocument/2006/relationships/tags" Target="../tags/tag1388.xml"/><Relationship Id="rId21" Type="http://schemas.openxmlformats.org/officeDocument/2006/relationships/image" Target="../media/image145.png"/><Relationship Id="rId7" Type="http://schemas.openxmlformats.org/officeDocument/2006/relationships/tags" Target="../tags/tag1392.xml"/><Relationship Id="rId12" Type="http://schemas.openxmlformats.org/officeDocument/2006/relationships/tags" Target="../tags/tag1397.xml"/><Relationship Id="rId17" Type="http://schemas.openxmlformats.org/officeDocument/2006/relationships/image" Target="../media/image141.png"/><Relationship Id="rId2" Type="http://schemas.openxmlformats.org/officeDocument/2006/relationships/tags" Target="../tags/tag1387.xml"/><Relationship Id="rId16" Type="http://schemas.openxmlformats.org/officeDocument/2006/relationships/notesSlide" Target="../notesSlides/notesSlide58.xml"/><Relationship Id="rId20" Type="http://schemas.openxmlformats.org/officeDocument/2006/relationships/image" Target="../media/image144.png"/><Relationship Id="rId1" Type="http://schemas.openxmlformats.org/officeDocument/2006/relationships/tags" Target="../tags/tag1386.xml"/><Relationship Id="rId6" Type="http://schemas.openxmlformats.org/officeDocument/2006/relationships/tags" Target="../tags/tag1391.xml"/><Relationship Id="rId11" Type="http://schemas.openxmlformats.org/officeDocument/2006/relationships/tags" Target="../tags/tag1396.xml"/><Relationship Id="rId24" Type="http://schemas.openxmlformats.org/officeDocument/2006/relationships/image" Target="../media/image148.png"/><Relationship Id="rId5" Type="http://schemas.openxmlformats.org/officeDocument/2006/relationships/tags" Target="../tags/tag1390.xml"/><Relationship Id="rId15" Type="http://schemas.openxmlformats.org/officeDocument/2006/relationships/slideLayout" Target="../slideLayouts/slideLayout2.xml"/><Relationship Id="rId23" Type="http://schemas.openxmlformats.org/officeDocument/2006/relationships/image" Target="../media/image147.png"/><Relationship Id="rId10" Type="http://schemas.openxmlformats.org/officeDocument/2006/relationships/tags" Target="../tags/tag1395.xml"/><Relationship Id="rId19" Type="http://schemas.openxmlformats.org/officeDocument/2006/relationships/image" Target="../media/image143.png"/><Relationship Id="rId4" Type="http://schemas.openxmlformats.org/officeDocument/2006/relationships/tags" Target="../tags/tag1389.xml"/><Relationship Id="rId9" Type="http://schemas.openxmlformats.org/officeDocument/2006/relationships/tags" Target="../tags/tag1394.xml"/><Relationship Id="rId14" Type="http://schemas.openxmlformats.org/officeDocument/2006/relationships/tags" Target="../tags/tag1399.xml"/><Relationship Id="rId22" Type="http://schemas.openxmlformats.org/officeDocument/2006/relationships/image" Target="../media/image146.png"/></Relationships>
</file>

<file path=ppt/slides/_rels/slide148.xml.rels><?xml version="1.0" encoding="UTF-8" standalone="yes"?>
<Relationships xmlns="http://schemas.openxmlformats.org/package/2006/relationships"><Relationship Id="rId8" Type="http://schemas.openxmlformats.org/officeDocument/2006/relationships/tags" Target="../tags/tag1407.xml"/><Relationship Id="rId13" Type="http://schemas.openxmlformats.org/officeDocument/2006/relationships/tags" Target="../tags/tag1412.xml"/><Relationship Id="rId18" Type="http://schemas.openxmlformats.org/officeDocument/2006/relationships/image" Target="../media/image142.png"/><Relationship Id="rId3" Type="http://schemas.openxmlformats.org/officeDocument/2006/relationships/tags" Target="../tags/tag1402.xml"/><Relationship Id="rId21" Type="http://schemas.openxmlformats.org/officeDocument/2006/relationships/image" Target="../media/image145.png"/><Relationship Id="rId7" Type="http://schemas.openxmlformats.org/officeDocument/2006/relationships/tags" Target="../tags/tag1406.xml"/><Relationship Id="rId12" Type="http://schemas.openxmlformats.org/officeDocument/2006/relationships/tags" Target="../tags/tag1411.xml"/><Relationship Id="rId17" Type="http://schemas.openxmlformats.org/officeDocument/2006/relationships/image" Target="../media/image149.png"/><Relationship Id="rId2" Type="http://schemas.openxmlformats.org/officeDocument/2006/relationships/tags" Target="../tags/tag1401.xml"/><Relationship Id="rId16" Type="http://schemas.openxmlformats.org/officeDocument/2006/relationships/notesSlide" Target="../notesSlides/notesSlide59.xml"/><Relationship Id="rId20" Type="http://schemas.openxmlformats.org/officeDocument/2006/relationships/image" Target="../media/image144.png"/><Relationship Id="rId1" Type="http://schemas.openxmlformats.org/officeDocument/2006/relationships/tags" Target="../tags/tag1400.xml"/><Relationship Id="rId6" Type="http://schemas.openxmlformats.org/officeDocument/2006/relationships/tags" Target="../tags/tag1405.xml"/><Relationship Id="rId11" Type="http://schemas.openxmlformats.org/officeDocument/2006/relationships/tags" Target="../tags/tag1410.xml"/><Relationship Id="rId24" Type="http://schemas.openxmlformats.org/officeDocument/2006/relationships/image" Target="../media/image148.png"/><Relationship Id="rId5" Type="http://schemas.openxmlformats.org/officeDocument/2006/relationships/tags" Target="../tags/tag1404.xml"/><Relationship Id="rId15" Type="http://schemas.openxmlformats.org/officeDocument/2006/relationships/slideLayout" Target="../slideLayouts/slideLayout2.xml"/><Relationship Id="rId23" Type="http://schemas.openxmlformats.org/officeDocument/2006/relationships/image" Target="../media/image147.png"/><Relationship Id="rId10" Type="http://schemas.openxmlformats.org/officeDocument/2006/relationships/tags" Target="../tags/tag1409.xml"/><Relationship Id="rId19" Type="http://schemas.openxmlformats.org/officeDocument/2006/relationships/image" Target="../media/image143.png"/><Relationship Id="rId4" Type="http://schemas.openxmlformats.org/officeDocument/2006/relationships/tags" Target="../tags/tag1403.xml"/><Relationship Id="rId9" Type="http://schemas.openxmlformats.org/officeDocument/2006/relationships/tags" Target="../tags/tag1408.xml"/><Relationship Id="rId14" Type="http://schemas.openxmlformats.org/officeDocument/2006/relationships/tags" Target="../tags/tag1413.xml"/><Relationship Id="rId22" Type="http://schemas.openxmlformats.org/officeDocument/2006/relationships/image" Target="../media/image146.png"/></Relationships>
</file>

<file path=ppt/slides/_rels/slide149.xml.rels><?xml version="1.0" encoding="UTF-8" standalone="yes"?>
<Relationships xmlns="http://schemas.openxmlformats.org/package/2006/relationships"><Relationship Id="rId8" Type="http://schemas.openxmlformats.org/officeDocument/2006/relationships/tags" Target="../tags/tag1421.xml"/><Relationship Id="rId13" Type="http://schemas.openxmlformats.org/officeDocument/2006/relationships/tags" Target="../tags/tag1426.xml"/><Relationship Id="rId18" Type="http://schemas.openxmlformats.org/officeDocument/2006/relationships/image" Target="../media/image142.png"/><Relationship Id="rId3" Type="http://schemas.openxmlformats.org/officeDocument/2006/relationships/tags" Target="../tags/tag1416.xml"/><Relationship Id="rId21" Type="http://schemas.openxmlformats.org/officeDocument/2006/relationships/image" Target="../media/image145.png"/><Relationship Id="rId7" Type="http://schemas.openxmlformats.org/officeDocument/2006/relationships/tags" Target="../tags/tag1420.xml"/><Relationship Id="rId12" Type="http://schemas.openxmlformats.org/officeDocument/2006/relationships/tags" Target="../tags/tag1425.xml"/><Relationship Id="rId17" Type="http://schemas.openxmlformats.org/officeDocument/2006/relationships/image" Target="../media/image150.png"/><Relationship Id="rId2" Type="http://schemas.openxmlformats.org/officeDocument/2006/relationships/tags" Target="../tags/tag1415.xml"/><Relationship Id="rId16" Type="http://schemas.openxmlformats.org/officeDocument/2006/relationships/notesSlide" Target="../notesSlides/notesSlide60.xml"/><Relationship Id="rId20" Type="http://schemas.openxmlformats.org/officeDocument/2006/relationships/image" Target="../media/image144.png"/><Relationship Id="rId1" Type="http://schemas.openxmlformats.org/officeDocument/2006/relationships/tags" Target="../tags/tag1414.xml"/><Relationship Id="rId6" Type="http://schemas.openxmlformats.org/officeDocument/2006/relationships/tags" Target="../tags/tag1419.xml"/><Relationship Id="rId11" Type="http://schemas.openxmlformats.org/officeDocument/2006/relationships/tags" Target="../tags/tag1424.xml"/><Relationship Id="rId24" Type="http://schemas.openxmlformats.org/officeDocument/2006/relationships/image" Target="../media/image148.png"/><Relationship Id="rId5" Type="http://schemas.openxmlformats.org/officeDocument/2006/relationships/tags" Target="../tags/tag1418.xml"/><Relationship Id="rId15" Type="http://schemas.openxmlformats.org/officeDocument/2006/relationships/slideLayout" Target="../slideLayouts/slideLayout2.xml"/><Relationship Id="rId23" Type="http://schemas.openxmlformats.org/officeDocument/2006/relationships/image" Target="../media/image147.png"/><Relationship Id="rId10" Type="http://schemas.openxmlformats.org/officeDocument/2006/relationships/tags" Target="../tags/tag1423.xml"/><Relationship Id="rId19" Type="http://schemas.openxmlformats.org/officeDocument/2006/relationships/image" Target="../media/image143.png"/><Relationship Id="rId4" Type="http://schemas.openxmlformats.org/officeDocument/2006/relationships/tags" Target="../tags/tag1417.xml"/><Relationship Id="rId9" Type="http://schemas.openxmlformats.org/officeDocument/2006/relationships/tags" Target="../tags/tag1422.xml"/><Relationship Id="rId14" Type="http://schemas.openxmlformats.org/officeDocument/2006/relationships/tags" Target="../tags/tag1427.xml"/><Relationship Id="rId22" Type="http://schemas.openxmlformats.org/officeDocument/2006/relationships/image" Target="../media/image14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tags" Target="../tags/tag172.xml"/><Relationship Id="rId13" Type="http://schemas.openxmlformats.org/officeDocument/2006/relationships/tags" Target="../tags/tag177.xml"/><Relationship Id="rId18" Type="http://schemas.openxmlformats.org/officeDocument/2006/relationships/slideLayout" Target="../slideLayouts/slideLayout2.xml"/><Relationship Id="rId26" Type="http://schemas.openxmlformats.org/officeDocument/2006/relationships/image" Target="../media/image12.png"/><Relationship Id="rId3" Type="http://schemas.openxmlformats.org/officeDocument/2006/relationships/tags" Target="../tags/tag167.xml"/><Relationship Id="rId21" Type="http://schemas.openxmlformats.org/officeDocument/2006/relationships/image" Target="../media/image4.png"/><Relationship Id="rId7" Type="http://schemas.openxmlformats.org/officeDocument/2006/relationships/tags" Target="../tags/tag171.xml"/><Relationship Id="rId12" Type="http://schemas.openxmlformats.org/officeDocument/2006/relationships/tags" Target="../tags/tag176.xml"/><Relationship Id="rId17" Type="http://schemas.openxmlformats.org/officeDocument/2006/relationships/tags" Target="../tags/tag181.xml"/><Relationship Id="rId25" Type="http://schemas.openxmlformats.org/officeDocument/2006/relationships/image" Target="../media/image13.png"/><Relationship Id="rId2" Type="http://schemas.openxmlformats.org/officeDocument/2006/relationships/tags" Target="../tags/tag166.xml"/><Relationship Id="rId16" Type="http://schemas.openxmlformats.org/officeDocument/2006/relationships/tags" Target="../tags/tag180.xml"/><Relationship Id="rId20" Type="http://schemas.openxmlformats.org/officeDocument/2006/relationships/image" Target="../media/image10.png"/><Relationship Id="rId1" Type="http://schemas.openxmlformats.org/officeDocument/2006/relationships/tags" Target="../tags/tag165.xml"/><Relationship Id="rId6" Type="http://schemas.openxmlformats.org/officeDocument/2006/relationships/tags" Target="../tags/tag170.xml"/><Relationship Id="rId11" Type="http://schemas.openxmlformats.org/officeDocument/2006/relationships/tags" Target="../tags/tag175.xml"/><Relationship Id="rId24" Type="http://schemas.openxmlformats.org/officeDocument/2006/relationships/image" Target="../media/image11.png"/><Relationship Id="rId5" Type="http://schemas.openxmlformats.org/officeDocument/2006/relationships/tags" Target="../tags/tag169.xml"/><Relationship Id="rId15" Type="http://schemas.openxmlformats.org/officeDocument/2006/relationships/tags" Target="../tags/tag179.xml"/><Relationship Id="rId23" Type="http://schemas.openxmlformats.org/officeDocument/2006/relationships/image" Target="../media/image3.png"/><Relationship Id="rId10" Type="http://schemas.openxmlformats.org/officeDocument/2006/relationships/tags" Target="../tags/tag174.xml"/><Relationship Id="rId19" Type="http://schemas.openxmlformats.org/officeDocument/2006/relationships/image" Target="../media/image5.jpeg"/><Relationship Id="rId4" Type="http://schemas.openxmlformats.org/officeDocument/2006/relationships/tags" Target="../tags/tag168.xml"/><Relationship Id="rId9" Type="http://schemas.openxmlformats.org/officeDocument/2006/relationships/tags" Target="../tags/tag173.xml"/><Relationship Id="rId14" Type="http://schemas.openxmlformats.org/officeDocument/2006/relationships/tags" Target="../tags/tag178.xml"/><Relationship Id="rId22" Type="http://schemas.openxmlformats.org/officeDocument/2006/relationships/image" Target="../media/image1.png"/></Relationships>
</file>

<file path=ppt/slides/_rels/slide150.xml.rels><?xml version="1.0" encoding="UTF-8" standalone="yes"?>
<Relationships xmlns="http://schemas.openxmlformats.org/package/2006/relationships"><Relationship Id="rId8" Type="http://schemas.openxmlformats.org/officeDocument/2006/relationships/tags" Target="../tags/tag1435.xml"/><Relationship Id="rId13" Type="http://schemas.openxmlformats.org/officeDocument/2006/relationships/tags" Target="../tags/tag1440.xml"/><Relationship Id="rId18" Type="http://schemas.openxmlformats.org/officeDocument/2006/relationships/notesSlide" Target="../notesSlides/notesSlide61.xml"/><Relationship Id="rId26" Type="http://schemas.openxmlformats.org/officeDocument/2006/relationships/image" Target="../media/image147.png"/><Relationship Id="rId3" Type="http://schemas.openxmlformats.org/officeDocument/2006/relationships/tags" Target="../tags/tag1430.xml"/><Relationship Id="rId21" Type="http://schemas.openxmlformats.org/officeDocument/2006/relationships/image" Target="../media/image142.png"/><Relationship Id="rId7" Type="http://schemas.openxmlformats.org/officeDocument/2006/relationships/tags" Target="../tags/tag1434.xml"/><Relationship Id="rId12" Type="http://schemas.openxmlformats.org/officeDocument/2006/relationships/tags" Target="../tags/tag1439.xml"/><Relationship Id="rId17" Type="http://schemas.openxmlformats.org/officeDocument/2006/relationships/slideLayout" Target="../slideLayouts/slideLayout2.xml"/><Relationship Id="rId25" Type="http://schemas.openxmlformats.org/officeDocument/2006/relationships/image" Target="../media/image146.png"/><Relationship Id="rId2" Type="http://schemas.openxmlformats.org/officeDocument/2006/relationships/tags" Target="../tags/tag1429.xml"/><Relationship Id="rId16" Type="http://schemas.openxmlformats.org/officeDocument/2006/relationships/tags" Target="../tags/tag1443.xml"/><Relationship Id="rId20" Type="http://schemas.openxmlformats.org/officeDocument/2006/relationships/image" Target="../media/image151.png"/><Relationship Id="rId1" Type="http://schemas.openxmlformats.org/officeDocument/2006/relationships/tags" Target="../tags/tag1428.xml"/><Relationship Id="rId6" Type="http://schemas.openxmlformats.org/officeDocument/2006/relationships/tags" Target="../tags/tag1433.xml"/><Relationship Id="rId11" Type="http://schemas.openxmlformats.org/officeDocument/2006/relationships/tags" Target="../tags/tag1438.xml"/><Relationship Id="rId24" Type="http://schemas.openxmlformats.org/officeDocument/2006/relationships/image" Target="../media/image145.png"/><Relationship Id="rId5" Type="http://schemas.openxmlformats.org/officeDocument/2006/relationships/tags" Target="../tags/tag1432.xml"/><Relationship Id="rId15" Type="http://schemas.openxmlformats.org/officeDocument/2006/relationships/tags" Target="../tags/tag1442.xml"/><Relationship Id="rId23" Type="http://schemas.openxmlformats.org/officeDocument/2006/relationships/image" Target="../media/image144.png"/><Relationship Id="rId10" Type="http://schemas.openxmlformats.org/officeDocument/2006/relationships/tags" Target="../tags/tag1437.xml"/><Relationship Id="rId19" Type="http://schemas.openxmlformats.org/officeDocument/2006/relationships/image" Target="../media/image150.png"/><Relationship Id="rId4" Type="http://schemas.openxmlformats.org/officeDocument/2006/relationships/tags" Target="../tags/tag1431.xml"/><Relationship Id="rId9" Type="http://schemas.openxmlformats.org/officeDocument/2006/relationships/tags" Target="../tags/tag1436.xml"/><Relationship Id="rId14" Type="http://schemas.openxmlformats.org/officeDocument/2006/relationships/tags" Target="../tags/tag1441.xml"/><Relationship Id="rId22" Type="http://schemas.openxmlformats.org/officeDocument/2006/relationships/image" Target="../media/image143.png"/><Relationship Id="rId27" Type="http://schemas.openxmlformats.org/officeDocument/2006/relationships/image" Target="../media/image148.png"/></Relationships>
</file>

<file path=ppt/slides/_rels/slide151.xml.rels><?xml version="1.0" encoding="UTF-8" standalone="yes"?>
<Relationships xmlns="http://schemas.openxmlformats.org/package/2006/relationships"><Relationship Id="rId8" Type="http://schemas.openxmlformats.org/officeDocument/2006/relationships/tags" Target="../tags/tag1451.xml"/><Relationship Id="rId13" Type="http://schemas.openxmlformats.org/officeDocument/2006/relationships/tags" Target="../tags/tag1456.xml"/><Relationship Id="rId18" Type="http://schemas.openxmlformats.org/officeDocument/2006/relationships/slideLayout" Target="../slideLayouts/slideLayout2.xml"/><Relationship Id="rId26" Type="http://schemas.openxmlformats.org/officeDocument/2006/relationships/image" Target="../media/image146.png"/><Relationship Id="rId3" Type="http://schemas.openxmlformats.org/officeDocument/2006/relationships/tags" Target="../tags/tag1446.xml"/><Relationship Id="rId21" Type="http://schemas.openxmlformats.org/officeDocument/2006/relationships/image" Target="../media/image151.png"/><Relationship Id="rId7" Type="http://schemas.openxmlformats.org/officeDocument/2006/relationships/tags" Target="../tags/tag1450.xml"/><Relationship Id="rId12" Type="http://schemas.openxmlformats.org/officeDocument/2006/relationships/tags" Target="../tags/tag1455.xml"/><Relationship Id="rId17" Type="http://schemas.openxmlformats.org/officeDocument/2006/relationships/tags" Target="../tags/tag1460.xml"/><Relationship Id="rId25" Type="http://schemas.openxmlformats.org/officeDocument/2006/relationships/image" Target="../media/image145.png"/><Relationship Id="rId2" Type="http://schemas.openxmlformats.org/officeDocument/2006/relationships/tags" Target="../tags/tag1445.xml"/><Relationship Id="rId16" Type="http://schemas.openxmlformats.org/officeDocument/2006/relationships/tags" Target="../tags/tag1459.xml"/><Relationship Id="rId20" Type="http://schemas.openxmlformats.org/officeDocument/2006/relationships/image" Target="../media/image150.png"/><Relationship Id="rId1" Type="http://schemas.openxmlformats.org/officeDocument/2006/relationships/tags" Target="../tags/tag1444.xml"/><Relationship Id="rId6" Type="http://schemas.openxmlformats.org/officeDocument/2006/relationships/tags" Target="../tags/tag1449.xml"/><Relationship Id="rId11" Type="http://schemas.openxmlformats.org/officeDocument/2006/relationships/tags" Target="../tags/tag1454.xml"/><Relationship Id="rId24" Type="http://schemas.openxmlformats.org/officeDocument/2006/relationships/image" Target="../media/image144.png"/><Relationship Id="rId5" Type="http://schemas.openxmlformats.org/officeDocument/2006/relationships/tags" Target="../tags/tag1448.xml"/><Relationship Id="rId15" Type="http://schemas.openxmlformats.org/officeDocument/2006/relationships/tags" Target="../tags/tag1458.xml"/><Relationship Id="rId23" Type="http://schemas.openxmlformats.org/officeDocument/2006/relationships/image" Target="../media/image143.png"/><Relationship Id="rId28" Type="http://schemas.openxmlformats.org/officeDocument/2006/relationships/image" Target="../media/image148.png"/><Relationship Id="rId10" Type="http://schemas.openxmlformats.org/officeDocument/2006/relationships/tags" Target="../tags/tag1453.xml"/><Relationship Id="rId19" Type="http://schemas.openxmlformats.org/officeDocument/2006/relationships/notesSlide" Target="../notesSlides/notesSlide62.xml"/><Relationship Id="rId4" Type="http://schemas.openxmlformats.org/officeDocument/2006/relationships/tags" Target="../tags/tag1447.xml"/><Relationship Id="rId9" Type="http://schemas.openxmlformats.org/officeDocument/2006/relationships/tags" Target="../tags/tag1452.xml"/><Relationship Id="rId14" Type="http://schemas.openxmlformats.org/officeDocument/2006/relationships/tags" Target="../tags/tag1457.xml"/><Relationship Id="rId22" Type="http://schemas.openxmlformats.org/officeDocument/2006/relationships/image" Target="../media/image142.png"/><Relationship Id="rId27" Type="http://schemas.openxmlformats.org/officeDocument/2006/relationships/image" Target="../media/image147.png"/></Relationships>
</file>

<file path=ppt/slides/_rels/slide1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0.png"/><Relationship Id="rId13" Type="http://schemas.openxmlformats.org/officeDocument/2006/relationships/image" Target="../media/image710.png"/><Relationship Id="rId3" Type="http://schemas.openxmlformats.org/officeDocument/2006/relationships/image" Target="../media/image610.png"/><Relationship Id="rId7" Type="http://schemas.openxmlformats.org/officeDocument/2006/relationships/image" Target="../media/image650.png"/><Relationship Id="rId12" Type="http://schemas.openxmlformats.org/officeDocument/2006/relationships/image" Target="../media/image70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61.xml"/><Relationship Id="rId6" Type="http://schemas.openxmlformats.org/officeDocument/2006/relationships/image" Target="../media/image640.png"/><Relationship Id="rId11" Type="http://schemas.openxmlformats.org/officeDocument/2006/relationships/image" Target="../media/image690.png"/><Relationship Id="rId5" Type="http://schemas.openxmlformats.org/officeDocument/2006/relationships/image" Target="../media/image630.png"/><Relationship Id="rId15" Type="http://schemas.openxmlformats.org/officeDocument/2006/relationships/image" Target="../media/image730.png"/><Relationship Id="rId10" Type="http://schemas.openxmlformats.org/officeDocument/2006/relationships/image" Target="../media/image680.png"/><Relationship Id="rId4" Type="http://schemas.openxmlformats.org/officeDocument/2006/relationships/image" Target="../media/image620.png"/><Relationship Id="rId9" Type="http://schemas.openxmlformats.org/officeDocument/2006/relationships/image" Target="../media/image670.png"/><Relationship Id="rId14" Type="http://schemas.openxmlformats.org/officeDocument/2006/relationships/image" Target="../media/image720.png"/></Relationships>
</file>

<file path=ppt/slides/_rels/slide1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1.png"/><Relationship Id="rId3" Type="http://schemas.openxmlformats.org/officeDocument/2006/relationships/notesSlide" Target="../notesSlides/notesSlide63.xml"/><Relationship Id="rId7" Type="http://schemas.openxmlformats.org/officeDocument/2006/relationships/image" Target="../media/image57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62.xml"/><Relationship Id="rId6" Type="http://schemas.openxmlformats.org/officeDocument/2006/relationships/image" Target="../media/image560.png"/><Relationship Id="rId5" Type="http://schemas.openxmlformats.org/officeDocument/2006/relationships/image" Target="../media/image550.png"/><Relationship Id="rId10" Type="http://schemas.openxmlformats.org/officeDocument/2006/relationships/image" Target="../media/image600.png"/><Relationship Id="rId4" Type="http://schemas.openxmlformats.org/officeDocument/2006/relationships/image" Target="../media/image540.png"/><Relationship Id="rId9" Type="http://schemas.openxmlformats.org/officeDocument/2006/relationships/image" Target="../media/image520.png"/></Relationships>
</file>

<file path=ppt/slides/_rels/slide154.xml.rels><?xml version="1.0" encoding="UTF-8" standalone="yes"?>
<Relationships xmlns="http://schemas.openxmlformats.org/package/2006/relationships"><Relationship Id="rId8" Type="http://schemas.openxmlformats.org/officeDocument/2006/relationships/tags" Target="../tags/tag1470.xml"/><Relationship Id="rId13" Type="http://schemas.openxmlformats.org/officeDocument/2006/relationships/tags" Target="../tags/tag1475.xml"/><Relationship Id="rId18" Type="http://schemas.openxmlformats.org/officeDocument/2006/relationships/image" Target="../media/image153.png"/><Relationship Id="rId3" Type="http://schemas.openxmlformats.org/officeDocument/2006/relationships/tags" Target="../tags/tag1465.xml"/><Relationship Id="rId21" Type="http://schemas.openxmlformats.org/officeDocument/2006/relationships/image" Target="../media/image156.png"/><Relationship Id="rId7" Type="http://schemas.openxmlformats.org/officeDocument/2006/relationships/tags" Target="../tags/tag1469.xml"/><Relationship Id="rId12" Type="http://schemas.openxmlformats.org/officeDocument/2006/relationships/tags" Target="../tags/tag1474.xml"/><Relationship Id="rId17" Type="http://schemas.openxmlformats.org/officeDocument/2006/relationships/image" Target="../media/image152.png"/><Relationship Id="rId2" Type="http://schemas.openxmlformats.org/officeDocument/2006/relationships/tags" Target="../tags/tag1464.xml"/><Relationship Id="rId16" Type="http://schemas.openxmlformats.org/officeDocument/2006/relationships/notesSlide" Target="../notesSlides/notesSlide64.xml"/><Relationship Id="rId20" Type="http://schemas.openxmlformats.org/officeDocument/2006/relationships/image" Target="../media/image155.png"/><Relationship Id="rId1" Type="http://schemas.openxmlformats.org/officeDocument/2006/relationships/tags" Target="../tags/tag1463.xml"/><Relationship Id="rId6" Type="http://schemas.openxmlformats.org/officeDocument/2006/relationships/tags" Target="../tags/tag1468.xml"/><Relationship Id="rId11" Type="http://schemas.openxmlformats.org/officeDocument/2006/relationships/tags" Target="../tags/tag1473.xml"/><Relationship Id="rId24" Type="http://schemas.openxmlformats.org/officeDocument/2006/relationships/image" Target="../media/image159.png"/><Relationship Id="rId5" Type="http://schemas.openxmlformats.org/officeDocument/2006/relationships/tags" Target="../tags/tag1467.xml"/><Relationship Id="rId15" Type="http://schemas.openxmlformats.org/officeDocument/2006/relationships/slideLayout" Target="../slideLayouts/slideLayout2.xml"/><Relationship Id="rId23" Type="http://schemas.openxmlformats.org/officeDocument/2006/relationships/image" Target="../media/image158.png"/><Relationship Id="rId10" Type="http://schemas.openxmlformats.org/officeDocument/2006/relationships/tags" Target="../tags/tag1472.xml"/><Relationship Id="rId19" Type="http://schemas.openxmlformats.org/officeDocument/2006/relationships/image" Target="../media/image154.png"/><Relationship Id="rId4" Type="http://schemas.openxmlformats.org/officeDocument/2006/relationships/tags" Target="../tags/tag1466.xml"/><Relationship Id="rId9" Type="http://schemas.openxmlformats.org/officeDocument/2006/relationships/tags" Target="../tags/tag1471.xml"/><Relationship Id="rId14" Type="http://schemas.openxmlformats.org/officeDocument/2006/relationships/tags" Target="../tags/tag1476.xml"/><Relationship Id="rId22" Type="http://schemas.openxmlformats.org/officeDocument/2006/relationships/image" Target="../media/image157.png"/></Relationships>
</file>

<file path=ppt/slides/_rels/slide155.xml.rels><?xml version="1.0" encoding="UTF-8" standalone="yes"?>
<Relationships xmlns="http://schemas.openxmlformats.org/package/2006/relationships"><Relationship Id="rId8" Type="http://schemas.openxmlformats.org/officeDocument/2006/relationships/tags" Target="../tags/tag1484.xml"/><Relationship Id="rId13" Type="http://schemas.openxmlformats.org/officeDocument/2006/relationships/tags" Target="../tags/tag1489.xml"/><Relationship Id="rId18" Type="http://schemas.openxmlformats.org/officeDocument/2006/relationships/image" Target="../media/image152.png"/><Relationship Id="rId26" Type="http://schemas.openxmlformats.org/officeDocument/2006/relationships/image" Target="../media/image160.png"/><Relationship Id="rId3" Type="http://schemas.openxmlformats.org/officeDocument/2006/relationships/tags" Target="../tags/tag1479.xml"/><Relationship Id="rId21" Type="http://schemas.openxmlformats.org/officeDocument/2006/relationships/image" Target="../media/image155.png"/><Relationship Id="rId7" Type="http://schemas.openxmlformats.org/officeDocument/2006/relationships/tags" Target="../tags/tag1483.xml"/><Relationship Id="rId12" Type="http://schemas.openxmlformats.org/officeDocument/2006/relationships/tags" Target="../tags/tag1488.xml"/><Relationship Id="rId17" Type="http://schemas.openxmlformats.org/officeDocument/2006/relationships/notesSlide" Target="../notesSlides/notesSlide65.xml"/><Relationship Id="rId25" Type="http://schemas.openxmlformats.org/officeDocument/2006/relationships/image" Target="../media/image159.png"/><Relationship Id="rId2" Type="http://schemas.openxmlformats.org/officeDocument/2006/relationships/tags" Target="../tags/tag1478.xml"/><Relationship Id="rId16" Type="http://schemas.openxmlformats.org/officeDocument/2006/relationships/slideLayout" Target="../slideLayouts/slideLayout2.xml"/><Relationship Id="rId20" Type="http://schemas.openxmlformats.org/officeDocument/2006/relationships/image" Target="../media/image154.png"/><Relationship Id="rId1" Type="http://schemas.openxmlformats.org/officeDocument/2006/relationships/tags" Target="../tags/tag1477.xml"/><Relationship Id="rId6" Type="http://schemas.openxmlformats.org/officeDocument/2006/relationships/tags" Target="../tags/tag1482.xml"/><Relationship Id="rId11" Type="http://schemas.openxmlformats.org/officeDocument/2006/relationships/tags" Target="../tags/tag1487.xml"/><Relationship Id="rId24" Type="http://schemas.openxmlformats.org/officeDocument/2006/relationships/image" Target="../media/image158.png"/><Relationship Id="rId5" Type="http://schemas.openxmlformats.org/officeDocument/2006/relationships/tags" Target="../tags/tag1481.xml"/><Relationship Id="rId15" Type="http://schemas.openxmlformats.org/officeDocument/2006/relationships/tags" Target="../tags/tag1491.xml"/><Relationship Id="rId23" Type="http://schemas.openxmlformats.org/officeDocument/2006/relationships/image" Target="../media/image157.png"/><Relationship Id="rId10" Type="http://schemas.openxmlformats.org/officeDocument/2006/relationships/tags" Target="../tags/tag1486.xml"/><Relationship Id="rId19" Type="http://schemas.openxmlformats.org/officeDocument/2006/relationships/image" Target="../media/image153.png"/><Relationship Id="rId4" Type="http://schemas.openxmlformats.org/officeDocument/2006/relationships/tags" Target="../tags/tag1480.xml"/><Relationship Id="rId9" Type="http://schemas.openxmlformats.org/officeDocument/2006/relationships/tags" Target="../tags/tag1485.xml"/><Relationship Id="rId14" Type="http://schemas.openxmlformats.org/officeDocument/2006/relationships/tags" Target="../tags/tag1490.xml"/><Relationship Id="rId22" Type="http://schemas.openxmlformats.org/officeDocument/2006/relationships/image" Target="../media/image156.png"/></Relationships>
</file>

<file path=ppt/slides/_rels/slide1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2.png"/><Relationship Id="rId3" Type="http://schemas.openxmlformats.org/officeDocument/2006/relationships/notesSlide" Target="../notesSlides/notesSlide66.xml"/><Relationship Id="rId7" Type="http://schemas.openxmlformats.org/officeDocument/2006/relationships/image" Target="../media/image86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92.xml"/><Relationship Id="rId6" Type="http://schemas.openxmlformats.org/officeDocument/2006/relationships/image" Target="../media/image850.png"/><Relationship Id="rId11" Type="http://schemas.openxmlformats.org/officeDocument/2006/relationships/image" Target="../media/image890.png"/><Relationship Id="rId5" Type="http://schemas.openxmlformats.org/officeDocument/2006/relationships/image" Target="../media/image840.png"/><Relationship Id="rId10" Type="http://schemas.openxmlformats.org/officeDocument/2006/relationships/image" Target="../media/image880.png"/><Relationship Id="rId4" Type="http://schemas.openxmlformats.org/officeDocument/2006/relationships/image" Target="../media/image830.png"/><Relationship Id="rId9" Type="http://schemas.openxmlformats.org/officeDocument/2006/relationships/image" Target="../media/image790.png"/></Relationships>
</file>

<file path=ppt/slides/_rels/slide157.xml.rels><?xml version="1.0" encoding="UTF-8" standalone="yes"?>
<Relationships xmlns="http://schemas.openxmlformats.org/package/2006/relationships"><Relationship Id="rId8" Type="http://schemas.openxmlformats.org/officeDocument/2006/relationships/tags" Target="../tags/tag1500.xml"/><Relationship Id="rId13" Type="http://schemas.openxmlformats.org/officeDocument/2006/relationships/tags" Target="../tags/tag1505.xml"/><Relationship Id="rId18" Type="http://schemas.openxmlformats.org/officeDocument/2006/relationships/image" Target="../media/image162.png"/><Relationship Id="rId3" Type="http://schemas.openxmlformats.org/officeDocument/2006/relationships/tags" Target="../tags/tag1495.xml"/><Relationship Id="rId21" Type="http://schemas.openxmlformats.org/officeDocument/2006/relationships/image" Target="../media/image165.png"/><Relationship Id="rId7" Type="http://schemas.openxmlformats.org/officeDocument/2006/relationships/tags" Target="../tags/tag1499.xml"/><Relationship Id="rId12" Type="http://schemas.openxmlformats.org/officeDocument/2006/relationships/tags" Target="../tags/tag1504.xml"/><Relationship Id="rId17" Type="http://schemas.openxmlformats.org/officeDocument/2006/relationships/image" Target="../media/image161.png"/><Relationship Id="rId2" Type="http://schemas.openxmlformats.org/officeDocument/2006/relationships/tags" Target="../tags/tag1494.xml"/><Relationship Id="rId16" Type="http://schemas.openxmlformats.org/officeDocument/2006/relationships/notesSlide" Target="../notesSlides/notesSlide67.xml"/><Relationship Id="rId20" Type="http://schemas.openxmlformats.org/officeDocument/2006/relationships/image" Target="../media/image164.png"/><Relationship Id="rId1" Type="http://schemas.openxmlformats.org/officeDocument/2006/relationships/tags" Target="../tags/tag1493.xml"/><Relationship Id="rId6" Type="http://schemas.openxmlformats.org/officeDocument/2006/relationships/tags" Target="../tags/tag1498.xml"/><Relationship Id="rId11" Type="http://schemas.openxmlformats.org/officeDocument/2006/relationships/tags" Target="../tags/tag1503.xml"/><Relationship Id="rId24" Type="http://schemas.openxmlformats.org/officeDocument/2006/relationships/image" Target="../media/image168.png"/><Relationship Id="rId5" Type="http://schemas.openxmlformats.org/officeDocument/2006/relationships/tags" Target="../tags/tag1497.xml"/><Relationship Id="rId15" Type="http://schemas.openxmlformats.org/officeDocument/2006/relationships/slideLayout" Target="../slideLayouts/slideLayout2.xml"/><Relationship Id="rId23" Type="http://schemas.openxmlformats.org/officeDocument/2006/relationships/image" Target="../media/image167.png"/><Relationship Id="rId10" Type="http://schemas.openxmlformats.org/officeDocument/2006/relationships/tags" Target="../tags/tag1502.xml"/><Relationship Id="rId19" Type="http://schemas.openxmlformats.org/officeDocument/2006/relationships/image" Target="../media/image163.png"/><Relationship Id="rId4" Type="http://schemas.openxmlformats.org/officeDocument/2006/relationships/tags" Target="../tags/tag1496.xml"/><Relationship Id="rId9" Type="http://schemas.openxmlformats.org/officeDocument/2006/relationships/tags" Target="../tags/tag1501.xml"/><Relationship Id="rId14" Type="http://schemas.openxmlformats.org/officeDocument/2006/relationships/tags" Target="../tags/tag1506.xml"/><Relationship Id="rId22" Type="http://schemas.openxmlformats.org/officeDocument/2006/relationships/image" Target="../media/image166.png"/></Relationships>
</file>

<file path=ppt/slides/_rels/slide158.xml.rels><?xml version="1.0" encoding="UTF-8" standalone="yes"?>
<Relationships xmlns="http://schemas.openxmlformats.org/package/2006/relationships"><Relationship Id="rId8" Type="http://schemas.openxmlformats.org/officeDocument/2006/relationships/tags" Target="../tags/tag1514.xml"/><Relationship Id="rId13" Type="http://schemas.openxmlformats.org/officeDocument/2006/relationships/tags" Target="../tags/tag1519.xml"/><Relationship Id="rId18" Type="http://schemas.openxmlformats.org/officeDocument/2006/relationships/notesSlide" Target="../notesSlides/notesSlide68.xml"/><Relationship Id="rId26" Type="http://schemas.openxmlformats.org/officeDocument/2006/relationships/image" Target="../media/image168.png"/><Relationship Id="rId3" Type="http://schemas.openxmlformats.org/officeDocument/2006/relationships/tags" Target="../tags/tag1509.xml"/><Relationship Id="rId21" Type="http://schemas.openxmlformats.org/officeDocument/2006/relationships/image" Target="../media/image163.png"/><Relationship Id="rId7" Type="http://schemas.openxmlformats.org/officeDocument/2006/relationships/tags" Target="../tags/tag1513.xml"/><Relationship Id="rId12" Type="http://schemas.openxmlformats.org/officeDocument/2006/relationships/tags" Target="../tags/tag1518.xml"/><Relationship Id="rId17" Type="http://schemas.openxmlformats.org/officeDocument/2006/relationships/slideLayout" Target="../slideLayouts/slideLayout2.xml"/><Relationship Id="rId25" Type="http://schemas.openxmlformats.org/officeDocument/2006/relationships/image" Target="../media/image167.png"/><Relationship Id="rId2" Type="http://schemas.openxmlformats.org/officeDocument/2006/relationships/tags" Target="../tags/tag1508.xml"/><Relationship Id="rId16" Type="http://schemas.openxmlformats.org/officeDocument/2006/relationships/tags" Target="../tags/tag1522.xml"/><Relationship Id="rId20" Type="http://schemas.openxmlformats.org/officeDocument/2006/relationships/image" Target="../media/image162.png"/><Relationship Id="rId1" Type="http://schemas.openxmlformats.org/officeDocument/2006/relationships/tags" Target="../tags/tag1507.xml"/><Relationship Id="rId6" Type="http://schemas.openxmlformats.org/officeDocument/2006/relationships/tags" Target="../tags/tag1512.xml"/><Relationship Id="rId11" Type="http://schemas.openxmlformats.org/officeDocument/2006/relationships/tags" Target="../tags/tag1517.xml"/><Relationship Id="rId24" Type="http://schemas.openxmlformats.org/officeDocument/2006/relationships/image" Target="../media/image166.png"/><Relationship Id="rId5" Type="http://schemas.openxmlformats.org/officeDocument/2006/relationships/tags" Target="../tags/tag1511.xml"/><Relationship Id="rId15" Type="http://schemas.openxmlformats.org/officeDocument/2006/relationships/tags" Target="../tags/tag1521.xml"/><Relationship Id="rId23" Type="http://schemas.openxmlformats.org/officeDocument/2006/relationships/image" Target="../media/image165.png"/><Relationship Id="rId10" Type="http://schemas.openxmlformats.org/officeDocument/2006/relationships/tags" Target="../tags/tag1516.xml"/><Relationship Id="rId19" Type="http://schemas.openxmlformats.org/officeDocument/2006/relationships/image" Target="../media/image161.png"/><Relationship Id="rId4" Type="http://schemas.openxmlformats.org/officeDocument/2006/relationships/tags" Target="../tags/tag1510.xml"/><Relationship Id="rId9" Type="http://schemas.openxmlformats.org/officeDocument/2006/relationships/tags" Target="../tags/tag1515.xml"/><Relationship Id="rId14" Type="http://schemas.openxmlformats.org/officeDocument/2006/relationships/tags" Target="../tags/tag1520.xml"/><Relationship Id="rId22" Type="http://schemas.openxmlformats.org/officeDocument/2006/relationships/image" Target="../media/image164.png"/><Relationship Id="rId27" Type="http://schemas.openxmlformats.org/officeDocument/2006/relationships/image" Target="../media/image169.png"/></Relationships>
</file>

<file path=ppt/slides/_rels/slide159.xml.rels><?xml version="1.0" encoding="UTF-8" standalone="yes"?>
<Relationships xmlns="http://schemas.openxmlformats.org/package/2006/relationships"><Relationship Id="rId8" Type="http://schemas.openxmlformats.org/officeDocument/2006/relationships/tags" Target="../tags/tag1530.xml"/><Relationship Id="rId13" Type="http://schemas.openxmlformats.org/officeDocument/2006/relationships/tags" Target="../tags/tag1535.xml"/><Relationship Id="rId18" Type="http://schemas.openxmlformats.org/officeDocument/2006/relationships/tags" Target="../tags/tag1540.xml"/><Relationship Id="rId26" Type="http://schemas.openxmlformats.org/officeDocument/2006/relationships/image" Target="../media/image165.png"/><Relationship Id="rId3" Type="http://schemas.openxmlformats.org/officeDocument/2006/relationships/tags" Target="../tags/tag1525.xml"/><Relationship Id="rId21" Type="http://schemas.openxmlformats.org/officeDocument/2006/relationships/notesSlide" Target="../notesSlides/notesSlide69.xml"/><Relationship Id="rId7" Type="http://schemas.openxmlformats.org/officeDocument/2006/relationships/tags" Target="../tags/tag1529.xml"/><Relationship Id="rId12" Type="http://schemas.openxmlformats.org/officeDocument/2006/relationships/tags" Target="../tags/tag1534.xml"/><Relationship Id="rId17" Type="http://schemas.openxmlformats.org/officeDocument/2006/relationships/tags" Target="../tags/tag1539.xml"/><Relationship Id="rId25" Type="http://schemas.openxmlformats.org/officeDocument/2006/relationships/image" Target="../media/image164.png"/><Relationship Id="rId2" Type="http://schemas.openxmlformats.org/officeDocument/2006/relationships/tags" Target="../tags/tag1524.xml"/><Relationship Id="rId16" Type="http://schemas.openxmlformats.org/officeDocument/2006/relationships/tags" Target="../tags/tag1538.xml"/><Relationship Id="rId20" Type="http://schemas.openxmlformats.org/officeDocument/2006/relationships/slideLayout" Target="../slideLayouts/slideLayout2.xml"/><Relationship Id="rId29" Type="http://schemas.openxmlformats.org/officeDocument/2006/relationships/image" Target="../media/image168.png"/><Relationship Id="rId1" Type="http://schemas.openxmlformats.org/officeDocument/2006/relationships/tags" Target="../tags/tag1523.xml"/><Relationship Id="rId6" Type="http://schemas.openxmlformats.org/officeDocument/2006/relationships/tags" Target="../tags/tag1528.xml"/><Relationship Id="rId11" Type="http://schemas.openxmlformats.org/officeDocument/2006/relationships/tags" Target="../tags/tag1533.xml"/><Relationship Id="rId24" Type="http://schemas.openxmlformats.org/officeDocument/2006/relationships/image" Target="../media/image163.png"/><Relationship Id="rId5" Type="http://schemas.openxmlformats.org/officeDocument/2006/relationships/tags" Target="../tags/tag1527.xml"/><Relationship Id="rId15" Type="http://schemas.openxmlformats.org/officeDocument/2006/relationships/tags" Target="../tags/tag1537.xml"/><Relationship Id="rId23" Type="http://schemas.openxmlformats.org/officeDocument/2006/relationships/image" Target="../media/image162.png"/><Relationship Id="rId28" Type="http://schemas.openxmlformats.org/officeDocument/2006/relationships/image" Target="../media/image167.png"/><Relationship Id="rId10" Type="http://schemas.openxmlformats.org/officeDocument/2006/relationships/tags" Target="../tags/tag1532.xml"/><Relationship Id="rId19" Type="http://schemas.openxmlformats.org/officeDocument/2006/relationships/tags" Target="../tags/tag1541.xml"/><Relationship Id="rId31" Type="http://schemas.openxmlformats.org/officeDocument/2006/relationships/image" Target="../media/image170.png"/><Relationship Id="rId4" Type="http://schemas.openxmlformats.org/officeDocument/2006/relationships/tags" Target="../tags/tag1526.xml"/><Relationship Id="rId9" Type="http://schemas.openxmlformats.org/officeDocument/2006/relationships/tags" Target="../tags/tag1531.xml"/><Relationship Id="rId14" Type="http://schemas.openxmlformats.org/officeDocument/2006/relationships/tags" Target="../tags/tag1536.xml"/><Relationship Id="rId22" Type="http://schemas.openxmlformats.org/officeDocument/2006/relationships/image" Target="../media/image161.png"/><Relationship Id="rId27" Type="http://schemas.openxmlformats.org/officeDocument/2006/relationships/image" Target="../media/image166.png"/><Relationship Id="rId30" Type="http://schemas.openxmlformats.org/officeDocument/2006/relationships/image" Target="../media/image16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5.png"/><Relationship Id="rId3" Type="http://schemas.openxmlformats.org/officeDocument/2006/relationships/image" Target="../media/image5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2.xml"/><Relationship Id="rId6" Type="http://schemas.openxmlformats.org/officeDocument/2006/relationships/image" Target="../media/image1.png"/><Relationship Id="rId5" Type="http://schemas.openxmlformats.org/officeDocument/2006/relationships/image" Target="../media/image4.png"/><Relationship Id="rId10" Type="http://schemas.openxmlformats.org/officeDocument/2006/relationships/image" Target="../media/image810.png"/><Relationship Id="rId4" Type="http://schemas.openxmlformats.org/officeDocument/2006/relationships/image" Target="../media/image1010.png"/><Relationship Id="rId9" Type="http://schemas.openxmlformats.org/officeDocument/2006/relationships/image" Target="../media/image1111.png"/><Relationship Id="rId14" Type="http://schemas.openxmlformats.org/officeDocument/2006/relationships/image" Target="../media/image16.png"/></Relationships>
</file>

<file path=ppt/slides/_rels/slide1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0.png"/><Relationship Id="rId3" Type="http://schemas.openxmlformats.org/officeDocument/2006/relationships/notesSlide" Target="../notesSlides/notesSlide70.xml"/><Relationship Id="rId7" Type="http://schemas.openxmlformats.org/officeDocument/2006/relationships/image" Target="../media/image100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42.xml"/><Relationship Id="rId6" Type="http://schemas.openxmlformats.org/officeDocument/2006/relationships/image" Target="../media/image990.png"/><Relationship Id="rId11" Type="http://schemas.openxmlformats.org/officeDocument/2006/relationships/image" Target="../media/image911.png"/><Relationship Id="rId5" Type="http://schemas.openxmlformats.org/officeDocument/2006/relationships/image" Target="../media/image980.png"/><Relationship Id="rId10" Type="http://schemas.openxmlformats.org/officeDocument/2006/relationships/image" Target="../media/image1020.png"/><Relationship Id="rId4" Type="http://schemas.openxmlformats.org/officeDocument/2006/relationships/image" Target="../media/image970.png"/><Relationship Id="rId9" Type="http://schemas.openxmlformats.org/officeDocument/2006/relationships/image" Target="../media/image1011.png"/></Relationships>
</file>

<file path=ppt/slides/_rels/slide161.xml.rels><?xml version="1.0" encoding="UTF-8" standalone="yes"?>
<Relationships xmlns="http://schemas.openxmlformats.org/package/2006/relationships"><Relationship Id="rId8" Type="http://schemas.openxmlformats.org/officeDocument/2006/relationships/tags" Target="../tags/tag1550.xml"/><Relationship Id="rId13" Type="http://schemas.openxmlformats.org/officeDocument/2006/relationships/tags" Target="../tags/tag1555.xml"/><Relationship Id="rId18" Type="http://schemas.openxmlformats.org/officeDocument/2006/relationships/image" Target="../media/image172.png"/><Relationship Id="rId3" Type="http://schemas.openxmlformats.org/officeDocument/2006/relationships/tags" Target="../tags/tag1545.xml"/><Relationship Id="rId21" Type="http://schemas.openxmlformats.org/officeDocument/2006/relationships/image" Target="../media/image175.png"/><Relationship Id="rId7" Type="http://schemas.openxmlformats.org/officeDocument/2006/relationships/tags" Target="../tags/tag1549.xml"/><Relationship Id="rId12" Type="http://schemas.openxmlformats.org/officeDocument/2006/relationships/tags" Target="../tags/tag1554.xml"/><Relationship Id="rId17" Type="http://schemas.openxmlformats.org/officeDocument/2006/relationships/image" Target="../media/image171.png"/><Relationship Id="rId2" Type="http://schemas.openxmlformats.org/officeDocument/2006/relationships/tags" Target="../tags/tag1544.xml"/><Relationship Id="rId16" Type="http://schemas.openxmlformats.org/officeDocument/2006/relationships/notesSlide" Target="../notesSlides/notesSlide71.xml"/><Relationship Id="rId20" Type="http://schemas.openxmlformats.org/officeDocument/2006/relationships/image" Target="../media/image174.png"/><Relationship Id="rId1" Type="http://schemas.openxmlformats.org/officeDocument/2006/relationships/tags" Target="../tags/tag1543.xml"/><Relationship Id="rId6" Type="http://schemas.openxmlformats.org/officeDocument/2006/relationships/tags" Target="../tags/tag1548.xml"/><Relationship Id="rId11" Type="http://schemas.openxmlformats.org/officeDocument/2006/relationships/tags" Target="../tags/tag1553.xml"/><Relationship Id="rId24" Type="http://schemas.openxmlformats.org/officeDocument/2006/relationships/image" Target="../media/image162.png"/><Relationship Id="rId5" Type="http://schemas.openxmlformats.org/officeDocument/2006/relationships/tags" Target="../tags/tag1547.xml"/><Relationship Id="rId15" Type="http://schemas.openxmlformats.org/officeDocument/2006/relationships/slideLayout" Target="../slideLayouts/slideLayout2.xml"/><Relationship Id="rId23" Type="http://schemas.openxmlformats.org/officeDocument/2006/relationships/image" Target="../media/image177.png"/><Relationship Id="rId10" Type="http://schemas.openxmlformats.org/officeDocument/2006/relationships/tags" Target="../tags/tag1552.xml"/><Relationship Id="rId19" Type="http://schemas.openxmlformats.org/officeDocument/2006/relationships/image" Target="../media/image173.png"/><Relationship Id="rId4" Type="http://schemas.openxmlformats.org/officeDocument/2006/relationships/tags" Target="../tags/tag1546.xml"/><Relationship Id="rId9" Type="http://schemas.openxmlformats.org/officeDocument/2006/relationships/tags" Target="../tags/tag1551.xml"/><Relationship Id="rId14" Type="http://schemas.openxmlformats.org/officeDocument/2006/relationships/tags" Target="../tags/tag1556.xml"/><Relationship Id="rId22" Type="http://schemas.openxmlformats.org/officeDocument/2006/relationships/image" Target="../media/image176.png"/></Relationships>
</file>

<file path=ppt/slides/_rels/slide162.xml.rels><?xml version="1.0" encoding="UTF-8" standalone="yes"?>
<Relationships xmlns="http://schemas.openxmlformats.org/package/2006/relationships"><Relationship Id="rId8" Type="http://schemas.openxmlformats.org/officeDocument/2006/relationships/tags" Target="../tags/tag1564.xml"/><Relationship Id="rId13" Type="http://schemas.openxmlformats.org/officeDocument/2006/relationships/tags" Target="../tags/tag1569.xml"/><Relationship Id="rId18" Type="http://schemas.openxmlformats.org/officeDocument/2006/relationships/image" Target="../media/image172.png"/><Relationship Id="rId3" Type="http://schemas.openxmlformats.org/officeDocument/2006/relationships/tags" Target="../tags/tag1559.xml"/><Relationship Id="rId21" Type="http://schemas.openxmlformats.org/officeDocument/2006/relationships/image" Target="../media/image175.png"/><Relationship Id="rId7" Type="http://schemas.openxmlformats.org/officeDocument/2006/relationships/tags" Target="../tags/tag1563.xml"/><Relationship Id="rId12" Type="http://schemas.openxmlformats.org/officeDocument/2006/relationships/tags" Target="../tags/tag1568.xml"/><Relationship Id="rId17" Type="http://schemas.openxmlformats.org/officeDocument/2006/relationships/image" Target="../media/image171.png"/><Relationship Id="rId2" Type="http://schemas.openxmlformats.org/officeDocument/2006/relationships/tags" Target="../tags/tag1558.xml"/><Relationship Id="rId16" Type="http://schemas.openxmlformats.org/officeDocument/2006/relationships/notesSlide" Target="../notesSlides/notesSlide72.xml"/><Relationship Id="rId20" Type="http://schemas.openxmlformats.org/officeDocument/2006/relationships/image" Target="../media/image174.png"/><Relationship Id="rId1" Type="http://schemas.openxmlformats.org/officeDocument/2006/relationships/tags" Target="../tags/tag1557.xml"/><Relationship Id="rId6" Type="http://schemas.openxmlformats.org/officeDocument/2006/relationships/tags" Target="../tags/tag1562.xml"/><Relationship Id="rId11" Type="http://schemas.openxmlformats.org/officeDocument/2006/relationships/tags" Target="../tags/tag1567.xml"/><Relationship Id="rId24" Type="http://schemas.openxmlformats.org/officeDocument/2006/relationships/image" Target="../media/image162.png"/><Relationship Id="rId5" Type="http://schemas.openxmlformats.org/officeDocument/2006/relationships/tags" Target="../tags/tag1561.xml"/><Relationship Id="rId15" Type="http://schemas.openxmlformats.org/officeDocument/2006/relationships/slideLayout" Target="../slideLayouts/slideLayout2.xml"/><Relationship Id="rId23" Type="http://schemas.openxmlformats.org/officeDocument/2006/relationships/image" Target="../media/image178.png"/><Relationship Id="rId10" Type="http://schemas.openxmlformats.org/officeDocument/2006/relationships/tags" Target="../tags/tag1566.xml"/><Relationship Id="rId19" Type="http://schemas.openxmlformats.org/officeDocument/2006/relationships/image" Target="../media/image173.png"/><Relationship Id="rId4" Type="http://schemas.openxmlformats.org/officeDocument/2006/relationships/tags" Target="../tags/tag1560.xml"/><Relationship Id="rId9" Type="http://schemas.openxmlformats.org/officeDocument/2006/relationships/tags" Target="../tags/tag1565.xml"/><Relationship Id="rId14" Type="http://schemas.openxmlformats.org/officeDocument/2006/relationships/tags" Target="../tags/tag1570.xml"/><Relationship Id="rId22" Type="http://schemas.openxmlformats.org/officeDocument/2006/relationships/image" Target="../media/image176.png"/></Relationships>
</file>

<file path=ppt/slides/_rels/slide163.xml.rels><?xml version="1.0" encoding="UTF-8" standalone="yes"?>
<Relationships xmlns="http://schemas.openxmlformats.org/package/2006/relationships"><Relationship Id="rId8" Type="http://schemas.openxmlformats.org/officeDocument/2006/relationships/tags" Target="../tags/tag1578.xml"/><Relationship Id="rId13" Type="http://schemas.openxmlformats.org/officeDocument/2006/relationships/tags" Target="../tags/tag1583.xml"/><Relationship Id="rId18" Type="http://schemas.openxmlformats.org/officeDocument/2006/relationships/notesSlide" Target="../notesSlides/notesSlide73.xml"/><Relationship Id="rId26" Type="http://schemas.openxmlformats.org/officeDocument/2006/relationships/image" Target="../media/image178.png"/><Relationship Id="rId3" Type="http://schemas.openxmlformats.org/officeDocument/2006/relationships/tags" Target="../tags/tag1573.xml"/><Relationship Id="rId21" Type="http://schemas.openxmlformats.org/officeDocument/2006/relationships/image" Target="../media/image173.png"/><Relationship Id="rId7" Type="http://schemas.openxmlformats.org/officeDocument/2006/relationships/tags" Target="../tags/tag1577.xml"/><Relationship Id="rId12" Type="http://schemas.openxmlformats.org/officeDocument/2006/relationships/tags" Target="../tags/tag1582.xml"/><Relationship Id="rId17" Type="http://schemas.openxmlformats.org/officeDocument/2006/relationships/slideLayout" Target="../slideLayouts/slideLayout2.xml"/><Relationship Id="rId25" Type="http://schemas.openxmlformats.org/officeDocument/2006/relationships/image" Target="../media/image179.png"/><Relationship Id="rId2" Type="http://schemas.openxmlformats.org/officeDocument/2006/relationships/tags" Target="../tags/tag1572.xml"/><Relationship Id="rId16" Type="http://schemas.openxmlformats.org/officeDocument/2006/relationships/tags" Target="../tags/tag1586.xml"/><Relationship Id="rId20" Type="http://schemas.openxmlformats.org/officeDocument/2006/relationships/image" Target="../media/image172.png"/><Relationship Id="rId1" Type="http://schemas.openxmlformats.org/officeDocument/2006/relationships/tags" Target="../tags/tag1571.xml"/><Relationship Id="rId6" Type="http://schemas.openxmlformats.org/officeDocument/2006/relationships/tags" Target="../tags/tag1576.xml"/><Relationship Id="rId11" Type="http://schemas.openxmlformats.org/officeDocument/2006/relationships/tags" Target="../tags/tag1581.xml"/><Relationship Id="rId24" Type="http://schemas.openxmlformats.org/officeDocument/2006/relationships/image" Target="../media/image176.png"/><Relationship Id="rId5" Type="http://schemas.openxmlformats.org/officeDocument/2006/relationships/tags" Target="../tags/tag1575.xml"/><Relationship Id="rId15" Type="http://schemas.openxmlformats.org/officeDocument/2006/relationships/tags" Target="../tags/tag1585.xml"/><Relationship Id="rId23" Type="http://schemas.openxmlformats.org/officeDocument/2006/relationships/image" Target="../media/image175.png"/><Relationship Id="rId10" Type="http://schemas.openxmlformats.org/officeDocument/2006/relationships/tags" Target="../tags/tag1580.xml"/><Relationship Id="rId19" Type="http://schemas.openxmlformats.org/officeDocument/2006/relationships/image" Target="../media/image171.png"/><Relationship Id="rId4" Type="http://schemas.openxmlformats.org/officeDocument/2006/relationships/tags" Target="../tags/tag1574.xml"/><Relationship Id="rId9" Type="http://schemas.openxmlformats.org/officeDocument/2006/relationships/tags" Target="../tags/tag1579.xml"/><Relationship Id="rId14" Type="http://schemas.openxmlformats.org/officeDocument/2006/relationships/tags" Target="../tags/tag1584.xml"/><Relationship Id="rId22" Type="http://schemas.openxmlformats.org/officeDocument/2006/relationships/image" Target="../media/image174.png"/><Relationship Id="rId27" Type="http://schemas.openxmlformats.org/officeDocument/2006/relationships/image" Target="../media/image162.png"/></Relationships>
</file>

<file path=ppt/slides/_rels/slide164.xml.rels><?xml version="1.0" encoding="UTF-8" standalone="yes"?>
<Relationships xmlns="http://schemas.openxmlformats.org/package/2006/relationships"><Relationship Id="rId8" Type="http://schemas.openxmlformats.org/officeDocument/2006/relationships/tags" Target="../tags/tag1594.xml"/><Relationship Id="rId13" Type="http://schemas.openxmlformats.org/officeDocument/2006/relationships/tags" Target="../tags/tag1599.xml"/><Relationship Id="rId18" Type="http://schemas.openxmlformats.org/officeDocument/2006/relationships/tags" Target="../tags/tag1604.xml"/><Relationship Id="rId26" Type="http://schemas.openxmlformats.org/officeDocument/2006/relationships/image" Target="../media/image173.png"/><Relationship Id="rId3" Type="http://schemas.openxmlformats.org/officeDocument/2006/relationships/tags" Target="../tags/tag1589.xml"/><Relationship Id="rId21" Type="http://schemas.openxmlformats.org/officeDocument/2006/relationships/tags" Target="../tags/tag1607.xml"/><Relationship Id="rId34" Type="http://schemas.openxmlformats.org/officeDocument/2006/relationships/image" Target="../media/image178.png"/><Relationship Id="rId7" Type="http://schemas.openxmlformats.org/officeDocument/2006/relationships/tags" Target="../tags/tag1593.xml"/><Relationship Id="rId12" Type="http://schemas.openxmlformats.org/officeDocument/2006/relationships/tags" Target="../tags/tag1598.xml"/><Relationship Id="rId17" Type="http://schemas.openxmlformats.org/officeDocument/2006/relationships/tags" Target="../tags/tag1603.xml"/><Relationship Id="rId25" Type="http://schemas.openxmlformats.org/officeDocument/2006/relationships/image" Target="../media/image172.png"/><Relationship Id="rId33" Type="http://schemas.openxmlformats.org/officeDocument/2006/relationships/image" Target="../media/image182.png"/><Relationship Id="rId2" Type="http://schemas.openxmlformats.org/officeDocument/2006/relationships/tags" Target="../tags/tag1588.xml"/><Relationship Id="rId16" Type="http://schemas.openxmlformats.org/officeDocument/2006/relationships/tags" Target="../tags/tag1602.xml"/><Relationship Id="rId20" Type="http://schemas.openxmlformats.org/officeDocument/2006/relationships/tags" Target="../tags/tag1606.xml"/><Relationship Id="rId29" Type="http://schemas.openxmlformats.org/officeDocument/2006/relationships/image" Target="../media/image176.png"/><Relationship Id="rId1" Type="http://schemas.openxmlformats.org/officeDocument/2006/relationships/tags" Target="../tags/tag1587.xml"/><Relationship Id="rId6" Type="http://schemas.openxmlformats.org/officeDocument/2006/relationships/tags" Target="../tags/tag1592.xml"/><Relationship Id="rId11" Type="http://schemas.openxmlformats.org/officeDocument/2006/relationships/tags" Target="../tags/tag1597.xml"/><Relationship Id="rId24" Type="http://schemas.openxmlformats.org/officeDocument/2006/relationships/image" Target="../media/image171.png"/><Relationship Id="rId32" Type="http://schemas.openxmlformats.org/officeDocument/2006/relationships/image" Target="../media/image181.png"/><Relationship Id="rId5" Type="http://schemas.openxmlformats.org/officeDocument/2006/relationships/tags" Target="../tags/tag1591.xml"/><Relationship Id="rId15" Type="http://schemas.openxmlformats.org/officeDocument/2006/relationships/tags" Target="../tags/tag1601.xml"/><Relationship Id="rId23" Type="http://schemas.openxmlformats.org/officeDocument/2006/relationships/notesSlide" Target="../notesSlides/notesSlide74.xml"/><Relationship Id="rId28" Type="http://schemas.openxmlformats.org/officeDocument/2006/relationships/image" Target="../media/image175.png"/><Relationship Id="rId10" Type="http://schemas.openxmlformats.org/officeDocument/2006/relationships/tags" Target="../tags/tag1596.xml"/><Relationship Id="rId19" Type="http://schemas.openxmlformats.org/officeDocument/2006/relationships/tags" Target="../tags/tag1605.xml"/><Relationship Id="rId31" Type="http://schemas.openxmlformats.org/officeDocument/2006/relationships/image" Target="../media/image180.png"/><Relationship Id="rId4" Type="http://schemas.openxmlformats.org/officeDocument/2006/relationships/tags" Target="../tags/tag1590.xml"/><Relationship Id="rId9" Type="http://schemas.openxmlformats.org/officeDocument/2006/relationships/tags" Target="../tags/tag1595.xml"/><Relationship Id="rId14" Type="http://schemas.openxmlformats.org/officeDocument/2006/relationships/tags" Target="../tags/tag1600.xml"/><Relationship Id="rId22" Type="http://schemas.openxmlformats.org/officeDocument/2006/relationships/slideLayout" Target="../slideLayouts/slideLayout2.xml"/><Relationship Id="rId27" Type="http://schemas.openxmlformats.org/officeDocument/2006/relationships/image" Target="../media/image174.png"/><Relationship Id="rId30" Type="http://schemas.openxmlformats.org/officeDocument/2006/relationships/image" Target="../media/image179.png"/><Relationship Id="rId35" Type="http://schemas.openxmlformats.org/officeDocument/2006/relationships/image" Target="../media/image162.png"/></Relationships>
</file>

<file path=ppt/slides/_rels/slide1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0.png"/><Relationship Id="rId13" Type="http://schemas.openxmlformats.org/officeDocument/2006/relationships/image" Target="../media/image1051.png"/><Relationship Id="rId3" Type="http://schemas.openxmlformats.org/officeDocument/2006/relationships/notesSlide" Target="../notesSlides/notesSlide75.xml"/><Relationship Id="rId7" Type="http://schemas.openxmlformats.org/officeDocument/2006/relationships/image" Target="../media/image1090.png"/><Relationship Id="rId12" Type="http://schemas.openxmlformats.org/officeDocument/2006/relationships/image" Target="../media/image87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08.xml"/><Relationship Id="rId6" Type="http://schemas.openxmlformats.org/officeDocument/2006/relationships/image" Target="../media/image1080.png"/><Relationship Id="rId11" Type="http://schemas.openxmlformats.org/officeDocument/2006/relationships/image" Target="../media/image910.png"/><Relationship Id="rId5" Type="http://schemas.openxmlformats.org/officeDocument/2006/relationships/image" Target="../media/image1070.png"/><Relationship Id="rId15" Type="http://schemas.openxmlformats.org/officeDocument/2006/relationships/image" Target="../media/image1040.png"/><Relationship Id="rId4" Type="http://schemas.openxmlformats.org/officeDocument/2006/relationships/image" Target="../media/image1060.png"/><Relationship Id="rId9" Type="http://schemas.openxmlformats.org/officeDocument/2006/relationships/image" Target="../media/image1100.png"/><Relationship Id="rId14" Type="http://schemas.openxmlformats.org/officeDocument/2006/relationships/image" Target="../media/image1112.png"/></Relationships>
</file>

<file path=ppt/slides/_rels/slide166.xml.rels><?xml version="1.0" encoding="UTF-8" standalone="yes"?>
<Relationships xmlns="http://schemas.openxmlformats.org/package/2006/relationships"><Relationship Id="rId8" Type="http://schemas.openxmlformats.org/officeDocument/2006/relationships/tags" Target="../tags/tag1616.xml"/><Relationship Id="rId13" Type="http://schemas.openxmlformats.org/officeDocument/2006/relationships/tags" Target="../tags/tag1621.xml"/><Relationship Id="rId18" Type="http://schemas.openxmlformats.org/officeDocument/2006/relationships/notesSlide" Target="../notesSlides/notesSlide76.xml"/><Relationship Id="rId26" Type="http://schemas.openxmlformats.org/officeDocument/2006/relationships/image" Target="../media/image190.png"/><Relationship Id="rId3" Type="http://schemas.openxmlformats.org/officeDocument/2006/relationships/tags" Target="../tags/tag1611.xml"/><Relationship Id="rId21" Type="http://schemas.openxmlformats.org/officeDocument/2006/relationships/image" Target="../media/image185.png"/><Relationship Id="rId7" Type="http://schemas.openxmlformats.org/officeDocument/2006/relationships/tags" Target="../tags/tag1615.xml"/><Relationship Id="rId12" Type="http://schemas.openxmlformats.org/officeDocument/2006/relationships/tags" Target="../tags/tag1620.xml"/><Relationship Id="rId17" Type="http://schemas.openxmlformats.org/officeDocument/2006/relationships/slideLayout" Target="../slideLayouts/slideLayout2.xml"/><Relationship Id="rId25" Type="http://schemas.openxmlformats.org/officeDocument/2006/relationships/image" Target="../media/image189.png"/><Relationship Id="rId2" Type="http://schemas.openxmlformats.org/officeDocument/2006/relationships/tags" Target="../tags/tag1610.xml"/><Relationship Id="rId16" Type="http://schemas.openxmlformats.org/officeDocument/2006/relationships/tags" Target="../tags/tag1624.xml"/><Relationship Id="rId20" Type="http://schemas.openxmlformats.org/officeDocument/2006/relationships/image" Target="../media/image184.png"/><Relationship Id="rId1" Type="http://schemas.openxmlformats.org/officeDocument/2006/relationships/tags" Target="../tags/tag1609.xml"/><Relationship Id="rId6" Type="http://schemas.openxmlformats.org/officeDocument/2006/relationships/tags" Target="../tags/tag1614.xml"/><Relationship Id="rId11" Type="http://schemas.openxmlformats.org/officeDocument/2006/relationships/tags" Target="../tags/tag1619.xml"/><Relationship Id="rId24" Type="http://schemas.openxmlformats.org/officeDocument/2006/relationships/image" Target="../media/image188.png"/><Relationship Id="rId5" Type="http://schemas.openxmlformats.org/officeDocument/2006/relationships/tags" Target="../tags/tag1613.xml"/><Relationship Id="rId15" Type="http://schemas.openxmlformats.org/officeDocument/2006/relationships/tags" Target="../tags/tag1623.xml"/><Relationship Id="rId23" Type="http://schemas.openxmlformats.org/officeDocument/2006/relationships/image" Target="../media/image187.png"/><Relationship Id="rId10" Type="http://schemas.openxmlformats.org/officeDocument/2006/relationships/tags" Target="../tags/tag1618.xml"/><Relationship Id="rId19" Type="http://schemas.openxmlformats.org/officeDocument/2006/relationships/image" Target="../media/image183.png"/><Relationship Id="rId4" Type="http://schemas.openxmlformats.org/officeDocument/2006/relationships/tags" Target="../tags/tag1612.xml"/><Relationship Id="rId9" Type="http://schemas.openxmlformats.org/officeDocument/2006/relationships/tags" Target="../tags/tag1617.xml"/><Relationship Id="rId14" Type="http://schemas.openxmlformats.org/officeDocument/2006/relationships/tags" Target="../tags/tag1622.xml"/><Relationship Id="rId22" Type="http://schemas.openxmlformats.org/officeDocument/2006/relationships/image" Target="../media/image186.png"/><Relationship Id="rId27" Type="http://schemas.openxmlformats.org/officeDocument/2006/relationships/image" Target="../media/image179.png"/></Relationships>
</file>

<file path=ppt/slides/_rels/slide167.xml.rels><?xml version="1.0" encoding="UTF-8" standalone="yes"?>
<Relationships xmlns="http://schemas.openxmlformats.org/package/2006/relationships"><Relationship Id="rId8" Type="http://schemas.openxmlformats.org/officeDocument/2006/relationships/tags" Target="../tags/tag1632.xml"/><Relationship Id="rId13" Type="http://schemas.openxmlformats.org/officeDocument/2006/relationships/tags" Target="../tags/tag1637.xml"/><Relationship Id="rId18" Type="http://schemas.openxmlformats.org/officeDocument/2006/relationships/tags" Target="../tags/tag1642.xml"/><Relationship Id="rId26" Type="http://schemas.openxmlformats.org/officeDocument/2006/relationships/image" Target="../media/image186.png"/><Relationship Id="rId3" Type="http://schemas.openxmlformats.org/officeDocument/2006/relationships/tags" Target="../tags/tag1627.xml"/><Relationship Id="rId21" Type="http://schemas.openxmlformats.org/officeDocument/2006/relationships/slideLayout" Target="../slideLayouts/slideLayout2.xml"/><Relationship Id="rId7" Type="http://schemas.openxmlformats.org/officeDocument/2006/relationships/tags" Target="../tags/tag1631.xml"/><Relationship Id="rId12" Type="http://schemas.openxmlformats.org/officeDocument/2006/relationships/tags" Target="../tags/tag1636.xml"/><Relationship Id="rId17" Type="http://schemas.openxmlformats.org/officeDocument/2006/relationships/tags" Target="../tags/tag1641.xml"/><Relationship Id="rId25" Type="http://schemas.openxmlformats.org/officeDocument/2006/relationships/image" Target="../media/image185.png"/><Relationship Id="rId33" Type="http://schemas.openxmlformats.org/officeDocument/2006/relationships/image" Target="../media/image179.png"/><Relationship Id="rId2" Type="http://schemas.openxmlformats.org/officeDocument/2006/relationships/tags" Target="../tags/tag1626.xml"/><Relationship Id="rId16" Type="http://schemas.openxmlformats.org/officeDocument/2006/relationships/tags" Target="../tags/tag1640.xml"/><Relationship Id="rId20" Type="http://schemas.openxmlformats.org/officeDocument/2006/relationships/tags" Target="../tags/tag1644.xml"/><Relationship Id="rId29" Type="http://schemas.openxmlformats.org/officeDocument/2006/relationships/image" Target="../media/image189.png"/><Relationship Id="rId1" Type="http://schemas.openxmlformats.org/officeDocument/2006/relationships/tags" Target="../tags/tag1625.xml"/><Relationship Id="rId6" Type="http://schemas.openxmlformats.org/officeDocument/2006/relationships/tags" Target="../tags/tag1630.xml"/><Relationship Id="rId11" Type="http://schemas.openxmlformats.org/officeDocument/2006/relationships/tags" Target="../tags/tag1635.xml"/><Relationship Id="rId24" Type="http://schemas.openxmlformats.org/officeDocument/2006/relationships/image" Target="../media/image184.png"/><Relationship Id="rId32" Type="http://schemas.openxmlformats.org/officeDocument/2006/relationships/image" Target="../media/image192.png"/><Relationship Id="rId5" Type="http://schemas.openxmlformats.org/officeDocument/2006/relationships/tags" Target="../tags/tag1629.xml"/><Relationship Id="rId15" Type="http://schemas.openxmlformats.org/officeDocument/2006/relationships/tags" Target="../tags/tag1639.xml"/><Relationship Id="rId23" Type="http://schemas.openxmlformats.org/officeDocument/2006/relationships/image" Target="../media/image183.png"/><Relationship Id="rId28" Type="http://schemas.openxmlformats.org/officeDocument/2006/relationships/image" Target="../media/image188.png"/><Relationship Id="rId10" Type="http://schemas.openxmlformats.org/officeDocument/2006/relationships/tags" Target="../tags/tag1634.xml"/><Relationship Id="rId19" Type="http://schemas.openxmlformats.org/officeDocument/2006/relationships/tags" Target="../tags/tag1643.xml"/><Relationship Id="rId31" Type="http://schemas.openxmlformats.org/officeDocument/2006/relationships/image" Target="../media/image191.png"/><Relationship Id="rId4" Type="http://schemas.openxmlformats.org/officeDocument/2006/relationships/tags" Target="../tags/tag1628.xml"/><Relationship Id="rId9" Type="http://schemas.openxmlformats.org/officeDocument/2006/relationships/tags" Target="../tags/tag1633.xml"/><Relationship Id="rId14" Type="http://schemas.openxmlformats.org/officeDocument/2006/relationships/tags" Target="../tags/tag1638.xml"/><Relationship Id="rId22" Type="http://schemas.openxmlformats.org/officeDocument/2006/relationships/notesSlide" Target="../notesSlides/notesSlide77.xml"/><Relationship Id="rId27" Type="http://schemas.openxmlformats.org/officeDocument/2006/relationships/image" Target="../media/image187.png"/><Relationship Id="rId30" Type="http://schemas.openxmlformats.org/officeDocument/2006/relationships/image" Target="../media/image190.png"/></Relationships>
</file>

<file path=ppt/slides/_rels/slide1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0.png"/><Relationship Id="rId13" Type="http://schemas.openxmlformats.org/officeDocument/2006/relationships/image" Target="../media/image710.png"/><Relationship Id="rId3" Type="http://schemas.openxmlformats.org/officeDocument/2006/relationships/image" Target="../media/image610.png"/><Relationship Id="rId7" Type="http://schemas.openxmlformats.org/officeDocument/2006/relationships/image" Target="../media/image650.png"/><Relationship Id="rId12" Type="http://schemas.openxmlformats.org/officeDocument/2006/relationships/image" Target="../media/image70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45.xml"/><Relationship Id="rId6" Type="http://schemas.openxmlformats.org/officeDocument/2006/relationships/image" Target="../media/image640.png"/><Relationship Id="rId11" Type="http://schemas.openxmlformats.org/officeDocument/2006/relationships/image" Target="../media/image690.png"/><Relationship Id="rId5" Type="http://schemas.openxmlformats.org/officeDocument/2006/relationships/image" Target="../media/image630.png"/><Relationship Id="rId15" Type="http://schemas.openxmlformats.org/officeDocument/2006/relationships/image" Target="../media/image730.png"/><Relationship Id="rId10" Type="http://schemas.openxmlformats.org/officeDocument/2006/relationships/image" Target="../media/image680.png"/><Relationship Id="rId4" Type="http://schemas.openxmlformats.org/officeDocument/2006/relationships/image" Target="../media/image620.png"/><Relationship Id="rId9" Type="http://schemas.openxmlformats.org/officeDocument/2006/relationships/image" Target="../media/image670.png"/><Relationship Id="rId14" Type="http://schemas.openxmlformats.org/officeDocument/2006/relationships/image" Target="../media/image720.png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46.xml"/><Relationship Id="rId5" Type="http://schemas.openxmlformats.org/officeDocument/2006/relationships/image" Target="../media/image1220.png"/><Relationship Id="rId4" Type="http://schemas.openxmlformats.org/officeDocument/2006/relationships/image" Target="../media/image121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tags" Target="../tags/tag190.xml"/><Relationship Id="rId13" Type="http://schemas.openxmlformats.org/officeDocument/2006/relationships/tags" Target="../tags/tag195.xml"/><Relationship Id="rId18" Type="http://schemas.openxmlformats.org/officeDocument/2006/relationships/tags" Target="../tags/tag200.xml"/><Relationship Id="rId26" Type="http://schemas.openxmlformats.org/officeDocument/2006/relationships/image" Target="../media/image4.png"/><Relationship Id="rId3" Type="http://schemas.openxmlformats.org/officeDocument/2006/relationships/tags" Target="../tags/tag185.xml"/><Relationship Id="rId21" Type="http://schemas.openxmlformats.org/officeDocument/2006/relationships/tags" Target="../tags/tag203.xml"/><Relationship Id="rId34" Type="http://schemas.openxmlformats.org/officeDocument/2006/relationships/image" Target="../media/image8.png"/><Relationship Id="rId7" Type="http://schemas.openxmlformats.org/officeDocument/2006/relationships/tags" Target="../tags/tag189.xml"/><Relationship Id="rId12" Type="http://schemas.openxmlformats.org/officeDocument/2006/relationships/tags" Target="../tags/tag194.xml"/><Relationship Id="rId17" Type="http://schemas.openxmlformats.org/officeDocument/2006/relationships/tags" Target="../tags/tag199.xml"/><Relationship Id="rId25" Type="http://schemas.openxmlformats.org/officeDocument/2006/relationships/image" Target="../media/image10.png"/><Relationship Id="rId33" Type="http://schemas.openxmlformats.org/officeDocument/2006/relationships/image" Target="../media/image12.png"/><Relationship Id="rId2" Type="http://schemas.openxmlformats.org/officeDocument/2006/relationships/tags" Target="../tags/tag184.xml"/><Relationship Id="rId16" Type="http://schemas.openxmlformats.org/officeDocument/2006/relationships/tags" Target="../tags/tag198.xml"/><Relationship Id="rId20" Type="http://schemas.openxmlformats.org/officeDocument/2006/relationships/tags" Target="../tags/tag202.xml"/><Relationship Id="rId29" Type="http://schemas.openxmlformats.org/officeDocument/2006/relationships/image" Target="../media/image11.png"/><Relationship Id="rId1" Type="http://schemas.openxmlformats.org/officeDocument/2006/relationships/tags" Target="../tags/tag183.xml"/><Relationship Id="rId6" Type="http://schemas.openxmlformats.org/officeDocument/2006/relationships/tags" Target="../tags/tag188.xml"/><Relationship Id="rId11" Type="http://schemas.openxmlformats.org/officeDocument/2006/relationships/tags" Target="../tags/tag193.xml"/><Relationship Id="rId24" Type="http://schemas.openxmlformats.org/officeDocument/2006/relationships/image" Target="../media/image5.jpeg"/><Relationship Id="rId32" Type="http://schemas.openxmlformats.org/officeDocument/2006/relationships/image" Target="../media/image13.png"/><Relationship Id="rId5" Type="http://schemas.openxmlformats.org/officeDocument/2006/relationships/tags" Target="../tags/tag187.xml"/><Relationship Id="rId15" Type="http://schemas.openxmlformats.org/officeDocument/2006/relationships/tags" Target="../tags/tag197.xml"/><Relationship Id="rId23" Type="http://schemas.openxmlformats.org/officeDocument/2006/relationships/slideLayout" Target="../slideLayouts/slideLayout2.xml"/><Relationship Id="rId28" Type="http://schemas.openxmlformats.org/officeDocument/2006/relationships/image" Target="../media/image3.png"/><Relationship Id="rId10" Type="http://schemas.openxmlformats.org/officeDocument/2006/relationships/tags" Target="../tags/tag192.xml"/><Relationship Id="rId19" Type="http://schemas.openxmlformats.org/officeDocument/2006/relationships/tags" Target="../tags/tag201.xml"/><Relationship Id="rId31" Type="http://schemas.openxmlformats.org/officeDocument/2006/relationships/image" Target="../media/image17.png"/><Relationship Id="rId4" Type="http://schemas.openxmlformats.org/officeDocument/2006/relationships/tags" Target="../tags/tag186.xml"/><Relationship Id="rId9" Type="http://schemas.openxmlformats.org/officeDocument/2006/relationships/tags" Target="../tags/tag191.xml"/><Relationship Id="rId14" Type="http://schemas.openxmlformats.org/officeDocument/2006/relationships/tags" Target="../tags/tag196.xml"/><Relationship Id="rId22" Type="http://schemas.openxmlformats.org/officeDocument/2006/relationships/tags" Target="../tags/tag204.xml"/><Relationship Id="rId27" Type="http://schemas.openxmlformats.org/officeDocument/2006/relationships/image" Target="../media/image1.png"/><Relationship Id="rId30" Type="http://schemas.openxmlformats.org/officeDocument/2006/relationships/image" Target="../media/image14.png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47.xml"/><Relationship Id="rId6" Type="http://schemas.openxmlformats.org/officeDocument/2006/relationships/image" Target="../media/image1240.png"/><Relationship Id="rId5" Type="http://schemas.openxmlformats.org/officeDocument/2006/relationships/image" Target="../media/image1220.png"/><Relationship Id="rId4" Type="http://schemas.openxmlformats.org/officeDocument/2006/relationships/image" Target="../media/image1230.png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48.xml"/><Relationship Id="rId6" Type="http://schemas.openxmlformats.org/officeDocument/2006/relationships/image" Target="../media/image1250.png"/><Relationship Id="rId5" Type="http://schemas.openxmlformats.org/officeDocument/2006/relationships/image" Target="../media/image1220.png"/><Relationship Id="rId4" Type="http://schemas.openxmlformats.org/officeDocument/2006/relationships/image" Target="../media/image1230.png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tags" Target="../tags/tag1651.xml"/><Relationship Id="rId2" Type="http://schemas.openxmlformats.org/officeDocument/2006/relationships/tags" Target="../tags/tag1650.xml"/><Relationship Id="rId1" Type="http://schemas.openxmlformats.org/officeDocument/2006/relationships/tags" Target="../tags/tag1649.xml"/><Relationship Id="rId5" Type="http://schemas.openxmlformats.org/officeDocument/2006/relationships/image" Target="../media/image120.png"/><Relationship Id="rId4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tags" Target="../tags/tag1654.xml"/><Relationship Id="rId2" Type="http://schemas.openxmlformats.org/officeDocument/2006/relationships/tags" Target="../tags/tag1653.xml"/><Relationship Id="rId1" Type="http://schemas.openxmlformats.org/officeDocument/2006/relationships/tags" Target="../tags/tag1652.xml"/><Relationship Id="rId5" Type="http://schemas.openxmlformats.org/officeDocument/2006/relationships/image" Target="../media/image121.png"/><Relationship Id="rId4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tags" Target="../tags/tag1657.xml"/><Relationship Id="rId2" Type="http://schemas.openxmlformats.org/officeDocument/2006/relationships/tags" Target="../tags/tag1656.xml"/><Relationship Id="rId1" Type="http://schemas.openxmlformats.org/officeDocument/2006/relationships/tags" Target="../tags/tag1655.xml"/><Relationship Id="rId5" Type="http://schemas.openxmlformats.org/officeDocument/2006/relationships/image" Target="../media/image122.png"/><Relationship Id="rId4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tags" Target="../tags/tag1660.xml"/><Relationship Id="rId2" Type="http://schemas.openxmlformats.org/officeDocument/2006/relationships/tags" Target="../tags/tag1659.xml"/><Relationship Id="rId1" Type="http://schemas.openxmlformats.org/officeDocument/2006/relationships/tags" Target="../tags/tag1658.xml"/><Relationship Id="rId5" Type="http://schemas.openxmlformats.org/officeDocument/2006/relationships/image" Target="../media/image123.png"/><Relationship Id="rId4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tags" Target="../tags/tag1663.xml"/><Relationship Id="rId2" Type="http://schemas.openxmlformats.org/officeDocument/2006/relationships/tags" Target="../tags/tag1662.xml"/><Relationship Id="rId1" Type="http://schemas.openxmlformats.org/officeDocument/2006/relationships/tags" Target="../tags/tag1661.xml"/><Relationship Id="rId5" Type="http://schemas.openxmlformats.org/officeDocument/2006/relationships/image" Target="../media/image124.png"/><Relationship Id="rId4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tags" Target="../tags/tag1666.xml"/><Relationship Id="rId2" Type="http://schemas.openxmlformats.org/officeDocument/2006/relationships/tags" Target="../tags/tag1665.xml"/><Relationship Id="rId1" Type="http://schemas.openxmlformats.org/officeDocument/2006/relationships/tags" Target="../tags/tag1664.xml"/><Relationship Id="rId5" Type="http://schemas.openxmlformats.org/officeDocument/2006/relationships/image" Target="../media/image125.png"/><Relationship Id="rId4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tags" Target="../tags/tag1669.xml"/><Relationship Id="rId2" Type="http://schemas.openxmlformats.org/officeDocument/2006/relationships/tags" Target="../tags/tag1668.xml"/><Relationship Id="rId1" Type="http://schemas.openxmlformats.org/officeDocument/2006/relationships/tags" Target="../tags/tag1667.xml"/><Relationship Id="rId5" Type="http://schemas.openxmlformats.org/officeDocument/2006/relationships/image" Target="../media/image127.png"/><Relationship Id="rId4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3" Type="http://schemas.openxmlformats.org/officeDocument/2006/relationships/tags" Target="../tags/tag1672.xml"/><Relationship Id="rId7" Type="http://schemas.openxmlformats.org/officeDocument/2006/relationships/tags" Target="../tags/tag1676.xml"/><Relationship Id="rId12" Type="http://schemas.openxmlformats.org/officeDocument/2006/relationships/image" Target="../media/image2.jpeg"/><Relationship Id="rId2" Type="http://schemas.openxmlformats.org/officeDocument/2006/relationships/tags" Target="../tags/tag1671.xml"/><Relationship Id="rId1" Type="http://schemas.openxmlformats.org/officeDocument/2006/relationships/tags" Target="../tags/tag1670.xml"/><Relationship Id="rId6" Type="http://schemas.openxmlformats.org/officeDocument/2006/relationships/tags" Target="../tags/tag1675.xml"/><Relationship Id="rId11" Type="http://schemas.openxmlformats.org/officeDocument/2006/relationships/image" Target="../media/image1.png"/><Relationship Id="rId5" Type="http://schemas.openxmlformats.org/officeDocument/2006/relationships/tags" Target="../tags/tag1674.xml"/><Relationship Id="rId10" Type="http://schemas.openxmlformats.org/officeDocument/2006/relationships/image" Target="../media/image5.jpeg"/><Relationship Id="rId4" Type="http://schemas.openxmlformats.org/officeDocument/2006/relationships/tags" Target="../tags/tag1673.xml"/><Relationship Id="rId9" Type="http://schemas.openxmlformats.org/officeDocument/2006/relationships/notesSlide" Target="../notesSlides/notesSlide81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tags" Target="../tags/tag212.xml"/><Relationship Id="rId13" Type="http://schemas.openxmlformats.org/officeDocument/2006/relationships/tags" Target="../tags/tag217.xml"/><Relationship Id="rId18" Type="http://schemas.openxmlformats.org/officeDocument/2006/relationships/tags" Target="../tags/tag222.xml"/><Relationship Id="rId26" Type="http://schemas.openxmlformats.org/officeDocument/2006/relationships/image" Target="../media/image10.png"/><Relationship Id="rId3" Type="http://schemas.openxmlformats.org/officeDocument/2006/relationships/tags" Target="../tags/tag207.xml"/><Relationship Id="rId21" Type="http://schemas.openxmlformats.org/officeDocument/2006/relationships/tags" Target="../tags/tag225.xml"/><Relationship Id="rId34" Type="http://schemas.openxmlformats.org/officeDocument/2006/relationships/image" Target="../media/image12.png"/><Relationship Id="rId7" Type="http://schemas.openxmlformats.org/officeDocument/2006/relationships/tags" Target="../tags/tag211.xml"/><Relationship Id="rId12" Type="http://schemas.openxmlformats.org/officeDocument/2006/relationships/tags" Target="../tags/tag216.xml"/><Relationship Id="rId17" Type="http://schemas.openxmlformats.org/officeDocument/2006/relationships/tags" Target="../tags/tag221.xml"/><Relationship Id="rId25" Type="http://schemas.openxmlformats.org/officeDocument/2006/relationships/image" Target="../media/image5.jpeg"/><Relationship Id="rId33" Type="http://schemas.openxmlformats.org/officeDocument/2006/relationships/image" Target="../media/image13.png"/><Relationship Id="rId2" Type="http://schemas.openxmlformats.org/officeDocument/2006/relationships/tags" Target="../tags/tag206.xml"/><Relationship Id="rId16" Type="http://schemas.openxmlformats.org/officeDocument/2006/relationships/tags" Target="../tags/tag220.xml"/><Relationship Id="rId20" Type="http://schemas.openxmlformats.org/officeDocument/2006/relationships/tags" Target="../tags/tag224.xml"/><Relationship Id="rId29" Type="http://schemas.openxmlformats.org/officeDocument/2006/relationships/image" Target="../media/image3.png"/><Relationship Id="rId1" Type="http://schemas.openxmlformats.org/officeDocument/2006/relationships/tags" Target="../tags/tag205.xml"/><Relationship Id="rId6" Type="http://schemas.openxmlformats.org/officeDocument/2006/relationships/tags" Target="../tags/tag210.xml"/><Relationship Id="rId11" Type="http://schemas.openxmlformats.org/officeDocument/2006/relationships/tags" Target="../tags/tag215.xml"/><Relationship Id="rId24" Type="http://schemas.openxmlformats.org/officeDocument/2006/relationships/slideLayout" Target="../slideLayouts/slideLayout2.xml"/><Relationship Id="rId32" Type="http://schemas.openxmlformats.org/officeDocument/2006/relationships/image" Target="../media/image17.png"/><Relationship Id="rId5" Type="http://schemas.openxmlformats.org/officeDocument/2006/relationships/tags" Target="../tags/tag209.xml"/><Relationship Id="rId15" Type="http://schemas.openxmlformats.org/officeDocument/2006/relationships/tags" Target="../tags/tag219.xml"/><Relationship Id="rId23" Type="http://schemas.openxmlformats.org/officeDocument/2006/relationships/tags" Target="../tags/tag227.xml"/><Relationship Id="rId28" Type="http://schemas.openxmlformats.org/officeDocument/2006/relationships/image" Target="../media/image1.png"/><Relationship Id="rId10" Type="http://schemas.openxmlformats.org/officeDocument/2006/relationships/tags" Target="../tags/tag214.xml"/><Relationship Id="rId19" Type="http://schemas.openxmlformats.org/officeDocument/2006/relationships/tags" Target="../tags/tag223.xml"/><Relationship Id="rId31" Type="http://schemas.openxmlformats.org/officeDocument/2006/relationships/image" Target="../media/image14.png"/><Relationship Id="rId4" Type="http://schemas.openxmlformats.org/officeDocument/2006/relationships/tags" Target="../tags/tag208.xml"/><Relationship Id="rId9" Type="http://schemas.openxmlformats.org/officeDocument/2006/relationships/tags" Target="../tags/tag213.xml"/><Relationship Id="rId14" Type="http://schemas.openxmlformats.org/officeDocument/2006/relationships/tags" Target="../tags/tag218.xml"/><Relationship Id="rId22" Type="http://schemas.openxmlformats.org/officeDocument/2006/relationships/tags" Target="../tags/tag226.xml"/><Relationship Id="rId27" Type="http://schemas.openxmlformats.org/officeDocument/2006/relationships/image" Target="../media/image4.png"/><Relationship Id="rId30" Type="http://schemas.openxmlformats.org/officeDocument/2006/relationships/image" Target="../media/image11.png"/><Relationship Id="rId35" Type="http://schemas.openxmlformats.org/officeDocument/2006/relationships/image" Target="../media/image8.png"/></Relationships>
</file>

<file path=ppt/slides/_rels/slide180.xml.rels><?xml version="1.0" encoding="UTF-8" standalone="yes"?>
<Relationships xmlns="http://schemas.openxmlformats.org/package/2006/relationships"><Relationship Id="rId8" Type="http://schemas.openxmlformats.org/officeDocument/2006/relationships/tags" Target="../tags/tag1684.xml"/><Relationship Id="rId13" Type="http://schemas.openxmlformats.org/officeDocument/2006/relationships/image" Target="../media/image132.png"/><Relationship Id="rId3" Type="http://schemas.openxmlformats.org/officeDocument/2006/relationships/tags" Target="../tags/tag1679.xml"/><Relationship Id="rId7" Type="http://schemas.openxmlformats.org/officeDocument/2006/relationships/tags" Target="../tags/tag1683.xml"/><Relationship Id="rId12" Type="http://schemas.openxmlformats.org/officeDocument/2006/relationships/image" Target="../media/image5.jpeg"/><Relationship Id="rId2" Type="http://schemas.openxmlformats.org/officeDocument/2006/relationships/tags" Target="../tags/tag1678.xml"/><Relationship Id="rId1" Type="http://schemas.openxmlformats.org/officeDocument/2006/relationships/tags" Target="../tags/tag1677.xml"/><Relationship Id="rId6" Type="http://schemas.openxmlformats.org/officeDocument/2006/relationships/tags" Target="../tags/tag1682.xml"/><Relationship Id="rId11" Type="http://schemas.openxmlformats.org/officeDocument/2006/relationships/notesSlide" Target="../notesSlides/notesSlide82.xml"/><Relationship Id="rId5" Type="http://schemas.openxmlformats.org/officeDocument/2006/relationships/tags" Target="../tags/tag1681.xml"/><Relationship Id="rId15" Type="http://schemas.openxmlformats.org/officeDocument/2006/relationships/image" Target="../media/image2.jpeg"/><Relationship Id="rId10" Type="http://schemas.openxmlformats.org/officeDocument/2006/relationships/slideLayout" Target="../slideLayouts/slideLayout2.xml"/><Relationship Id="rId4" Type="http://schemas.openxmlformats.org/officeDocument/2006/relationships/tags" Target="../tags/tag1680.xml"/><Relationship Id="rId9" Type="http://schemas.openxmlformats.org/officeDocument/2006/relationships/tags" Target="../tags/tag1685.xml"/><Relationship Id="rId14" Type="http://schemas.openxmlformats.org/officeDocument/2006/relationships/image" Target="../media/image1.png"/></Relationships>
</file>

<file path=ppt/slides/_rels/slide181.xml.rels><?xml version="1.0" encoding="UTF-8" standalone="yes"?>
<Relationships xmlns="http://schemas.openxmlformats.org/package/2006/relationships"><Relationship Id="rId8" Type="http://schemas.openxmlformats.org/officeDocument/2006/relationships/tags" Target="../tags/tag1693.xml"/><Relationship Id="rId13" Type="http://schemas.openxmlformats.org/officeDocument/2006/relationships/tags" Target="../tags/tag1698.xml"/><Relationship Id="rId18" Type="http://schemas.openxmlformats.org/officeDocument/2006/relationships/image" Target="../media/image133.png"/><Relationship Id="rId3" Type="http://schemas.openxmlformats.org/officeDocument/2006/relationships/tags" Target="../tags/tag1688.xml"/><Relationship Id="rId7" Type="http://schemas.openxmlformats.org/officeDocument/2006/relationships/tags" Target="../tags/tag1692.xml"/><Relationship Id="rId12" Type="http://schemas.openxmlformats.org/officeDocument/2006/relationships/tags" Target="../tags/tag1697.xml"/><Relationship Id="rId17" Type="http://schemas.openxmlformats.org/officeDocument/2006/relationships/image" Target="../media/image132.png"/><Relationship Id="rId2" Type="http://schemas.openxmlformats.org/officeDocument/2006/relationships/tags" Target="../tags/tag1687.xml"/><Relationship Id="rId16" Type="http://schemas.openxmlformats.org/officeDocument/2006/relationships/image" Target="../media/image5.jpeg"/><Relationship Id="rId20" Type="http://schemas.openxmlformats.org/officeDocument/2006/relationships/image" Target="../media/image2.jpeg"/><Relationship Id="rId1" Type="http://schemas.openxmlformats.org/officeDocument/2006/relationships/tags" Target="../tags/tag1686.xml"/><Relationship Id="rId6" Type="http://schemas.openxmlformats.org/officeDocument/2006/relationships/tags" Target="../tags/tag1691.xml"/><Relationship Id="rId11" Type="http://schemas.openxmlformats.org/officeDocument/2006/relationships/tags" Target="../tags/tag1696.xml"/><Relationship Id="rId5" Type="http://schemas.openxmlformats.org/officeDocument/2006/relationships/tags" Target="../tags/tag1690.xml"/><Relationship Id="rId15" Type="http://schemas.openxmlformats.org/officeDocument/2006/relationships/notesSlide" Target="../notesSlides/notesSlide83.xml"/><Relationship Id="rId10" Type="http://schemas.openxmlformats.org/officeDocument/2006/relationships/tags" Target="../tags/tag1695.xml"/><Relationship Id="rId19" Type="http://schemas.openxmlformats.org/officeDocument/2006/relationships/image" Target="../media/image1.png"/><Relationship Id="rId4" Type="http://schemas.openxmlformats.org/officeDocument/2006/relationships/tags" Target="../tags/tag1689.xml"/><Relationship Id="rId9" Type="http://schemas.openxmlformats.org/officeDocument/2006/relationships/tags" Target="../tags/tag1694.xml"/><Relationship Id="rId14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8" Type="http://schemas.openxmlformats.org/officeDocument/2006/relationships/tags" Target="../tags/tag1706.xml"/><Relationship Id="rId13" Type="http://schemas.openxmlformats.org/officeDocument/2006/relationships/tags" Target="../tags/tag1711.xml"/><Relationship Id="rId18" Type="http://schemas.openxmlformats.org/officeDocument/2006/relationships/slideLayout" Target="../slideLayouts/slideLayout2.xml"/><Relationship Id="rId26" Type="http://schemas.openxmlformats.org/officeDocument/2006/relationships/image" Target="../media/image2.jpeg"/><Relationship Id="rId3" Type="http://schemas.openxmlformats.org/officeDocument/2006/relationships/tags" Target="../tags/tag1701.xml"/><Relationship Id="rId21" Type="http://schemas.openxmlformats.org/officeDocument/2006/relationships/image" Target="../media/image132.png"/><Relationship Id="rId7" Type="http://schemas.openxmlformats.org/officeDocument/2006/relationships/tags" Target="../tags/tag1705.xml"/><Relationship Id="rId12" Type="http://schemas.openxmlformats.org/officeDocument/2006/relationships/tags" Target="../tags/tag1710.xml"/><Relationship Id="rId17" Type="http://schemas.openxmlformats.org/officeDocument/2006/relationships/tags" Target="../tags/tag1715.xml"/><Relationship Id="rId25" Type="http://schemas.openxmlformats.org/officeDocument/2006/relationships/image" Target="../media/image1.png"/><Relationship Id="rId2" Type="http://schemas.openxmlformats.org/officeDocument/2006/relationships/tags" Target="../tags/tag1700.xml"/><Relationship Id="rId16" Type="http://schemas.openxmlformats.org/officeDocument/2006/relationships/tags" Target="../tags/tag1714.xml"/><Relationship Id="rId20" Type="http://schemas.openxmlformats.org/officeDocument/2006/relationships/image" Target="../media/image5.jpeg"/><Relationship Id="rId1" Type="http://schemas.openxmlformats.org/officeDocument/2006/relationships/tags" Target="../tags/tag1699.xml"/><Relationship Id="rId6" Type="http://schemas.openxmlformats.org/officeDocument/2006/relationships/tags" Target="../tags/tag1704.xml"/><Relationship Id="rId11" Type="http://schemas.openxmlformats.org/officeDocument/2006/relationships/tags" Target="../tags/tag1709.xml"/><Relationship Id="rId24" Type="http://schemas.openxmlformats.org/officeDocument/2006/relationships/image" Target="../media/image135.png"/><Relationship Id="rId5" Type="http://schemas.openxmlformats.org/officeDocument/2006/relationships/tags" Target="../tags/tag1703.xml"/><Relationship Id="rId15" Type="http://schemas.openxmlformats.org/officeDocument/2006/relationships/tags" Target="../tags/tag1713.xml"/><Relationship Id="rId23" Type="http://schemas.openxmlformats.org/officeDocument/2006/relationships/image" Target="../media/image193.png"/><Relationship Id="rId10" Type="http://schemas.openxmlformats.org/officeDocument/2006/relationships/tags" Target="../tags/tag1708.xml"/><Relationship Id="rId19" Type="http://schemas.openxmlformats.org/officeDocument/2006/relationships/notesSlide" Target="../notesSlides/notesSlide84.xml"/><Relationship Id="rId4" Type="http://schemas.openxmlformats.org/officeDocument/2006/relationships/tags" Target="../tags/tag1702.xml"/><Relationship Id="rId9" Type="http://schemas.openxmlformats.org/officeDocument/2006/relationships/tags" Target="../tags/tag1707.xml"/><Relationship Id="rId14" Type="http://schemas.openxmlformats.org/officeDocument/2006/relationships/tags" Target="../tags/tag1712.xml"/><Relationship Id="rId22" Type="http://schemas.openxmlformats.org/officeDocument/2006/relationships/image" Target="../media/image133.png"/></Relationships>
</file>

<file path=ppt/slides/_rels/slide183.xml.rels><?xml version="1.0" encoding="UTF-8" standalone="yes"?>
<Relationships xmlns="http://schemas.openxmlformats.org/package/2006/relationships"><Relationship Id="rId8" Type="http://schemas.openxmlformats.org/officeDocument/2006/relationships/tags" Target="../tags/tag1723.xml"/><Relationship Id="rId13" Type="http://schemas.openxmlformats.org/officeDocument/2006/relationships/tags" Target="../tags/tag1728.xml"/><Relationship Id="rId18" Type="http://schemas.openxmlformats.org/officeDocument/2006/relationships/tags" Target="../tags/tag1733.xml"/><Relationship Id="rId26" Type="http://schemas.openxmlformats.org/officeDocument/2006/relationships/image" Target="../media/image132.png"/><Relationship Id="rId3" Type="http://schemas.openxmlformats.org/officeDocument/2006/relationships/tags" Target="../tags/tag1718.xml"/><Relationship Id="rId21" Type="http://schemas.openxmlformats.org/officeDocument/2006/relationships/tags" Target="../tags/tag1736.xml"/><Relationship Id="rId34" Type="http://schemas.openxmlformats.org/officeDocument/2006/relationships/image" Target="../media/image195.png"/><Relationship Id="rId7" Type="http://schemas.openxmlformats.org/officeDocument/2006/relationships/tags" Target="../tags/tag1722.xml"/><Relationship Id="rId12" Type="http://schemas.openxmlformats.org/officeDocument/2006/relationships/tags" Target="../tags/tag1727.xml"/><Relationship Id="rId17" Type="http://schemas.openxmlformats.org/officeDocument/2006/relationships/tags" Target="../tags/tag1732.xml"/><Relationship Id="rId25" Type="http://schemas.openxmlformats.org/officeDocument/2006/relationships/image" Target="../media/image5.jpeg"/><Relationship Id="rId33" Type="http://schemas.openxmlformats.org/officeDocument/2006/relationships/image" Target="../media/image8.png"/><Relationship Id="rId2" Type="http://schemas.openxmlformats.org/officeDocument/2006/relationships/tags" Target="../tags/tag1717.xml"/><Relationship Id="rId16" Type="http://schemas.openxmlformats.org/officeDocument/2006/relationships/tags" Target="../tags/tag1731.xml"/><Relationship Id="rId20" Type="http://schemas.openxmlformats.org/officeDocument/2006/relationships/tags" Target="../tags/tag1735.xml"/><Relationship Id="rId29" Type="http://schemas.openxmlformats.org/officeDocument/2006/relationships/image" Target="../media/image135.png"/><Relationship Id="rId1" Type="http://schemas.openxmlformats.org/officeDocument/2006/relationships/tags" Target="../tags/tag1716.xml"/><Relationship Id="rId6" Type="http://schemas.openxmlformats.org/officeDocument/2006/relationships/tags" Target="../tags/tag1721.xml"/><Relationship Id="rId11" Type="http://schemas.openxmlformats.org/officeDocument/2006/relationships/tags" Target="../tags/tag1726.xml"/><Relationship Id="rId24" Type="http://schemas.openxmlformats.org/officeDocument/2006/relationships/notesSlide" Target="../notesSlides/notesSlide85.xml"/><Relationship Id="rId32" Type="http://schemas.openxmlformats.org/officeDocument/2006/relationships/image" Target="../media/image2.jpeg"/><Relationship Id="rId5" Type="http://schemas.openxmlformats.org/officeDocument/2006/relationships/tags" Target="../tags/tag1720.xml"/><Relationship Id="rId15" Type="http://schemas.openxmlformats.org/officeDocument/2006/relationships/tags" Target="../tags/tag1730.xml"/><Relationship Id="rId23" Type="http://schemas.openxmlformats.org/officeDocument/2006/relationships/slideLayout" Target="../slideLayouts/slideLayout2.xml"/><Relationship Id="rId28" Type="http://schemas.openxmlformats.org/officeDocument/2006/relationships/image" Target="../media/image193.png"/><Relationship Id="rId10" Type="http://schemas.openxmlformats.org/officeDocument/2006/relationships/tags" Target="../tags/tag1725.xml"/><Relationship Id="rId19" Type="http://schemas.openxmlformats.org/officeDocument/2006/relationships/tags" Target="../tags/tag1734.xml"/><Relationship Id="rId31" Type="http://schemas.openxmlformats.org/officeDocument/2006/relationships/image" Target="../media/image1.png"/><Relationship Id="rId4" Type="http://schemas.openxmlformats.org/officeDocument/2006/relationships/tags" Target="../tags/tag1719.xml"/><Relationship Id="rId9" Type="http://schemas.openxmlformats.org/officeDocument/2006/relationships/tags" Target="../tags/tag1724.xml"/><Relationship Id="rId14" Type="http://schemas.openxmlformats.org/officeDocument/2006/relationships/tags" Target="../tags/tag1729.xml"/><Relationship Id="rId22" Type="http://schemas.openxmlformats.org/officeDocument/2006/relationships/tags" Target="../tags/tag1737.xml"/><Relationship Id="rId27" Type="http://schemas.openxmlformats.org/officeDocument/2006/relationships/image" Target="../media/image133.png"/><Relationship Id="rId30" Type="http://schemas.openxmlformats.org/officeDocument/2006/relationships/image" Target="../media/image194.png"/></Relationships>
</file>

<file path=ppt/slides/_rels/slide184.xml.rels><?xml version="1.0" encoding="UTF-8" standalone="yes"?>
<Relationships xmlns="http://schemas.openxmlformats.org/package/2006/relationships"><Relationship Id="rId8" Type="http://schemas.openxmlformats.org/officeDocument/2006/relationships/tags" Target="../tags/tag1745.xml"/><Relationship Id="rId13" Type="http://schemas.openxmlformats.org/officeDocument/2006/relationships/tags" Target="../tags/tag1750.xml"/><Relationship Id="rId18" Type="http://schemas.openxmlformats.org/officeDocument/2006/relationships/tags" Target="../tags/tag1755.xml"/><Relationship Id="rId26" Type="http://schemas.openxmlformats.org/officeDocument/2006/relationships/notesSlide" Target="../notesSlides/notesSlide86.xml"/><Relationship Id="rId3" Type="http://schemas.openxmlformats.org/officeDocument/2006/relationships/tags" Target="../tags/tag1740.xml"/><Relationship Id="rId21" Type="http://schemas.openxmlformats.org/officeDocument/2006/relationships/tags" Target="../tags/tag1758.xml"/><Relationship Id="rId34" Type="http://schemas.openxmlformats.org/officeDocument/2006/relationships/image" Target="../media/image2.jpeg"/><Relationship Id="rId7" Type="http://schemas.openxmlformats.org/officeDocument/2006/relationships/tags" Target="../tags/tag1744.xml"/><Relationship Id="rId12" Type="http://schemas.openxmlformats.org/officeDocument/2006/relationships/tags" Target="../tags/tag1749.xml"/><Relationship Id="rId17" Type="http://schemas.openxmlformats.org/officeDocument/2006/relationships/tags" Target="../tags/tag1754.xml"/><Relationship Id="rId25" Type="http://schemas.openxmlformats.org/officeDocument/2006/relationships/slideLayout" Target="../slideLayouts/slideLayout2.xml"/><Relationship Id="rId33" Type="http://schemas.openxmlformats.org/officeDocument/2006/relationships/image" Target="../media/image1.png"/><Relationship Id="rId2" Type="http://schemas.openxmlformats.org/officeDocument/2006/relationships/tags" Target="../tags/tag1739.xml"/><Relationship Id="rId16" Type="http://schemas.openxmlformats.org/officeDocument/2006/relationships/tags" Target="../tags/tag1753.xml"/><Relationship Id="rId20" Type="http://schemas.openxmlformats.org/officeDocument/2006/relationships/tags" Target="../tags/tag1757.xml"/><Relationship Id="rId29" Type="http://schemas.openxmlformats.org/officeDocument/2006/relationships/image" Target="../media/image133.png"/><Relationship Id="rId1" Type="http://schemas.openxmlformats.org/officeDocument/2006/relationships/tags" Target="../tags/tag1738.xml"/><Relationship Id="rId6" Type="http://schemas.openxmlformats.org/officeDocument/2006/relationships/tags" Target="../tags/tag1743.xml"/><Relationship Id="rId11" Type="http://schemas.openxmlformats.org/officeDocument/2006/relationships/tags" Target="../tags/tag1748.xml"/><Relationship Id="rId24" Type="http://schemas.openxmlformats.org/officeDocument/2006/relationships/tags" Target="../tags/tag1761.xml"/><Relationship Id="rId32" Type="http://schemas.openxmlformats.org/officeDocument/2006/relationships/image" Target="../media/image194.png"/><Relationship Id="rId5" Type="http://schemas.openxmlformats.org/officeDocument/2006/relationships/tags" Target="../tags/tag1742.xml"/><Relationship Id="rId15" Type="http://schemas.openxmlformats.org/officeDocument/2006/relationships/tags" Target="../tags/tag1752.xml"/><Relationship Id="rId23" Type="http://schemas.openxmlformats.org/officeDocument/2006/relationships/tags" Target="../tags/tag1760.xml"/><Relationship Id="rId28" Type="http://schemas.openxmlformats.org/officeDocument/2006/relationships/image" Target="../media/image132.png"/><Relationship Id="rId36" Type="http://schemas.openxmlformats.org/officeDocument/2006/relationships/image" Target="../media/image195.png"/><Relationship Id="rId10" Type="http://schemas.openxmlformats.org/officeDocument/2006/relationships/tags" Target="../tags/tag1747.xml"/><Relationship Id="rId19" Type="http://schemas.openxmlformats.org/officeDocument/2006/relationships/tags" Target="../tags/tag1756.xml"/><Relationship Id="rId31" Type="http://schemas.openxmlformats.org/officeDocument/2006/relationships/image" Target="../media/image135.png"/><Relationship Id="rId4" Type="http://schemas.openxmlformats.org/officeDocument/2006/relationships/tags" Target="../tags/tag1741.xml"/><Relationship Id="rId9" Type="http://schemas.openxmlformats.org/officeDocument/2006/relationships/tags" Target="../tags/tag1746.xml"/><Relationship Id="rId14" Type="http://schemas.openxmlformats.org/officeDocument/2006/relationships/tags" Target="../tags/tag1751.xml"/><Relationship Id="rId22" Type="http://schemas.openxmlformats.org/officeDocument/2006/relationships/tags" Target="../tags/tag1759.xml"/><Relationship Id="rId27" Type="http://schemas.openxmlformats.org/officeDocument/2006/relationships/image" Target="../media/image5.jpeg"/><Relationship Id="rId30" Type="http://schemas.openxmlformats.org/officeDocument/2006/relationships/image" Target="../media/image193.png"/><Relationship Id="rId35" Type="http://schemas.openxmlformats.org/officeDocument/2006/relationships/image" Target="../media/image8.png"/></Relationships>
</file>

<file path=ppt/slides/_rels/slide185.xml.rels><?xml version="1.0" encoding="UTF-8" standalone="yes"?>
<Relationships xmlns="http://schemas.openxmlformats.org/package/2006/relationships"><Relationship Id="rId8" Type="http://schemas.openxmlformats.org/officeDocument/2006/relationships/tags" Target="../tags/tag1769.xml"/><Relationship Id="rId13" Type="http://schemas.openxmlformats.org/officeDocument/2006/relationships/tags" Target="../tags/tag1774.xml"/><Relationship Id="rId18" Type="http://schemas.openxmlformats.org/officeDocument/2006/relationships/tags" Target="../tags/tag1779.xml"/><Relationship Id="rId26" Type="http://schemas.openxmlformats.org/officeDocument/2006/relationships/slideLayout" Target="../slideLayouts/slideLayout2.xml"/><Relationship Id="rId3" Type="http://schemas.openxmlformats.org/officeDocument/2006/relationships/tags" Target="../tags/tag1764.xml"/><Relationship Id="rId21" Type="http://schemas.openxmlformats.org/officeDocument/2006/relationships/tags" Target="../tags/tag1782.xml"/><Relationship Id="rId34" Type="http://schemas.openxmlformats.org/officeDocument/2006/relationships/image" Target="../media/image1.png"/><Relationship Id="rId7" Type="http://schemas.openxmlformats.org/officeDocument/2006/relationships/tags" Target="../tags/tag1768.xml"/><Relationship Id="rId12" Type="http://schemas.openxmlformats.org/officeDocument/2006/relationships/tags" Target="../tags/tag1773.xml"/><Relationship Id="rId17" Type="http://schemas.openxmlformats.org/officeDocument/2006/relationships/tags" Target="../tags/tag1778.xml"/><Relationship Id="rId25" Type="http://schemas.openxmlformats.org/officeDocument/2006/relationships/tags" Target="../tags/tag1786.xml"/><Relationship Id="rId33" Type="http://schemas.openxmlformats.org/officeDocument/2006/relationships/image" Target="../media/image194.png"/><Relationship Id="rId2" Type="http://schemas.openxmlformats.org/officeDocument/2006/relationships/tags" Target="../tags/tag1763.xml"/><Relationship Id="rId16" Type="http://schemas.openxmlformats.org/officeDocument/2006/relationships/tags" Target="../tags/tag1777.xml"/><Relationship Id="rId20" Type="http://schemas.openxmlformats.org/officeDocument/2006/relationships/tags" Target="../tags/tag1781.xml"/><Relationship Id="rId29" Type="http://schemas.openxmlformats.org/officeDocument/2006/relationships/image" Target="../media/image132.png"/><Relationship Id="rId1" Type="http://schemas.openxmlformats.org/officeDocument/2006/relationships/tags" Target="../tags/tag1762.xml"/><Relationship Id="rId6" Type="http://schemas.openxmlformats.org/officeDocument/2006/relationships/tags" Target="../tags/tag1767.xml"/><Relationship Id="rId11" Type="http://schemas.openxmlformats.org/officeDocument/2006/relationships/tags" Target="../tags/tag1772.xml"/><Relationship Id="rId24" Type="http://schemas.openxmlformats.org/officeDocument/2006/relationships/tags" Target="../tags/tag1785.xml"/><Relationship Id="rId32" Type="http://schemas.openxmlformats.org/officeDocument/2006/relationships/image" Target="../media/image135.png"/><Relationship Id="rId37" Type="http://schemas.openxmlformats.org/officeDocument/2006/relationships/image" Target="../media/image195.png"/><Relationship Id="rId5" Type="http://schemas.openxmlformats.org/officeDocument/2006/relationships/tags" Target="../tags/tag1766.xml"/><Relationship Id="rId15" Type="http://schemas.openxmlformats.org/officeDocument/2006/relationships/tags" Target="../tags/tag1776.xml"/><Relationship Id="rId23" Type="http://schemas.openxmlformats.org/officeDocument/2006/relationships/tags" Target="../tags/tag1784.xml"/><Relationship Id="rId28" Type="http://schemas.openxmlformats.org/officeDocument/2006/relationships/image" Target="../media/image5.jpeg"/><Relationship Id="rId36" Type="http://schemas.openxmlformats.org/officeDocument/2006/relationships/image" Target="../media/image8.png"/><Relationship Id="rId10" Type="http://schemas.openxmlformats.org/officeDocument/2006/relationships/tags" Target="../tags/tag1771.xml"/><Relationship Id="rId19" Type="http://schemas.openxmlformats.org/officeDocument/2006/relationships/tags" Target="../tags/tag1780.xml"/><Relationship Id="rId31" Type="http://schemas.openxmlformats.org/officeDocument/2006/relationships/image" Target="../media/image193.png"/><Relationship Id="rId4" Type="http://schemas.openxmlformats.org/officeDocument/2006/relationships/tags" Target="../tags/tag1765.xml"/><Relationship Id="rId9" Type="http://schemas.openxmlformats.org/officeDocument/2006/relationships/tags" Target="../tags/tag1770.xml"/><Relationship Id="rId14" Type="http://schemas.openxmlformats.org/officeDocument/2006/relationships/tags" Target="../tags/tag1775.xml"/><Relationship Id="rId22" Type="http://schemas.openxmlformats.org/officeDocument/2006/relationships/tags" Target="../tags/tag1783.xml"/><Relationship Id="rId27" Type="http://schemas.openxmlformats.org/officeDocument/2006/relationships/notesSlide" Target="../notesSlides/notesSlide87.xml"/><Relationship Id="rId30" Type="http://schemas.openxmlformats.org/officeDocument/2006/relationships/image" Target="../media/image133.png"/><Relationship Id="rId35" Type="http://schemas.openxmlformats.org/officeDocument/2006/relationships/image" Target="../media/image2.jpeg"/></Relationships>
</file>

<file path=ppt/slides/_rels/slide186.xml.rels><?xml version="1.0" encoding="UTF-8" standalone="yes"?>
<Relationships xmlns="http://schemas.openxmlformats.org/package/2006/relationships"><Relationship Id="rId8" Type="http://schemas.openxmlformats.org/officeDocument/2006/relationships/tags" Target="../tags/tag1794.xml"/><Relationship Id="rId3" Type="http://schemas.openxmlformats.org/officeDocument/2006/relationships/tags" Target="../tags/tag1789.xml"/><Relationship Id="rId7" Type="http://schemas.openxmlformats.org/officeDocument/2006/relationships/tags" Target="../tags/tag1793.xml"/><Relationship Id="rId12" Type="http://schemas.openxmlformats.org/officeDocument/2006/relationships/image" Target="../media/image2.jpeg"/><Relationship Id="rId2" Type="http://schemas.openxmlformats.org/officeDocument/2006/relationships/tags" Target="../tags/tag1788.xml"/><Relationship Id="rId1" Type="http://schemas.openxmlformats.org/officeDocument/2006/relationships/tags" Target="../tags/tag1787.xml"/><Relationship Id="rId6" Type="http://schemas.openxmlformats.org/officeDocument/2006/relationships/tags" Target="../tags/tag1792.xml"/><Relationship Id="rId11" Type="http://schemas.openxmlformats.org/officeDocument/2006/relationships/image" Target="../media/image1.png"/><Relationship Id="rId5" Type="http://schemas.openxmlformats.org/officeDocument/2006/relationships/tags" Target="../tags/tag1791.xml"/><Relationship Id="rId10" Type="http://schemas.openxmlformats.org/officeDocument/2006/relationships/image" Target="../media/image18.png"/><Relationship Id="rId4" Type="http://schemas.openxmlformats.org/officeDocument/2006/relationships/tags" Target="../tags/tag1790.xml"/><Relationship Id="rId9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8" Type="http://schemas.openxmlformats.org/officeDocument/2006/relationships/tags" Target="../tags/tag1802.xml"/><Relationship Id="rId13" Type="http://schemas.openxmlformats.org/officeDocument/2006/relationships/image" Target="../media/image18.png"/><Relationship Id="rId3" Type="http://schemas.openxmlformats.org/officeDocument/2006/relationships/tags" Target="../tags/tag1797.xml"/><Relationship Id="rId7" Type="http://schemas.openxmlformats.org/officeDocument/2006/relationships/tags" Target="../tags/tag1801.xml"/><Relationship Id="rId12" Type="http://schemas.openxmlformats.org/officeDocument/2006/relationships/image" Target="../media/image196.png"/><Relationship Id="rId2" Type="http://schemas.openxmlformats.org/officeDocument/2006/relationships/tags" Target="../tags/tag1796.xml"/><Relationship Id="rId1" Type="http://schemas.openxmlformats.org/officeDocument/2006/relationships/tags" Target="../tags/tag1795.xml"/><Relationship Id="rId6" Type="http://schemas.openxmlformats.org/officeDocument/2006/relationships/tags" Target="../tags/tag1800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1799.xml"/><Relationship Id="rId15" Type="http://schemas.openxmlformats.org/officeDocument/2006/relationships/image" Target="../media/image2.jpeg"/><Relationship Id="rId10" Type="http://schemas.openxmlformats.org/officeDocument/2006/relationships/tags" Target="../tags/tag1804.xml"/><Relationship Id="rId4" Type="http://schemas.openxmlformats.org/officeDocument/2006/relationships/tags" Target="../tags/tag1798.xml"/><Relationship Id="rId9" Type="http://schemas.openxmlformats.org/officeDocument/2006/relationships/tags" Target="../tags/tag1803.xml"/><Relationship Id="rId14" Type="http://schemas.openxmlformats.org/officeDocument/2006/relationships/image" Target="../media/image1.png"/></Relationships>
</file>

<file path=ppt/slides/_rels/slide188.xml.rels><?xml version="1.0" encoding="UTF-8" standalone="yes"?>
<Relationships xmlns="http://schemas.openxmlformats.org/package/2006/relationships"><Relationship Id="rId8" Type="http://schemas.openxmlformats.org/officeDocument/2006/relationships/tags" Target="../tags/tag1812.xml"/><Relationship Id="rId13" Type="http://schemas.openxmlformats.org/officeDocument/2006/relationships/slideLayout" Target="../slideLayouts/slideLayout2.xml"/><Relationship Id="rId18" Type="http://schemas.openxmlformats.org/officeDocument/2006/relationships/image" Target="../media/image8.png"/><Relationship Id="rId3" Type="http://schemas.openxmlformats.org/officeDocument/2006/relationships/tags" Target="../tags/tag1807.xml"/><Relationship Id="rId7" Type="http://schemas.openxmlformats.org/officeDocument/2006/relationships/tags" Target="../tags/tag1811.xml"/><Relationship Id="rId12" Type="http://schemas.openxmlformats.org/officeDocument/2006/relationships/tags" Target="../tags/tag1816.xml"/><Relationship Id="rId17" Type="http://schemas.openxmlformats.org/officeDocument/2006/relationships/image" Target="../media/image2.jpeg"/><Relationship Id="rId2" Type="http://schemas.openxmlformats.org/officeDocument/2006/relationships/tags" Target="../tags/tag1806.xml"/><Relationship Id="rId16" Type="http://schemas.openxmlformats.org/officeDocument/2006/relationships/image" Target="../media/image1.png"/><Relationship Id="rId1" Type="http://schemas.openxmlformats.org/officeDocument/2006/relationships/tags" Target="../tags/tag1805.xml"/><Relationship Id="rId6" Type="http://schemas.openxmlformats.org/officeDocument/2006/relationships/tags" Target="../tags/tag1810.xml"/><Relationship Id="rId11" Type="http://schemas.openxmlformats.org/officeDocument/2006/relationships/tags" Target="../tags/tag1815.xml"/><Relationship Id="rId5" Type="http://schemas.openxmlformats.org/officeDocument/2006/relationships/tags" Target="../tags/tag1809.xml"/><Relationship Id="rId15" Type="http://schemas.openxmlformats.org/officeDocument/2006/relationships/image" Target="../media/image18.png"/><Relationship Id="rId10" Type="http://schemas.openxmlformats.org/officeDocument/2006/relationships/tags" Target="../tags/tag1814.xml"/><Relationship Id="rId4" Type="http://schemas.openxmlformats.org/officeDocument/2006/relationships/tags" Target="../tags/tag1808.xml"/><Relationship Id="rId9" Type="http://schemas.openxmlformats.org/officeDocument/2006/relationships/tags" Target="../tags/tag1813.xml"/><Relationship Id="rId14" Type="http://schemas.openxmlformats.org/officeDocument/2006/relationships/image" Target="../media/image196.png"/></Relationships>
</file>

<file path=ppt/slides/_rels/slide189.xml.rels><?xml version="1.0" encoding="UTF-8" standalone="yes"?>
<Relationships xmlns="http://schemas.openxmlformats.org/package/2006/relationships"><Relationship Id="rId8" Type="http://schemas.openxmlformats.org/officeDocument/2006/relationships/tags" Target="../tags/tag1824.xml"/><Relationship Id="rId13" Type="http://schemas.openxmlformats.org/officeDocument/2006/relationships/tags" Target="../tags/tag1829.xml"/><Relationship Id="rId18" Type="http://schemas.openxmlformats.org/officeDocument/2006/relationships/image" Target="../media/image1.png"/><Relationship Id="rId3" Type="http://schemas.openxmlformats.org/officeDocument/2006/relationships/tags" Target="../tags/tag1819.xml"/><Relationship Id="rId21" Type="http://schemas.openxmlformats.org/officeDocument/2006/relationships/image" Target="../media/image197.png"/><Relationship Id="rId7" Type="http://schemas.openxmlformats.org/officeDocument/2006/relationships/tags" Target="../tags/tag1823.xml"/><Relationship Id="rId12" Type="http://schemas.openxmlformats.org/officeDocument/2006/relationships/tags" Target="../tags/tag1828.xml"/><Relationship Id="rId17" Type="http://schemas.openxmlformats.org/officeDocument/2006/relationships/image" Target="../media/image18.png"/><Relationship Id="rId2" Type="http://schemas.openxmlformats.org/officeDocument/2006/relationships/tags" Target="../tags/tag1818.xml"/><Relationship Id="rId16" Type="http://schemas.openxmlformats.org/officeDocument/2006/relationships/image" Target="../media/image196.png"/><Relationship Id="rId20" Type="http://schemas.openxmlformats.org/officeDocument/2006/relationships/image" Target="../media/image8.png"/><Relationship Id="rId1" Type="http://schemas.openxmlformats.org/officeDocument/2006/relationships/tags" Target="../tags/tag1817.xml"/><Relationship Id="rId6" Type="http://schemas.openxmlformats.org/officeDocument/2006/relationships/tags" Target="../tags/tag1822.xml"/><Relationship Id="rId11" Type="http://schemas.openxmlformats.org/officeDocument/2006/relationships/tags" Target="../tags/tag1827.xml"/><Relationship Id="rId5" Type="http://schemas.openxmlformats.org/officeDocument/2006/relationships/tags" Target="../tags/tag1821.xml"/><Relationship Id="rId15" Type="http://schemas.openxmlformats.org/officeDocument/2006/relationships/slideLayout" Target="../slideLayouts/slideLayout2.xml"/><Relationship Id="rId10" Type="http://schemas.openxmlformats.org/officeDocument/2006/relationships/tags" Target="../tags/tag1826.xml"/><Relationship Id="rId19" Type="http://schemas.openxmlformats.org/officeDocument/2006/relationships/image" Target="../media/image2.jpeg"/><Relationship Id="rId4" Type="http://schemas.openxmlformats.org/officeDocument/2006/relationships/tags" Target="../tags/tag1820.xml"/><Relationship Id="rId9" Type="http://schemas.openxmlformats.org/officeDocument/2006/relationships/tags" Target="../tags/tag1825.xml"/><Relationship Id="rId14" Type="http://schemas.openxmlformats.org/officeDocument/2006/relationships/tags" Target="../tags/tag1830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tags" Target="../tags/tag235.xml"/><Relationship Id="rId13" Type="http://schemas.openxmlformats.org/officeDocument/2006/relationships/image" Target="../media/image1.png"/><Relationship Id="rId3" Type="http://schemas.openxmlformats.org/officeDocument/2006/relationships/tags" Target="../tags/tag230.xml"/><Relationship Id="rId7" Type="http://schemas.openxmlformats.org/officeDocument/2006/relationships/tags" Target="../tags/tag234.xml"/><Relationship Id="rId12" Type="http://schemas.openxmlformats.org/officeDocument/2006/relationships/image" Target="../media/image4.png"/><Relationship Id="rId2" Type="http://schemas.openxmlformats.org/officeDocument/2006/relationships/tags" Target="../tags/tag229.xml"/><Relationship Id="rId1" Type="http://schemas.openxmlformats.org/officeDocument/2006/relationships/tags" Target="../tags/tag228.xml"/><Relationship Id="rId6" Type="http://schemas.openxmlformats.org/officeDocument/2006/relationships/tags" Target="../tags/tag233.xml"/><Relationship Id="rId11" Type="http://schemas.openxmlformats.org/officeDocument/2006/relationships/image" Target="../media/image3.png"/><Relationship Id="rId5" Type="http://schemas.openxmlformats.org/officeDocument/2006/relationships/tags" Target="../tags/tag232.xml"/><Relationship Id="rId10" Type="http://schemas.openxmlformats.org/officeDocument/2006/relationships/slideLayout" Target="../slideLayouts/slideLayout2.xml"/><Relationship Id="rId4" Type="http://schemas.openxmlformats.org/officeDocument/2006/relationships/tags" Target="../tags/tag231.xml"/><Relationship Id="rId9" Type="http://schemas.openxmlformats.org/officeDocument/2006/relationships/tags" Target="../tags/tag236.xml"/><Relationship Id="rId14" Type="http://schemas.openxmlformats.org/officeDocument/2006/relationships/image" Target="../media/image18.png"/></Relationships>
</file>

<file path=ppt/slides/_rels/slide190.xml.rels><?xml version="1.0" encoding="UTF-8" standalone="yes"?>
<Relationships xmlns="http://schemas.openxmlformats.org/package/2006/relationships"><Relationship Id="rId8" Type="http://schemas.openxmlformats.org/officeDocument/2006/relationships/tags" Target="../tags/tag1838.xml"/><Relationship Id="rId13" Type="http://schemas.openxmlformats.org/officeDocument/2006/relationships/tags" Target="../tags/tag1843.xml"/><Relationship Id="rId18" Type="http://schemas.openxmlformats.org/officeDocument/2006/relationships/image" Target="../media/image18.png"/><Relationship Id="rId3" Type="http://schemas.openxmlformats.org/officeDocument/2006/relationships/tags" Target="../tags/tag1833.xml"/><Relationship Id="rId21" Type="http://schemas.openxmlformats.org/officeDocument/2006/relationships/image" Target="../media/image8.png"/><Relationship Id="rId7" Type="http://schemas.openxmlformats.org/officeDocument/2006/relationships/tags" Target="../tags/tag1837.xml"/><Relationship Id="rId12" Type="http://schemas.openxmlformats.org/officeDocument/2006/relationships/tags" Target="../tags/tag1842.xml"/><Relationship Id="rId17" Type="http://schemas.openxmlformats.org/officeDocument/2006/relationships/image" Target="../media/image196.png"/><Relationship Id="rId2" Type="http://schemas.openxmlformats.org/officeDocument/2006/relationships/tags" Target="../tags/tag1832.xml"/><Relationship Id="rId16" Type="http://schemas.openxmlformats.org/officeDocument/2006/relationships/slideLayout" Target="../slideLayouts/slideLayout2.xml"/><Relationship Id="rId20" Type="http://schemas.openxmlformats.org/officeDocument/2006/relationships/image" Target="../media/image2.jpeg"/><Relationship Id="rId1" Type="http://schemas.openxmlformats.org/officeDocument/2006/relationships/tags" Target="../tags/tag1831.xml"/><Relationship Id="rId6" Type="http://schemas.openxmlformats.org/officeDocument/2006/relationships/tags" Target="../tags/tag1836.xml"/><Relationship Id="rId11" Type="http://schemas.openxmlformats.org/officeDocument/2006/relationships/tags" Target="../tags/tag1841.xml"/><Relationship Id="rId5" Type="http://schemas.openxmlformats.org/officeDocument/2006/relationships/tags" Target="../tags/tag1835.xml"/><Relationship Id="rId15" Type="http://schemas.openxmlformats.org/officeDocument/2006/relationships/tags" Target="../tags/tag1845.xml"/><Relationship Id="rId10" Type="http://schemas.openxmlformats.org/officeDocument/2006/relationships/tags" Target="../tags/tag1840.xml"/><Relationship Id="rId19" Type="http://schemas.openxmlformats.org/officeDocument/2006/relationships/image" Target="../media/image1.png"/><Relationship Id="rId4" Type="http://schemas.openxmlformats.org/officeDocument/2006/relationships/tags" Target="../tags/tag1834.xml"/><Relationship Id="rId9" Type="http://schemas.openxmlformats.org/officeDocument/2006/relationships/tags" Target="../tags/tag1839.xml"/><Relationship Id="rId14" Type="http://schemas.openxmlformats.org/officeDocument/2006/relationships/tags" Target="../tags/tag1844.xml"/><Relationship Id="rId22" Type="http://schemas.openxmlformats.org/officeDocument/2006/relationships/image" Target="../media/image19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tags" Target="../tags/tag244.xml"/><Relationship Id="rId13" Type="http://schemas.openxmlformats.org/officeDocument/2006/relationships/tags" Target="../tags/tag249.xml"/><Relationship Id="rId18" Type="http://schemas.openxmlformats.org/officeDocument/2006/relationships/image" Target="../media/image3.png"/><Relationship Id="rId3" Type="http://schemas.openxmlformats.org/officeDocument/2006/relationships/tags" Target="../tags/tag239.xml"/><Relationship Id="rId21" Type="http://schemas.openxmlformats.org/officeDocument/2006/relationships/image" Target="../media/image20.png"/><Relationship Id="rId7" Type="http://schemas.openxmlformats.org/officeDocument/2006/relationships/tags" Target="../tags/tag243.xml"/><Relationship Id="rId12" Type="http://schemas.openxmlformats.org/officeDocument/2006/relationships/tags" Target="../tags/tag248.xml"/><Relationship Id="rId17" Type="http://schemas.openxmlformats.org/officeDocument/2006/relationships/slideLayout" Target="../slideLayouts/slideLayout2.xml"/><Relationship Id="rId2" Type="http://schemas.openxmlformats.org/officeDocument/2006/relationships/tags" Target="../tags/tag238.xml"/><Relationship Id="rId16" Type="http://schemas.openxmlformats.org/officeDocument/2006/relationships/tags" Target="../tags/tag252.xml"/><Relationship Id="rId20" Type="http://schemas.openxmlformats.org/officeDocument/2006/relationships/image" Target="../media/image19.png"/><Relationship Id="rId1" Type="http://schemas.openxmlformats.org/officeDocument/2006/relationships/tags" Target="../tags/tag237.xml"/><Relationship Id="rId6" Type="http://schemas.openxmlformats.org/officeDocument/2006/relationships/tags" Target="../tags/tag242.xml"/><Relationship Id="rId11" Type="http://schemas.openxmlformats.org/officeDocument/2006/relationships/tags" Target="../tags/tag247.xml"/><Relationship Id="rId5" Type="http://schemas.openxmlformats.org/officeDocument/2006/relationships/tags" Target="../tags/tag241.xml"/><Relationship Id="rId15" Type="http://schemas.openxmlformats.org/officeDocument/2006/relationships/tags" Target="../tags/tag251.xml"/><Relationship Id="rId23" Type="http://schemas.openxmlformats.org/officeDocument/2006/relationships/image" Target="../media/image18.png"/><Relationship Id="rId10" Type="http://schemas.openxmlformats.org/officeDocument/2006/relationships/tags" Target="../tags/tag246.xml"/><Relationship Id="rId19" Type="http://schemas.openxmlformats.org/officeDocument/2006/relationships/image" Target="../media/image4.png"/><Relationship Id="rId4" Type="http://schemas.openxmlformats.org/officeDocument/2006/relationships/tags" Target="../tags/tag240.xml"/><Relationship Id="rId9" Type="http://schemas.openxmlformats.org/officeDocument/2006/relationships/tags" Target="../tags/tag245.xml"/><Relationship Id="rId14" Type="http://schemas.openxmlformats.org/officeDocument/2006/relationships/tags" Target="../tags/tag250.xml"/><Relationship Id="rId22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53.xml"/><Relationship Id="rId6" Type="http://schemas.openxmlformats.org/officeDocument/2006/relationships/image" Target="../media/image1.png"/><Relationship Id="rId5" Type="http://schemas.openxmlformats.org/officeDocument/2006/relationships/image" Target="../media/image4.png"/><Relationship Id="rId4" Type="http://schemas.openxmlformats.org/officeDocument/2006/relationships/image" Target="../media/image171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tags" Target="../tags/tag261.xml"/><Relationship Id="rId13" Type="http://schemas.openxmlformats.org/officeDocument/2006/relationships/tags" Target="../tags/tag266.xml"/><Relationship Id="rId18" Type="http://schemas.openxmlformats.org/officeDocument/2006/relationships/image" Target="../media/image4.png"/><Relationship Id="rId3" Type="http://schemas.openxmlformats.org/officeDocument/2006/relationships/tags" Target="../tags/tag256.xml"/><Relationship Id="rId21" Type="http://schemas.openxmlformats.org/officeDocument/2006/relationships/image" Target="../media/image18.png"/><Relationship Id="rId7" Type="http://schemas.openxmlformats.org/officeDocument/2006/relationships/tags" Target="../tags/tag260.xml"/><Relationship Id="rId12" Type="http://schemas.openxmlformats.org/officeDocument/2006/relationships/tags" Target="../tags/tag265.xml"/><Relationship Id="rId17" Type="http://schemas.openxmlformats.org/officeDocument/2006/relationships/image" Target="../media/image21.png"/><Relationship Id="rId2" Type="http://schemas.openxmlformats.org/officeDocument/2006/relationships/tags" Target="../tags/tag255.xml"/><Relationship Id="rId16" Type="http://schemas.openxmlformats.org/officeDocument/2006/relationships/image" Target="../media/image3.png"/><Relationship Id="rId20" Type="http://schemas.openxmlformats.org/officeDocument/2006/relationships/image" Target="../media/image8.png"/><Relationship Id="rId1" Type="http://schemas.openxmlformats.org/officeDocument/2006/relationships/tags" Target="../tags/tag254.xml"/><Relationship Id="rId6" Type="http://schemas.openxmlformats.org/officeDocument/2006/relationships/tags" Target="../tags/tag259.xml"/><Relationship Id="rId11" Type="http://schemas.openxmlformats.org/officeDocument/2006/relationships/tags" Target="../tags/tag264.xml"/><Relationship Id="rId5" Type="http://schemas.openxmlformats.org/officeDocument/2006/relationships/tags" Target="../tags/tag258.xml"/><Relationship Id="rId15" Type="http://schemas.openxmlformats.org/officeDocument/2006/relationships/slideLayout" Target="../slideLayouts/slideLayout2.xml"/><Relationship Id="rId10" Type="http://schemas.openxmlformats.org/officeDocument/2006/relationships/tags" Target="../tags/tag263.xml"/><Relationship Id="rId19" Type="http://schemas.openxmlformats.org/officeDocument/2006/relationships/image" Target="../media/image1.png"/><Relationship Id="rId4" Type="http://schemas.openxmlformats.org/officeDocument/2006/relationships/tags" Target="../tags/tag257.xml"/><Relationship Id="rId9" Type="http://schemas.openxmlformats.org/officeDocument/2006/relationships/tags" Target="../tags/tag262.xml"/><Relationship Id="rId14" Type="http://schemas.openxmlformats.org/officeDocument/2006/relationships/tags" Target="../tags/tag267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tags" Target="../tags/tag275.xml"/><Relationship Id="rId13" Type="http://schemas.openxmlformats.org/officeDocument/2006/relationships/tags" Target="../tags/tag280.xml"/><Relationship Id="rId18" Type="http://schemas.openxmlformats.org/officeDocument/2006/relationships/image" Target="../media/image4.png"/><Relationship Id="rId3" Type="http://schemas.openxmlformats.org/officeDocument/2006/relationships/tags" Target="../tags/tag270.xml"/><Relationship Id="rId21" Type="http://schemas.openxmlformats.org/officeDocument/2006/relationships/image" Target="../media/image18.png"/><Relationship Id="rId7" Type="http://schemas.openxmlformats.org/officeDocument/2006/relationships/tags" Target="../tags/tag274.xml"/><Relationship Id="rId12" Type="http://schemas.openxmlformats.org/officeDocument/2006/relationships/tags" Target="../tags/tag279.xml"/><Relationship Id="rId17" Type="http://schemas.openxmlformats.org/officeDocument/2006/relationships/image" Target="../media/image21.png"/><Relationship Id="rId2" Type="http://schemas.openxmlformats.org/officeDocument/2006/relationships/tags" Target="../tags/tag269.xml"/><Relationship Id="rId16" Type="http://schemas.openxmlformats.org/officeDocument/2006/relationships/image" Target="../media/image3.png"/><Relationship Id="rId20" Type="http://schemas.openxmlformats.org/officeDocument/2006/relationships/image" Target="../media/image8.png"/><Relationship Id="rId1" Type="http://schemas.openxmlformats.org/officeDocument/2006/relationships/tags" Target="../tags/tag268.xml"/><Relationship Id="rId6" Type="http://schemas.openxmlformats.org/officeDocument/2006/relationships/tags" Target="../tags/tag273.xml"/><Relationship Id="rId11" Type="http://schemas.openxmlformats.org/officeDocument/2006/relationships/tags" Target="../tags/tag278.xml"/><Relationship Id="rId5" Type="http://schemas.openxmlformats.org/officeDocument/2006/relationships/tags" Target="../tags/tag272.xml"/><Relationship Id="rId15" Type="http://schemas.openxmlformats.org/officeDocument/2006/relationships/slideLayout" Target="../slideLayouts/slideLayout2.xml"/><Relationship Id="rId10" Type="http://schemas.openxmlformats.org/officeDocument/2006/relationships/tags" Target="../tags/tag277.xml"/><Relationship Id="rId19" Type="http://schemas.openxmlformats.org/officeDocument/2006/relationships/image" Target="../media/image1.png"/><Relationship Id="rId4" Type="http://schemas.openxmlformats.org/officeDocument/2006/relationships/tags" Target="../tags/tag271.xml"/><Relationship Id="rId9" Type="http://schemas.openxmlformats.org/officeDocument/2006/relationships/tags" Target="../tags/tag276.xml"/><Relationship Id="rId14" Type="http://schemas.openxmlformats.org/officeDocument/2006/relationships/tags" Target="../tags/tag281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tags" Target="../tags/tag289.xml"/><Relationship Id="rId13" Type="http://schemas.openxmlformats.org/officeDocument/2006/relationships/tags" Target="../tags/tag294.xml"/><Relationship Id="rId18" Type="http://schemas.openxmlformats.org/officeDocument/2006/relationships/image" Target="../media/image4.png"/><Relationship Id="rId3" Type="http://schemas.openxmlformats.org/officeDocument/2006/relationships/tags" Target="../tags/tag284.xml"/><Relationship Id="rId21" Type="http://schemas.openxmlformats.org/officeDocument/2006/relationships/image" Target="../media/image18.png"/><Relationship Id="rId7" Type="http://schemas.openxmlformats.org/officeDocument/2006/relationships/tags" Target="../tags/tag288.xml"/><Relationship Id="rId12" Type="http://schemas.openxmlformats.org/officeDocument/2006/relationships/tags" Target="../tags/tag293.xml"/><Relationship Id="rId17" Type="http://schemas.openxmlformats.org/officeDocument/2006/relationships/image" Target="../media/image21.png"/><Relationship Id="rId2" Type="http://schemas.openxmlformats.org/officeDocument/2006/relationships/tags" Target="../tags/tag283.xml"/><Relationship Id="rId16" Type="http://schemas.openxmlformats.org/officeDocument/2006/relationships/image" Target="../media/image3.png"/><Relationship Id="rId20" Type="http://schemas.openxmlformats.org/officeDocument/2006/relationships/image" Target="../media/image8.png"/><Relationship Id="rId1" Type="http://schemas.openxmlformats.org/officeDocument/2006/relationships/tags" Target="../tags/tag282.xml"/><Relationship Id="rId6" Type="http://schemas.openxmlformats.org/officeDocument/2006/relationships/tags" Target="../tags/tag287.xml"/><Relationship Id="rId11" Type="http://schemas.openxmlformats.org/officeDocument/2006/relationships/tags" Target="../tags/tag292.xml"/><Relationship Id="rId5" Type="http://schemas.openxmlformats.org/officeDocument/2006/relationships/tags" Target="../tags/tag286.xml"/><Relationship Id="rId15" Type="http://schemas.openxmlformats.org/officeDocument/2006/relationships/slideLayout" Target="../slideLayouts/slideLayout2.xml"/><Relationship Id="rId10" Type="http://schemas.openxmlformats.org/officeDocument/2006/relationships/tags" Target="../tags/tag291.xml"/><Relationship Id="rId19" Type="http://schemas.openxmlformats.org/officeDocument/2006/relationships/image" Target="../media/image1.png"/><Relationship Id="rId4" Type="http://schemas.openxmlformats.org/officeDocument/2006/relationships/tags" Target="../tags/tag285.xml"/><Relationship Id="rId9" Type="http://schemas.openxmlformats.org/officeDocument/2006/relationships/tags" Target="../tags/tag290.xml"/><Relationship Id="rId14" Type="http://schemas.openxmlformats.org/officeDocument/2006/relationships/tags" Target="../tags/tag295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tags" Target="../tags/tag303.xml"/><Relationship Id="rId13" Type="http://schemas.openxmlformats.org/officeDocument/2006/relationships/tags" Target="../tags/tag308.xml"/><Relationship Id="rId18" Type="http://schemas.openxmlformats.org/officeDocument/2006/relationships/image" Target="../media/image21.png"/><Relationship Id="rId3" Type="http://schemas.openxmlformats.org/officeDocument/2006/relationships/tags" Target="../tags/tag298.xml"/><Relationship Id="rId21" Type="http://schemas.openxmlformats.org/officeDocument/2006/relationships/image" Target="../media/image8.png"/><Relationship Id="rId7" Type="http://schemas.openxmlformats.org/officeDocument/2006/relationships/tags" Target="../tags/tag302.xml"/><Relationship Id="rId12" Type="http://schemas.openxmlformats.org/officeDocument/2006/relationships/tags" Target="../tags/tag307.xml"/><Relationship Id="rId17" Type="http://schemas.openxmlformats.org/officeDocument/2006/relationships/image" Target="../media/image3.png"/><Relationship Id="rId2" Type="http://schemas.openxmlformats.org/officeDocument/2006/relationships/tags" Target="../tags/tag297.xml"/><Relationship Id="rId16" Type="http://schemas.openxmlformats.org/officeDocument/2006/relationships/slideLayout" Target="../slideLayouts/slideLayout2.xml"/><Relationship Id="rId20" Type="http://schemas.openxmlformats.org/officeDocument/2006/relationships/image" Target="../media/image1.png"/><Relationship Id="rId1" Type="http://schemas.openxmlformats.org/officeDocument/2006/relationships/tags" Target="../tags/tag296.xml"/><Relationship Id="rId6" Type="http://schemas.openxmlformats.org/officeDocument/2006/relationships/tags" Target="../tags/tag301.xml"/><Relationship Id="rId11" Type="http://schemas.openxmlformats.org/officeDocument/2006/relationships/tags" Target="../tags/tag306.xml"/><Relationship Id="rId5" Type="http://schemas.openxmlformats.org/officeDocument/2006/relationships/tags" Target="../tags/tag300.xml"/><Relationship Id="rId15" Type="http://schemas.openxmlformats.org/officeDocument/2006/relationships/tags" Target="../tags/tag310.xml"/><Relationship Id="rId10" Type="http://schemas.openxmlformats.org/officeDocument/2006/relationships/tags" Target="../tags/tag305.xml"/><Relationship Id="rId19" Type="http://schemas.openxmlformats.org/officeDocument/2006/relationships/image" Target="../media/image4.png"/><Relationship Id="rId4" Type="http://schemas.openxmlformats.org/officeDocument/2006/relationships/tags" Target="../tags/tag299.xml"/><Relationship Id="rId9" Type="http://schemas.openxmlformats.org/officeDocument/2006/relationships/tags" Target="../tags/tag304.xml"/><Relationship Id="rId14" Type="http://schemas.openxmlformats.org/officeDocument/2006/relationships/tags" Target="../tags/tag309.xml"/><Relationship Id="rId22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31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tags" Target="../tags/tag314.xml"/><Relationship Id="rId2" Type="http://schemas.openxmlformats.org/officeDocument/2006/relationships/tags" Target="../tags/tag313.xml"/><Relationship Id="rId1" Type="http://schemas.openxmlformats.org/officeDocument/2006/relationships/tags" Target="../tags/tag312.xml"/><Relationship Id="rId4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tags" Target="../tags/tag317.xml"/><Relationship Id="rId2" Type="http://schemas.openxmlformats.org/officeDocument/2006/relationships/tags" Target="../tags/tag316.xml"/><Relationship Id="rId1" Type="http://schemas.openxmlformats.org/officeDocument/2006/relationships/tags" Target="../tags/tag315.xml"/><Relationship Id="rId4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tags" Target="../tags/tag320.xml"/><Relationship Id="rId2" Type="http://schemas.openxmlformats.org/officeDocument/2006/relationships/tags" Target="../tags/tag319.xml"/><Relationship Id="rId1" Type="http://schemas.openxmlformats.org/officeDocument/2006/relationships/tags" Target="../tags/tag318.xml"/><Relationship Id="rId4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tags" Target="../tags/tag323.xml"/><Relationship Id="rId2" Type="http://schemas.openxmlformats.org/officeDocument/2006/relationships/tags" Target="../tags/tag322.xml"/><Relationship Id="rId1" Type="http://schemas.openxmlformats.org/officeDocument/2006/relationships/tags" Target="../tags/tag321.xml"/><Relationship Id="rId4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tags" Target="../tags/tag326.xml"/><Relationship Id="rId2" Type="http://schemas.openxmlformats.org/officeDocument/2006/relationships/tags" Target="../tags/tag325.xml"/><Relationship Id="rId1" Type="http://schemas.openxmlformats.org/officeDocument/2006/relationships/tags" Target="../tags/tag324.xml"/><Relationship Id="rId4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tags" Target="../tags/tag329.xml"/><Relationship Id="rId2" Type="http://schemas.openxmlformats.org/officeDocument/2006/relationships/tags" Target="../tags/tag328.xml"/><Relationship Id="rId1" Type="http://schemas.openxmlformats.org/officeDocument/2006/relationships/tags" Target="../tags/tag327.xml"/><Relationship Id="rId4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31.xml"/><Relationship Id="rId1" Type="http://schemas.openxmlformats.org/officeDocument/2006/relationships/tags" Target="../tags/tag33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tags" Target="../tags/tag334.xml"/><Relationship Id="rId7" Type="http://schemas.openxmlformats.org/officeDocument/2006/relationships/image" Target="../media/image23.png"/><Relationship Id="rId2" Type="http://schemas.openxmlformats.org/officeDocument/2006/relationships/tags" Target="../tags/tag333.xml"/><Relationship Id="rId1" Type="http://schemas.openxmlformats.org/officeDocument/2006/relationships/tags" Target="../tags/tag332.xml"/><Relationship Id="rId6" Type="http://schemas.openxmlformats.org/officeDocument/2006/relationships/image" Target="../media/image22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335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tags" Target="../tags/tag338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337.xml"/><Relationship Id="rId1" Type="http://schemas.openxmlformats.org/officeDocument/2006/relationships/tags" Target="../tags/tag336.xml"/><Relationship Id="rId6" Type="http://schemas.openxmlformats.org/officeDocument/2006/relationships/tags" Target="../tags/tag341.xml"/><Relationship Id="rId5" Type="http://schemas.openxmlformats.org/officeDocument/2006/relationships/tags" Target="../tags/tag340.xml"/><Relationship Id="rId10" Type="http://schemas.openxmlformats.org/officeDocument/2006/relationships/image" Target="../media/image24.png"/><Relationship Id="rId4" Type="http://schemas.openxmlformats.org/officeDocument/2006/relationships/tags" Target="../tags/tag339.xml"/><Relationship Id="rId9" Type="http://schemas.openxmlformats.org/officeDocument/2006/relationships/image" Target="../media/image23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tags" Target="../tags/tag349.xml"/><Relationship Id="rId13" Type="http://schemas.openxmlformats.org/officeDocument/2006/relationships/image" Target="../media/image25.png"/><Relationship Id="rId3" Type="http://schemas.openxmlformats.org/officeDocument/2006/relationships/tags" Target="../tags/tag344.xml"/><Relationship Id="rId7" Type="http://schemas.openxmlformats.org/officeDocument/2006/relationships/tags" Target="../tags/tag348.xml"/><Relationship Id="rId12" Type="http://schemas.openxmlformats.org/officeDocument/2006/relationships/image" Target="../media/image23.png"/><Relationship Id="rId2" Type="http://schemas.openxmlformats.org/officeDocument/2006/relationships/tags" Target="../tags/tag343.xml"/><Relationship Id="rId1" Type="http://schemas.openxmlformats.org/officeDocument/2006/relationships/tags" Target="../tags/tag342.xml"/><Relationship Id="rId6" Type="http://schemas.openxmlformats.org/officeDocument/2006/relationships/tags" Target="../tags/tag347.xml"/><Relationship Id="rId11" Type="http://schemas.openxmlformats.org/officeDocument/2006/relationships/image" Target="../media/image22.png"/><Relationship Id="rId5" Type="http://schemas.openxmlformats.org/officeDocument/2006/relationships/tags" Target="../tags/tag346.xml"/><Relationship Id="rId15" Type="http://schemas.openxmlformats.org/officeDocument/2006/relationships/image" Target="../media/image24.png"/><Relationship Id="rId10" Type="http://schemas.openxmlformats.org/officeDocument/2006/relationships/slideLayout" Target="../slideLayouts/slideLayout2.xml"/><Relationship Id="rId4" Type="http://schemas.openxmlformats.org/officeDocument/2006/relationships/tags" Target="../tags/tag345.xml"/><Relationship Id="rId9" Type="http://schemas.openxmlformats.org/officeDocument/2006/relationships/tags" Target="../tags/tag350.xml"/><Relationship Id="rId14" Type="http://schemas.openxmlformats.org/officeDocument/2006/relationships/image" Target="../media/image26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tags" Target="../tags/tag358.xml"/><Relationship Id="rId13" Type="http://schemas.openxmlformats.org/officeDocument/2006/relationships/image" Target="../media/image22.png"/><Relationship Id="rId18" Type="http://schemas.openxmlformats.org/officeDocument/2006/relationships/image" Target="../media/image27.png"/><Relationship Id="rId3" Type="http://schemas.openxmlformats.org/officeDocument/2006/relationships/tags" Target="../tags/tag353.xml"/><Relationship Id="rId7" Type="http://schemas.openxmlformats.org/officeDocument/2006/relationships/tags" Target="../tags/tag357.xml"/><Relationship Id="rId12" Type="http://schemas.openxmlformats.org/officeDocument/2006/relationships/slideLayout" Target="../slideLayouts/slideLayout2.xml"/><Relationship Id="rId17" Type="http://schemas.openxmlformats.org/officeDocument/2006/relationships/image" Target="../media/image24.png"/><Relationship Id="rId2" Type="http://schemas.openxmlformats.org/officeDocument/2006/relationships/tags" Target="../tags/tag352.xml"/><Relationship Id="rId16" Type="http://schemas.openxmlformats.org/officeDocument/2006/relationships/image" Target="../media/image26.png"/><Relationship Id="rId1" Type="http://schemas.openxmlformats.org/officeDocument/2006/relationships/tags" Target="../tags/tag351.xml"/><Relationship Id="rId6" Type="http://schemas.openxmlformats.org/officeDocument/2006/relationships/tags" Target="../tags/tag356.xml"/><Relationship Id="rId11" Type="http://schemas.openxmlformats.org/officeDocument/2006/relationships/tags" Target="../tags/tag361.xml"/><Relationship Id="rId5" Type="http://schemas.openxmlformats.org/officeDocument/2006/relationships/tags" Target="../tags/tag355.xml"/><Relationship Id="rId15" Type="http://schemas.openxmlformats.org/officeDocument/2006/relationships/image" Target="../media/image25.png"/><Relationship Id="rId10" Type="http://schemas.openxmlformats.org/officeDocument/2006/relationships/tags" Target="../tags/tag360.xml"/><Relationship Id="rId19" Type="http://schemas.openxmlformats.org/officeDocument/2006/relationships/image" Target="../media/image28.png"/><Relationship Id="rId4" Type="http://schemas.openxmlformats.org/officeDocument/2006/relationships/tags" Target="../tags/tag354.xml"/><Relationship Id="rId9" Type="http://schemas.openxmlformats.org/officeDocument/2006/relationships/tags" Target="../tags/tag359.xml"/><Relationship Id="rId14" Type="http://schemas.openxmlformats.org/officeDocument/2006/relationships/image" Target="../media/image23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tags" Target="../tags/tag369.xml"/><Relationship Id="rId13" Type="http://schemas.openxmlformats.org/officeDocument/2006/relationships/tags" Target="../tags/tag374.xml"/><Relationship Id="rId18" Type="http://schemas.openxmlformats.org/officeDocument/2006/relationships/image" Target="../media/image26.png"/><Relationship Id="rId3" Type="http://schemas.openxmlformats.org/officeDocument/2006/relationships/tags" Target="../tags/tag364.xml"/><Relationship Id="rId21" Type="http://schemas.openxmlformats.org/officeDocument/2006/relationships/image" Target="../media/image29.png"/><Relationship Id="rId7" Type="http://schemas.openxmlformats.org/officeDocument/2006/relationships/tags" Target="../tags/tag368.xml"/><Relationship Id="rId12" Type="http://schemas.openxmlformats.org/officeDocument/2006/relationships/tags" Target="../tags/tag373.xml"/><Relationship Id="rId17" Type="http://schemas.openxmlformats.org/officeDocument/2006/relationships/image" Target="../media/image25.png"/><Relationship Id="rId2" Type="http://schemas.openxmlformats.org/officeDocument/2006/relationships/tags" Target="../tags/tag363.xml"/><Relationship Id="rId16" Type="http://schemas.openxmlformats.org/officeDocument/2006/relationships/image" Target="../media/image23.png"/><Relationship Id="rId20" Type="http://schemas.openxmlformats.org/officeDocument/2006/relationships/image" Target="../media/image27.png"/><Relationship Id="rId1" Type="http://schemas.openxmlformats.org/officeDocument/2006/relationships/tags" Target="../tags/tag362.xml"/><Relationship Id="rId6" Type="http://schemas.openxmlformats.org/officeDocument/2006/relationships/tags" Target="../tags/tag367.xml"/><Relationship Id="rId11" Type="http://schemas.openxmlformats.org/officeDocument/2006/relationships/tags" Target="../tags/tag372.xml"/><Relationship Id="rId5" Type="http://schemas.openxmlformats.org/officeDocument/2006/relationships/tags" Target="../tags/tag366.xml"/><Relationship Id="rId15" Type="http://schemas.openxmlformats.org/officeDocument/2006/relationships/image" Target="../media/image22.png"/><Relationship Id="rId23" Type="http://schemas.openxmlformats.org/officeDocument/2006/relationships/image" Target="../media/image28.png"/><Relationship Id="rId10" Type="http://schemas.openxmlformats.org/officeDocument/2006/relationships/tags" Target="../tags/tag371.xml"/><Relationship Id="rId19" Type="http://schemas.openxmlformats.org/officeDocument/2006/relationships/image" Target="../media/image24.png"/><Relationship Id="rId4" Type="http://schemas.openxmlformats.org/officeDocument/2006/relationships/tags" Target="../tags/tag365.xml"/><Relationship Id="rId9" Type="http://schemas.openxmlformats.org/officeDocument/2006/relationships/tags" Target="../tags/tag370.xml"/><Relationship Id="rId14" Type="http://schemas.openxmlformats.org/officeDocument/2006/relationships/slideLayout" Target="../slideLayouts/slideLayout2.xml"/><Relationship Id="rId22" Type="http://schemas.openxmlformats.org/officeDocument/2006/relationships/image" Target="../media/image3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76.xml"/><Relationship Id="rId1" Type="http://schemas.openxmlformats.org/officeDocument/2006/relationships/tags" Target="../tags/tag37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4" Type="http://schemas.openxmlformats.org/officeDocument/2006/relationships/image" Target="../media/image2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tags" Target="../tags/tag379.xml"/><Relationship Id="rId2" Type="http://schemas.openxmlformats.org/officeDocument/2006/relationships/tags" Target="../tags/tag378.xml"/><Relationship Id="rId1" Type="http://schemas.openxmlformats.org/officeDocument/2006/relationships/tags" Target="../tags/tag377.xml"/><Relationship Id="rId5" Type="http://schemas.openxmlformats.org/officeDocument/2006/relationships/image" Target="../media/image31.png"/><Relationship Id="rId4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tags" Target="../tags/tag382.xml"/><Relationship Id="rId7" Type="http://schemas.openxmlformats.org/officeDocument/2006/relationships/image" Target="../media/image32.png"/><Relationship Id="rId2" Type="http://schemas.openxmlformats.org/officeDocument/2006/relationships/tags" Target="../tags/tag381.xml"/><Relationship Id="rId1" Type="http://schemas.openxmlformats.org/officeDocument/2006/relationships/tags" Target="../tags/tag380.xml"/><Relationship Id="rId6" Type="http://schemas.openxmlformats.org/officeDocument/2006/relationships/image" Target="../media/image31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383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tags" Target="../tags/tag386.xml"/><Relationship Id="rId7" Type="http://schemas.openxmlformats.org/officeDocument/2006/relationships/image" Target="../media/image31.png"/><Relationship Id="rId2" Type="http://schemas.openxmlformats.org/officeDocument/2006/relationships/tags" Target="../tags/tag385.xml"/><Relationship Id="rId1" Type="http://schemas.openxmlformats.org/officeDocument/2006/relationships/tags" Target="../tags/tag384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388.xml"/><Relationship Id="rId4" Type="http://schemas.openxmlformats.org/officeDocument/2006/relationships/tags" Target="../tags/tag387.xml"/><Relationship Id="rId9" Type="http://schemas.openxmlformats.org/officeDocument/2006/relationships/image" Target="../media/image33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tags" Target="../tags/tag391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390.xml"/><Relationship Id="rId1" Type="http://schemas.openxmlformats.org/officeDocument/2006/relationships/tags" Target="../tags/tag389.xml"/><Relationship Id="rId6" Type="http://schemas.openxmlformats.org/officeDocument/2006/relationships/tags" Target="../tags/tag394.xml"/><Relationship Id="rId11" Type="http://schemas.openxmlformats.org/officeDocument/2006/relationships/image" Target="../media/image34.png"/><Relationship Id="rId5" Type="http://schemas.openxmlformats.org/officeDocument/2006/relationships/tags" Target="../tags/tag393.xml"/><Relationship Id="rId10" Type="http://schemas.openxmlformats.org/officeDocument/2006/relationships/image" Target="../media/image33.png"/><Relationship Id="rId4" Type="http://schemas.openxmlformats.org/officeDocument/2006/relationships/tags" Target="../tags/tag392.xml"/><Relationship Id="rId9" Type="http://schemas.openxmlformats.org/officeDocument/2006/relationships/image" Target="../media/image32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tags" Target="../tags/tag402.xml"/><Relationship Id="rId13" Type="http://schemas.openxmlformats.org/officeDocument/2006/relationships/image" Target="../media/image33.png"/><Relationship Id="rId3" Type="http://schemas.openxmlformats.org/officeDocument/2006/relationships/tags" Target="../tags/tag397.xml"/><Relationship Id="rId7" Type="http://schemas.openxmlformats.org/officeDocument/2006/relationships/tags" Target="../tags/tag401.xml"/><Relationship Id="rId12" Type="http://schemas.openxmlformats.org/officeDocument/2006/relationships/image" Target="../media/image32.png"/><Relationship Id="rId2" Type="http://schemas.openxmlformats.org/officeDocument/2006/relationships/tags" Target="../tags/tag396.xml"/><Relationship Id="rId1" Type="http://schemas.openxmlformats.org/officeDocument/2006/relationships/tags" Target="../tags/tag395.xml"/><Relationship Id="rId6" Type="http://schemas.openxmlformats.org/officeDocument/2006/relationships/tags" Target="../tags/tag400.xml"/><Relationship Id="rId11" Type="http://schemas.openxmlformats.org/officeDocument/2006/relationships/image" Target="../media/image31.png"/><Relationship Id="rId5" Type="http://schemas.openxmlformats.org/officeDocument/2006/relationships/tags" Target="../tags/tag399.xml"/><Relationship Id="rId10" Type="http://schemas.openxmlformats.org/officeDocument/2006/relationships/slideLayout" Target="../slideLayouts/slideLayout2.xml"/><Relationship Id="rId4" Type="http://schemas.openxmlformats.org/officeDocument/2006/relationships/tags" Target="../tags/tag398.xml"/><Relationship Id="rId9" Type="http://schemas.openxmlformats.org/officeDocument/2006/relationships/tags" Target="../tags/tag403.xml"/><Relationship Id="rId14" Type="http://schemas.openxmlformats.org/officeDocument/2006/relationships/image" Target="../media/image34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tags" Target="../tags/tag411.xml"/><Relationship Id="rId13" Type="http://schemas.openxmlformats.org/officeDocument/2006/relationships/slideLayout" Target="../slideLayouts/slideLayout2.xml"/><Relationship Id="rId18" Type="http://schemas.openxmlformats.org/officeDocument/2006/relationships/image" Target="../media/image35.png"/><Relationship Id="rId3" Type="http://schemas.openxmlformats.org/officeDocument/2006/relationships/tags" Target="../tags/tag406.xml"/><Relationship Id="rId7" Type="http://schemas.openxmlformats.org/officeDocument/2006/relationships/tags" Target="../tags/tag410.xml"/><Relationship Id="rId12" Type="http://schemas.openxmlformats.org/officeDocument/2006/relationships/tags" Target="../tags/tag415.xml"/><Relationship Id="rId17" Type="http://schemas.openxmlformats.org/officeDocument/2006/relationships/image" Target="../media/image34.png"/><Relationship Id="rId2" Type="http://schemas.openxmlformats.org/officeDocument/2006/relationships/tags" Target="../tags/tag405.xml"/><Relationship Id="rId16" Type="http://schemas.openxmlformats.org/officeDocument/2006/relationships/image" Target="../media/image33.png"/><Relationship Id="rId1" Type="http://schemas.openxmlformats.org/officeDocument/2006/relationships/tags" Target="../tags/tag404.xml"/><Relationship Id="rId6" Type="http://schemas.openxmlformats.org/officeDocument/2006/relationships/tags" Target="../tags/tag409.xml"/><Relationship Id="rId11" Type="http://schemas.openxmlformats.org/officeDocument/2006/relationships/tags" Target="../tags/tag414.xml"/><Relationship Id="rId5" Type="http://schemas.openxmlformats.org/officeDocument/2006/relationships/tags" Target="../tags/tag408.xml"/><Relationship Id="rId15" Type="http://schemas.openxmlformats.org/officeDocument/2006/relationships/image" Target="../media/image32.png"/><Relationship Id="rId10" Type="http://schemas.openxmlformats.org/officeDocument/2006/relationships/tags" Target="../tags/tag413.xml"/><Relationship Id="rId4" Type="http://schemas.openxmlformats.org/officeDocument/2006/relationships/tags" Target="../tags/tag407.xml"/><Relationship Id="rId9" Type="http://schemas.openxmlformats.org/officeDocument/2006/relationships/tags" Target="../tags/tag412.xml"/><Relationship Id="rId14" Type="http://schemas.openxmlformats.org/officeDocument/2006/relationships/image" Target="../media/image31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tags" Target="../tags/tag423.xml"/><Relationship Id="rId13" Type="http://schemas.openxmlformats.org/officeDocument/2006/relationships/tags" Target="../tags/tag428.xml"/><Relationship Id="rId18" Type="http://schemas.openxmlformats.org/officeDocument/2006/relationships/image" Target="../media/image34.png"/><Relationship Id="rId3" Type="http://schemas.openxmlformats.org/officeDocument/2006/relationships/tags" Target="../tags/tag418.xml"/><Relationship Id="rId7" Type="http://schemas.openxmlformats.org/officeDocument/2006/relationships/tags" Target="../tags/tag422.xml"/><Relationship Id="rId12" Type="http://schemas.openxmlformats.org/officeDocument/2006/relationships/tags" Target="../tags/tag427.xml"/><Relationship Id="rId17" Type="http://schemas.openxmlformats.org/officeDocument/2006/relationships/image" Target="../media/image33.png"/><Relationship Id="rId2" Type="http://schemas.openxmlformats.org/officeDocument/2006/relationships/tags" Target="../tags/tag417.xml"/><Relationship Id="rId16" Type="http://schemas.openxmlformats.org/officeDocument/2006/relationships/image" Target="../media/image32.png"/><Relationship Id="rId1" Type="http://schemas.openxmlformats.org/officeDocument/2006/relationships/tags" Target="../tags/tag416.xml"/><Relationship Id="rId6" Type="http://schemas.openxmlformats.org/officeDocument/2006/relationships/tags" Target="../tags/tag421.xml"/><Relationship Id="rId11" Type="http://schemas.openxmlformats.org/officeDocument/2006/relationships/tags" Target="../tags/tag426.xml"/><Relationship Id="rId5" Type="http://schemas.openxmlformats.org/officeDocument/2006/relationships/tags" Target="../tags/tag420.xml"/><Relationship Id="rId15" Type="http://schemas.openxmlformats.org/officeDocument/2006/relationships/image" Target="../media/image31.png"/><Relationship Id="rId10" Type="http://schemas.openxmlformats.org/officeDocument/2006/relationships/tags" Target="../tags/tag425.xml"/><Relationship Id="rId19" Type="http://schemas.openxmlformats.org/officeDocument/2006/relationships/image" Target="../media/image35.png"/><Relationship Id="rId4" Type="http://schemas.openxmlformats.org/officeDocument/2006/relationships/tags" Target="../tags/tag419.xml"/><Relationship Id="rId9" Type="http://schemas.openxmlformats.org/officeDocument/2006/relationships/tags" Target="../tags/tag424.xml"/><Relationship Id="rId14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3" Type="http://schemas.openxmlformats.org/officeDocument/2006/relationships/tags" Target="../tags/tag431.xml"/><Relationship Id="rId7" Type="http://schemas.openxmlformats.org/officeDocument/2006/relationships/tags" Target="../tags/tag435.xml"/><Relationship Id="rId2" Type="http://schemas.openxmlformats.org/officeDocument/2006/relationships/tags" Target="../tags/tag430.xml"/><Relationship Id="rId1" Type="http://schemas.openxmlformats.org/officeDocument/2006/relationships/tags" Target="../tags/tag429.xml"/><Relationship Id="rId6" Type="http://schemas.openxmlformats.org/officeDocument/2006/relationships/tags" Target="../tags/tag434.xml"/><Relationship Id="rId5" Type="http://schemas.openxmlformats.org/officeDocument/2006/relationships/tags" Target="../tags/tag433.xml"/><Relationship Id="rId10" Type="http://schemas.openxmlformats.org/officeDocument/2006/relationships/image" Target="../media/image36.png"/><Relationship Id="rId4" Type="http://schemas.openxmlformats.org/officeDocument/2006/relationships/tags" Target="../tags/tag432.xml"/><Relationship Id="rId9" Type="http://schemas.openxmlformats.org/officeDocument/2006/relationships/notesSlide" Target="../notesSlides/notesSlide6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tags" Target="../tags/tag443.xml"/><Relationship Id="rId3" Type="http://schemas.openxmlformats.org/officeDocument/2006/relationships/tags" Target="../tags/tag438.xml"/><Relationship Id="rId7" Type="http://schemas.openxmlformats.org/officeDocument/2006/relationships/tags" Target="../tags/tag442.xml"/><Relationship Id="rId2" Type="http://schemas.openxmlformats.org/officeDocument/2006/relationships/tags" Target="../tags/tag437.xml"/><Relationship Id="rId1" Type="http://schemas.openxmlformats.org/officeDocument/2006/relationships/tags" Target="../tags/tag436.xml"/><Relationship Id="rId6" Type="http://schemas.openxmlformats.org/officeDocument/2006/relationships/tags" Target="../tags/tag441.xml"/><Relationship Id="rId11" Type="http://schemas.openxmlformats.org/officeDocument/2006/relationships/image" Target="../media/image36.png"/><Relationship Id="rId5" Type="http://schemas.openxmlformats.org/officeDocument/2006/relationships/tags" Target="../tags/tag440.xml"/><Relationship Id="rId10" Type="http://schemas.openxmlformats.org/officeDocument/2006/relationships/notesSlide" Target="../notesSlides/notesSlide7.xml"/><Relationship Id="rId4" Type="http://schemas.openxmlformats.org/officeDocument/2006/relationships/tags" Target="../tags/tag439.xml"/><Relationship Id="rId9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tags" Target="../tags/tag451.xml"/><Relationship Id="rId13" Type="http://schemas.openxmlformats.org/officeDocument/2006/relationships/image" Target="../media/image37.png"/><Relationship Id="rId3" Type="http://schemas.openxmlformats.org/officeDocument/2006/relationships/tags" Target="../tags/tag446.xml"/><Relationship Id="rId7" Type="http://schemas.openxmlformats.org/officeDocument/2006/relationships/tags" Target="../tags/tag450.xml"/><Relationship Id="rId12" Type="http://schemas.openxmlformats.org/officeDocument/2006/relationships/image" Target="../media/image36.png"/><Relationship Id="rId2" Type="http://schemas.openxmlformats.org/officeDocument/2006/relationships/tags" Target="../tags/tag445.xml"/><Relationship Id="rId1" Type="http://schemas.openxmlformats.org/officeDocument/2006/relationships/tags" Target="../tags/tag444.xml"/><Relationship Id="rId6" Type="http://schemas.openxmlformats.org/officeDocument/2006/relationships/tags" Target="../tags/tag449.xml"/><Relationship Id="rId11" Type="http://schemas.openxmlformats.org/officeDocument/2006/relationships/notesSlide" Target="../notesSlides/notesSlide8.xml"/><Relationship Id="rId5" Type="http://schemas.openxmlformats.org/officeDocument/2006/relationships/tags" Target="../tags/tag448.xml"/><Relationship Id="rId10" Type="http://schemas.openxmlformats.org/officeDocument/2006/relationships/slideLayout" Target="../slideLayouts/slideLayout2.xml"/><Relationship Id="rId4" Type="http://schemas.openxmlformats.org/officeDocument/2006/relationships/tags" Target="../tags/tag447.xml"/><Relationship Id="rId9" Type="http://schemas.openxmlformats.org/officeDocument/2006/relationships/tags" Target="../tags/tag45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tags" Target="../tags/tag12.xml"/><Relationship Id="rId13" Type="http://schemas.openxmlformats.org/officeDocument/2006/relationships/tags" Target="../tags/tag17.xml"/><Relationship Id="rId18" Type="http://schemas.openxmlformats.org/officeDocument/2006/relationships/image" Target="../media/image4.png"/><Relationship Id="rId3" Type="http://schemas.openxmlformats.org/officeDocument/2006/relationships/tags" Target="../tags/tag7.xml"/><Relationship Id="rId7" Type="http://schemas.openxmlformats.org/officeDocument/2006/relationships/tags" Target="../tags/tag11.xml"/><Relationship Id="rId12" Type="http://schemas.openxmlformats.org/officeDocument/2006/relationships/tags" Target="../tags/tag16.xml"/><Relationship Id="rId17" Type="http://schemas.openxmlformats.org/officeDocument/2006/relationships/image" Target="../media/image3.png"/><Relationship Id="rId2" Type="http://schemas.openxmlformats.org/officeDocument/2006/relationships/tags" Target="../tags/tag6.xml"/><Relationship Id="rId16" Type="http://schemas.openxmlformats.org/officeDocument/2006/relationships/image" Target="../media/image1.png"/><Relationship Id="rId20" Type="http://schemas.openxmlformats.org/officeDocument/2006/relationships/image" Target="../media/image6.png"/><Relationship Id="rId1" Type="http://schemas.openxmlformats.org/officeDocument/2006/relationships/tags" Target="../tags/tag5.xml"/><Relationship Id="rId6" Type="http://schemas.openxmlformats.org/officeDocument/2006/relationships/tags" Target="../tags/tag10.xml"/><Relationship Id="rId11" Type="http://schemas.openxmlformats.org/officeDocument/2006/relationships/tags" Target="../tags/tag15.xml"/><Relationship Id="rId5" Type="http://schemas.openxmlformats.org/officeDocument/2006/relationships/tags" Target="../tags/tag9.xml"/><Relationship Id="rId15" Type="http://schemas.openxmlformats.org/officeDocument/2006/relationships/slideLayout" Target="../slideLayouts/slideLayout2.xml"/><Relationship Id="rId10" Type="http://schemas.openxmlformats.org/officeDocument/2006/relationships/tags" Target="../tags/tag14.xml"/><Relationship Id="rId19" Type="http://schemas.openxmlformats.org/officeDocument/2006/relationships/image" Target="../media/image5.jpeg"/><Relationship Id="rId4" Type="http://schemas.openxmlformats.org/officeDocument/2006/relationships/tags" Target="../tags/tag8.xml"/><Relationship Id="rId9" Type="http://schemas.openxmlformats.org/officeDocument/2006/relationships/tags" Target="../tags/tag13.xml"/><Relationship Id="rId14" Type="http://schemas.openxmlformats.org/officeDocument/2006/relationships/tags" Target="../tags/tag18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tags" Target="../tags/tag460.xml"/><Relationship Id="rId13" Type="http://schemas.openxmlformats.org/officeDocument/2006/relationships/image" Target="../media/image36.png"/><Relationship Id="rId3" Type="http://schemas.openxmlformats.org/officeDocument/2006/relationships/tags" Target="../tags/tag455.xml"/><Relationship Id="rId7" Type="http://schemas.openxmlformats.org/officeDocument/2006/relationships/tags" Target="../tags/tag459.xml"/><Relationship Id="rId12" Type="http://schemas.openxmlformats.org/officeDocument/2006/relationships/notesSlide" Target="../notesSlides/notesSlide9.xml"/><Relationship Id="rId2" Type="http://schemas.openxmlformats.org/officeDocument/2006/relationships/tags" Target="../tags/tag454.xml"/><Relationship Id="rId1" Type="http://schemas.openxmlformats.org/officeDocument/2006/relationships/tags" Target="../tags/tag453.xml"/><Relationship Id="rId6" Type="http://schemas.openxmlformats.org/officeDocument/2006/relationships/tags" Target="../tags/tag458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457.xml"/><Relationship Id="rId15" Type="http://schemas.openxmlformats.org/officeDocument/2006/relationships/image" Target="../media/image38.png"/><Relationship Id="rId10" Type="http://schemas.openxmlformats.org/officeDocument/2006/relationships/tags" Target="../tags/tag462.xml"/><Relationship Id="rId4" Type="http://schemas.openxmlformats.org/officeDocument/2006/relationships/tags" Target="../tags/tag456.xml"/><Relationship Id="rId9" Type="http://schemas.openxmlformats.org/officeDocument/2006/relationships/tags" Target="../tags/tag461.xml"/><Relationship Id="rId14" Type="http://schemas.openxmlformats.org/officeDocument/2006/relationships/image" Target="../media/image37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tags" Target="../tags/tag470.xml"/><Relationship Id="rId13" Type="http://schemas.openxmlformats.org/officeDocument/2006/relationships/notesSlide" Target="../notesSlides/notesSlide10.xml"/><Relationship Id="rId3" Type="http://schemas.openxmlformats.org/officeDocument/2006/relationships/tags" Target="../tags/tag465.xml"/><Relationship Id="rId7" Type="http://schemas.openxmlformats.org/officeDocument/2006/relationships/tags" Target="../tags/tag469.xml"/><Relationship Id="rId12" Type="http://schemas.openxmlformats.org/officeDocument/2006/relationships/slideLayout" Target="../slideLayouts/slideLayout2.xml"/><Relationship Id="rId2" Type="http://schemas.openxmlformats.org/officeDocument/2006/relationships/tags" Target="../tags/tag464.xml"/><Relationship Id="rId16" Type="http://schemas.openxmlformats.org/officeDocument/2006/relationships/image" Target="../media/image38.png"/><Relationship Id="rId1" Type="http://schemas.openxmlformats.org/officeDocument/2006/relationships/tags" Target="../tags/tag463.xml"/><Relationship Id="rId6" Type="http://schemas.openxmlformats.org/officeDocument/2006/relationships/tags" Target="../tags/tag468.xml"/><Relationship Id="rId11" Type="http://schemas.openxmlformats.org/officeDocument/2006/relationships/tags" Target="../tags/tag473.xml"/><Relationship Id="rId5" Type="http://schemas.openxmlformats.org/officeDocument/2006/relationships/tags" Target="../tags/tag467.xml"/><Relationship Id="rId15" Type="http://schemas.openxmlformats.org/officeDocument/2006/relationships/image" Target="../media/image37.png"/><Relationship Id="rId10" Type="http://schemas.openxmlformats.org/officeDocument/2006/relationships/tags" Target="../tags/tag472.xml"/><Relationship Id="rId4" Type="http://schemas.openxmlformats.org/officeDocument/2006/relationships/tags" Target="../tags/tag466.xml"/><Relationship Id="rId9" Type="http://schemas.openxmlformats.org/officeDocument/2006/relationships/tags" Target="../tags/tag471.xml"/><Relationship Id="rId14" Type="http://schemas.openxmlformats.org/officeDocument/2006/relationships/image" Target="../media/image36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tags" Target="../tags/tag481.xml"/><Relationship Id="rId13" Type="http://schemas.openxmlformats.org/officeDocument/2006/relationships/slideLayout" Target="../slideLayouts/slideLayout2.xml"/><Relationship Id="rId3" Type="http://schemas.openxmlformats.org/officeDocument/2006/relationships/tags" Target="../tags/tag476.xml"/><Relationship Id="rId7" Type="http://schemas.openxmlformats.org/officeDocument/2006/relationships/tags" Target="../tags/tag480.xml"/><Relationship Id="rId12" Type="http://schemas.openxmlformats.org/officeDocument/2006/relationships/tags" Target="../tags/tag485.xml"/><Relationship Id="rId17" Type="http://schemas.openxmlformats.org/officeDocument/2006/relationships/image" Target="../media/image38.png"/><Relationship Id="rId2" Type="http://schemas.openxmlformats.org/officeDocument/2006/relationships/tags" Target="../tags/tag475.xml"/><Relationship Id="rId16" Type="http://schemas.openxmlformats.org/officeDocument/2006/relationships/image" Target="../media/image37.png"/><Relationship Id="rId1" Type="http://schemas.openxmlformats.org/officeDocument/2006/relationships/tags" Target="../tags/tag474.xml"/><Relationship Id="rId6" Type="http://schemas.openxmlformats.org/officeDocument/2006/relationships/tags" Target="../tags/tag479.xml"/><Relationship Id="rId11" Type="http://schemas.openxmlformats.org/officeDocument/2006/relationships/tags" Target="../tags/tag484.xml"/><Relationship Id="rId5" Type="http://schemas.openxmlformats.org/officeDocument/2006/relationships/tags" Target="../tags/tag478.xml"/><Relationship Id="rId15" Type="http://schemas.openxmlformats.org/officeDocument/2006/relationships/image" Target="../media/image36.png"/><Relationship Id="rId10" Type="http://schemas.openxmlformats.org/officeDocument/2006/relationships/tags" Target="../tags/tag483.xml"/><Relationship Id="rId4" Type="http://schemas.openxmlformats.org/officeDocument/2006/relationships/tags" Target="../tags/tag477.xml"/><Relationship Id="rId9" Type="http://schemas.openxmlformats.org/officeDocument/2006/relationships/tags" Target="../tags/tag482.xml"/><Relationship Id="rId14" Type="http://schemas.openxmlformats.org/officeDocument/2006/relationships/notesSlide" Target="../notesSlides/notesSlide11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tags" Target="../tags/tag493.xml"/><Relationship Id="rId13" Type="http://schemas.openxmlformats.org/officeDocument/2006/relationships/tags" Target="../tags/tag498.xml"/><Relationship Id="rId18" Type="http://schemas.openxmlformats.org/officeDocument/2006/relationships/image" Target="../media/image38.png"/><Relationship Id="rId3" Type="http://schemas.openxmlformats.org/officeDocument/2006/relationships/tags" Target="../tags/tag488.xml"/><Relationship Id="rId7" Type="http://schemas.openxmlformats.org/officeDocument/2006/relationships/tags" Target="../tags/tag492.xml"/><Relationship Id="rId12" Type="http://schemas.openxmlformats.org/officeDocument/2006/relationships/tags" Target="../tags/tag497.xml"/><Relationship Id="rId17" Type="http://schemas.openxmlformats.org/officeDocument/2006/relationships/image" Target="../media/image37.png"/><Relationship Id="rId2" Type="http://schemas.openxmlformats.org/officeDocument/2006/relationships/tags" Target="../tags/tag487.xml"/><Relationship Id="rId16" Type="http://schemas.openxmlformats.org/officeDocument/2006/relationships/image" Target="../media/image36.png"/><Relationship Id="rId1" Type="http://schemas.openxmlformats.org/officeDocument/2006/relationships/tags" Target="../tags/tag486.xml"/><Relationship Id="rId6" Type="http://schemas.openxmlformats.org/officeDocument/2006/relationships/tags" Target="../tags/tag491.xml"/><Relationship Id="rId11" Type="http://schemas.openxmlformats.org/officeDocument/2006/relationships/tags" Target="../tags/tag496.xml"/><Relationship Id="rId5" Type="http://schemas.openxmlformats.org/officeDocument/2006/relationships/tags" Target="../tags/tag490.xml"/><Relationship Id="rId15" Type="http://schemas.openxmlformats.org/officeDocument/2006/relationships/notesSlide" Target="../notesSlides/notesSlide12.xml"/><Relationship Id="rId10" Type="http://schemas.openxmlformats.org/officeDocument/2006/relationships/tags" Target="../tags/tag495.xml"/><Relationship Id="rId4" Type="http://schemas.openxmlformats.org/officeDocument/2006/relationships/tags" Target="../tags/tag489.xml"/><Relationship Id="rId9" Type="http://schemas.openxmlformats.org/officeDocument/2006/relationships/tags" Target="../tags/tag494.xml"/><Relationship Id="rId14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tags" Target="../tags/tag506.xml"/><Relationship Id="rId13" Type="http://schemas.openxmlformats.org/officeDocument/2006/relationships/tags" Target="../tags/tag511.xml"/><Relationship Id="rId18" Type="http://schemas.openxmlformats.org/officeDocument/2006/relationships/image" Target="../media/image37.png"/><Relationship Id="rId3" Type="http://schemas.openxmlformats.org/officeDocument/2006/relationships/tags" Target="../tags/tag501.xml"/><Relationship Id="rId7" Type="http://schemas.openxmlformats.org/officeDocument/2006/relationships/tags" Target="../tags/tag505.xml"/><Relationship Id="rId12" Type="http://schemas.openxmlformats.org/officeDocument/2006/relationships/tags" Target="../tags/tag510.xml"/><Relationship Id="rId17" Type="http://schemas.openxmlformats.org/officeDocument/2006/relationships/image" Target="../media/image36.png"/><Relationship Id="rId2" Type="http://schemas.openxmlformats.org/officeDocument/2006/relationships/tags" Target="../tags/tag500.xml"/><Relationship Id="rId16" Type="http://schemas.openxmlformats.org/officeDocument/2006/relationships/notesSlide" Target="../notesSlides/notesSlide13.xml"/><Relationship Id="rId20" Type="http://schemas.openxmlformats.org/officeDocument/2006/relationships/image" Target="../media/image39.png"/><Relationship Id="rId1" Type="http://schemas.openxmlformats.org/officeDocument/2006/relationships/tags" Target="../tags/tag499.xml"/><Relationship Id="rId6" Type="http://schemas.openxmlformats.org/officeDocument/2006/relationships/tags" Target="../tags/tag504.xml"/><Relationship Id="rId11" Type="http://schemas.openxmlformats.org/officeDocument/2006/relationships/tags" Target="../tags/tag509.xml"/><Relationship Id="rId5" Type="http://schemas.openxmlformats.org/officeDocument/2006/relationships/tags" Target="../tags/tag503.xml"/><Relationship Id="rId15" Type="http://schemas.openxmlformats.org/officeDocument/2006/relationships/slideLayout" Target="../slideLayouts/slideLayout2.xml"/><Relationship Id="rId10" Type="http://schemas.openxmlformats.org/officeDocument/2006/relationships/tags" Target="../tags/tag508.xml"/><Relationship Id="rId19" Type="http://schemas.openxmlformats.org/officeDocument/2006/relationships/image" Target="../media/image38.png"/><Relationship Id="rId4" Type="http://schemas.openxmlformats.org/officeDocument/2006/relationships/tags" Target="../tags/tag502.xml"/><Relationship Id="rId9" Type="http://schemas.openxmlformats.org/officeDocument/2006/relationships/tags" Target="../tags/tag507.xml"/><Relationship Id="rId14" Type="http://schemas.openxmlformats.org/officeDocument/2006/relationships/tags" Target="../tags/tag512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tags" Target="../tags/tag520.xml"/><Relationship Id="rId13" Type="http://schemas.openxmlformats.org/officeDocument/2006/relationships/tags" Target="../tags/tag525.xml"/><Relationship Id="rId18" Type="http://schemas.openxmlformats.org/officeDocument/2006/relationships/image" Target="../media/image36.png"/><Relationship Id="rId3" Type="http://schemas.openxmlformats.org/officeDocument/2006/relationships/tags" Target="../tags/tag515.xml"/><Relationship Id="rId21" Type="http://schemas.openxmlformats.org/officeDocument/2006/relationships/image" Target="../media/image39.png"/><Relationship Id="rId7" Type="http://schemas.openxmlformats.org/officeDocument/2006/relationships/tags" Target="../tags/tag519.xml"/><Relationship Id="rId12" Type="http://schemas.openxmlformats.org/officeDocument/2006/relationships/tags" Target="../tags/tag524.xml"/><Relationship Id="rId17" Type="http://schemas.openxmlformats.org/officeDocument/2006/relationships/notesSlide" Target="../notesSlides/notesSlide14.xml"/><Relationship Id="rId2" Type="http://schemas.openxmlformats.org/officeDocument/2006/relationships/tags" Target="../tags/tag514.xml"/><Relationship Id="rId16" Type="http://schemas.openxmlformats.org/officeDocument/2006/relationships/slideLayout" Target="../slideLayouts/slideLayout2.xml"/><Relationship Id="rId20" Type="http://schemas.openxmlformats.org/officeDocument/2006/relationships/image" Target="../media/image38.png"/><Relationship Id="rId1" Type="http://schemas.openxmlformats.org/officeDocument/2006/relationships/tags" Target="../tags/tag513.xml"/><Relationship Id="rId6" Type="http://schemas.openxmlformats.org/officeDocument/2006/relationships/tags" Target="../tags/tag518.xml"/><Relationship Id="rId11" Type="http://schemas.openxmlformats.org/officeDocument/2006/relationships/tags" Target="../tags/tag523.xml"/><Relationship Id="rId5" Type="http://schemas.openxmlformats.org/officeDocument/2006/relationships/tags" Target="../tags/tag517.xml"/><Relationship Id="rId15" Type="http://schemas.openxmlformats.org/officeDocument/2006/relationships/tags" Target="../tags/tag527.xml"/><Relationship Id="rId10" Type="http://schemas.openxmlformats.org/officeDocument/2006/relationships/tags" Target="../tags/tag522.xml"/><Relationship Id="rId19" Type="http://schemas.openxmlformats.org/officeDocument/2006/relationships/image" Target="../media/image37.png"/><Relationship Id="rId4" Type="http://schemas.openxmlformats.org/officeDocument/2006/relationships/tags" Target="../tags/tag516.xml"/><Relationship Id="rId9" Type="http://schemas.openxmlformats.org/officeDocument/2006/relationships/tags" Target="../tags/tag521.xml"/><Relationship Id="rId14" Type="http://schemas.openxmlformats.org/officeDocument/2006/relationships/tags" Target="../tags/tag526.xml"/><Relationship Id="rId22" Type="http://schemas.openxmlformats.org/officeDocument/2006/relationships/image" Target="../media/image40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tags" Target="../tags/tag535.xml"/><Relationship Id="rId13" Type="http://schemas.openxmlformats.org/officeDocument/2006/relationships/tags" Target="../tags/tag540.xml"/><Relationship Id="rId18" Type="http://schemas.openxmlformats.org/officeDocument/2006/relationships/notesSlide" Target="../notesSlides/notesSlide15.xml"/><Relationship Id="rId3" Type="http://schemas.openxmlformats.org/officeDocument/2006/relationships/tags" Target="../tags/tag530.xml"/><Relationship Id="rId21" Type="http://schemas.openxmlformats.org/officeDocument/2006/relationships/image" Target="../media/image38.png"/><Relationship Id="rId7" Type="http://schemas.openxmlformats.org/officeDocument/2006/relationships/tags" Target="../tags/tag534.xml"/><Relationship Id="rId12" Type="http://schemas.openxmlformats.org/officeDocument/2006/relationships/tags" Target="../tags/tag539.xml"/><Relationship Id="rId17" Type="http://schemas.openxmlformats.org/officeDocument/2006/relationships/slideLayout" Target="../slideLayouts/slideLayout2.xml"/><Relationship Id="rId2" Type="http://schemas.openxmlformats.org/officeDocument/2006/relationships/tags" Target="../tags/tag529.xml"/><Relationship Id="rId16" Type="http://schemas.openxmlformats.org/officeDocument/2006/relationships/tags" Target="../tags/tag543.xml"/><Relationship Id="rId20" Type="http://schemas.openxmlformats.org/officeDocument/2006/relationships/image" Target="../media/image37.png"/><Relationship Id="rId1" Type="http://schemas.openxmlformats.org/officeDocument/2006/relationships/tags" Target="../tags/tag528.xml"/><Relationship Id="rId6" Type="http://schemas.openxmlformats.org/officeDocument/2006/relationships/tags" Target="../tags/tag533.xml"/><Relationship Id="rId11" Type="http://schemas.openxmlformats.org/officeDocument/2006/relationships/tags" Target="../tags/tag538.xml"/><Relationship Id="rId24" Type="http://schemas.openxmlformats.org/officeDocument/2006/relationships/image" Target="../media/image41.png"/><Relationship Id="rId5" Type="http://schemas.openxmlformats.org/officeDocument/2006/relationships/tags" Target="../tags/tag532.xml"/><Relationship Id="rId15" Type="http://schemas.openxmlformats.org/officeDocument/2006/relationships/tags" Target="../tags/tag542.xml"/><Relationship Id="rId23" Type="http://schemas.openxmlformats.org/officeDocument/2006/relationships/image" Target="../media/image40.png"/><Relationship Id="rId10" Type="http://schemas.openxmlformats.org/officeDocument/2006/relationships/tags" Target="../tags/tag537.xml"/><Relationship Id="rId19" Type="http://schemas.openxmlformats.org/officeDocument/2006/relationships/image" Target="../media/image36.png"/><Relationship Id="rId4" Type="http://schemas.openxmlformats.org/officeDocument/2006/relationships/tags" Target="../tags/tag531.xml"/><Relationship Id="rId9" Type="http://schemas.openxmlformats.org/officeDocument/2006/relationships/tags" Target="../tags/tag536.xml"/><Relationship Id="rId14" Type="http://schemas.openxmlformats.org/officeDocument/2006/relationships/tags" Target="../tags/tag541.xml"/><Relationship Id="rId22" Type="http://schemas.openxmlformats.org/officeDocument/2006/relationships/image" Target="../media/image39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tags" Target="../tags/tag551.xml"/><Relationship Id="rId13" Type="http://schemas.openxmlformats.org/officeDocument/2006/relationships/tags" Target="../tags/tag556.xml"/><Relationship Id="rId18" Type="http://schemas.openxmlformats.org/officeDocument/2006/relationships/slideLayout" Target="../slideLayouts/slideLayout2.xml"/><Relationship Id="rId3" Type="http://schemas.openxmlformats.org/officeDocument/2006/relationships/tags" Target="../tags/tag546.xml"/><Relationship Id="rId21" Type="http://schemas.openxmlformats.org/officeDocument/2006/relationships/image" Target="../media/image37.png"/><Relationship Id="rId7" Type="http://schemas.openxmlformats.org/officeDocument/2006/relationships/tags" Target="../tags/tag550.xml"/><Relationship Id="rId12" Type="http://schemas.openxmlformats.org/officeDocument/2006/relationships/tags" Target="../tags/tag555.xml"/><Relationship Id="rId17" Type="http://schemas.openxmlformats.org/officeDocument/2006/relationships/tags" Target="../tags/tag560.xml"/><Relationship Id="rId25" Type="http://schemas.openxmlformats.org/officeDocument/2006/relationships/image" Target="../media/image41.png"/><Relationship Id="rId2" Type="http://schemas.openxmlformats.org/officeDocument/2006/relationships/tags" Target="../tags/tag545.xml"/><Relationship Id="rId16" Type="http://schemas.openxmlformats.org/officeDocument/2006/relationships/tags" Target="../tags/tag559.xml"/><Relationship Id="rId20" Type="http://schemas.openxmlformats.org/officeDocument/2006/relationships/image" Target="../media/image36.png"/><Relationship Id="rId1" Type="http://schemas.openxmlformats.org/officeDocument/2006/relationships/tags" Target="../tags/tag544.xml"/><Relationship Id="rId6" Type="http://schemas.openxmlformats.org/officeDocument/2006/relationships/tags" Target="../tags/tag549.xml"/><Relationship Id="rId11" Type="http://schemas.openxmlformats.org/officeDocument/2006/relationships/tags" Target="../tags/tag554.xml"/><Relationship Id="rId24" Type="http://schemas.openxmlformats.org/officeDocument/2006/relationships/image" Target="../media/image40.png"/><Relationship Id="rId5" Type="http://schemas.openxmlformats.org/officeDocument/2006/relationships/tags" Target="../tags/tag548.xml"/><Relationship Id="rId15" Type="http://schemas.openxmlformats.org/officeDocument/2006/relationships/tags" Target="../tags/tag558.xml"/><Relationship Id="rId23" Type="http://schemas.openxmlformats.org/officeDocument/2006/relationships/image" Target="../media/image39.png"/><Relationship Id="rId10" Type="http://schemas.openxmlformats.org/officeDocument/2006/relationships/tags" Target="../tags/tag553.xml"/><Relationship Id="rId19" Type="http://schemas.openxmlformats.org/officeDocument/2006/relationships/notesSlide" Target="../notesSlides/notesSlide16.xml"/><Relationship Id="rId4" Type="http://schemas.openxmlformats.org/officeDocument/2006/relationships/tags" Target="../tags/tag547.xml"/><Relationship Id="rId9" Type="http://schemas.openxmlformats.org/officeDocument/2006/relationships/tags" Target="../tags/tag552.xml"/><Relationship Id="rId14" Type="http://schemas.openxmlformats.org/officeDocument/2006/relationships/tags" Target="../tags/tag557.xml"/><Relationship Id="rId22" Type="http://schemas.openxmlformats.org/officeDocument/2006/relationships/image" Target="../media/image38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tags" Target="../tags/tag568.xml"/><Relationship Id="rId13" Type="http://schemas.openxmlformats.org/officeDocument/2006/relationships/tags" Target="../tags/tag573.xml"/><Relationship Id="rId18" Type="http://schemas.openxmlformats.org/officeDocument/2006/relationships/tags" Target="../tags/tag578.xml"/><Relationship Id="rId26" Type="http://schemas.openxmlformats.org/officeDocument/2006/relationships/image" Target="../media/image41.png"/><Relationship Id="rId3" Type="http://schemas.openxmlformats.org/officeDocument/2006/relationships/tags" Target="../tags/tag563.xml"/><Relationship Id="rId21" Type="http://schemas.openxmlformats.org/officeDocument/2006/relationships/image" Target="../media/image36.png"/><Relationship Id="rId7" Type="http://schemas.openxmlformats.org/officeDocument/2006/relationships/tags" Target="../tags/tag567.xml"/><Relationship Id="rId12" Type="http://schemas.openxmlformats.org/officeDocument/2006/relationships/tags" Target="../tags/tag572.xml"/><Relationship Id="rId17" Type="http://schemas.openxmlformats.org/officeDocument/2006/relationships/tags" Target="../tags/tag577.xml"/><Relationship Id="rId25" Type="http://schemas.openxmlformats.org/officeDocument/2006/relationships/image" Target="../media/image40.png"/><Relationship Id="rId2" Type="http://schemas.openxmlformats.org/officeDocument/2006/relationships/tags" Target="../tags/tag562.xml"/><Relationship Id="rId16" Type="http://schemas.openxmlformats.org/officeDocument/2006/relationships/tags" Target="../tags/tag576.xml"/><Relationship Id="rId20" Type="http://schemas.openxmlformats.org/officeDocument/2006/relationships/notesSlide" Target="../notesSlides/notesSlide17.xml"/><Relationship Id="rId1" Type="http://schemas.openxmlformats.org/officeDocument/2006/relationships/tags" Target="../tags/tag561.xml"/><Relationship Id="rId6" Type="http://schemas.openxmlformats.org/officeDocument/2006/relationships/tags" Target="../tags/tag566.xml"/><Relationship Id="rId11" Type="http://schemas.openxmlformats.org/officeDocument/2006/relationships/tags" Target="../tags/tag571.xml"/><Relationship Id="rId24" Type="http://schemas.openxmlformats.org/officeDocument/2006/relationships/image" Target="../media/image39.png"/><Relationship Id="rId5" Type="http://schemas.openxmlformats.org/officeDocument/2006/relationships/tags" Target="../tags/tag565.xml"/><Relationship Id="rId15" Type="http://schemas.openxmlformats.org/officeDocument/2006/relationships/tags" Target="../tags/tag575.xml"/><Relationship Id="rId23" Type="http://schemas.openxmlformats.org/officeDocument/2006/relationships/image" Target="../media/image38.png"/><Relationship Id="rId10" Type="http://schemas.openxmlformats.org/officeDocument/2006/relationships/tags" Target="../tags/tag570.xml"/><Relationship Id="rId19" Type="http://schemas.openxmlformats.org/officeDocument/2006/relationships/slideLayout" Target="../slideLayouts/slideLayout2.xml"/><Relationship Id="rId4" Type="http://schemas.openxmlformats.org/officeDocument/2006/relationships/tags" Target="../tags/tag564.xml"/><Relationship Id="rId9" Type="http://schemas.openxmlformats.org/officeDocument/2006/relationships/tags" Target="../tags/tag569.xml"/><Relationship Id="rId14" Type="http://schemas.openxmlformats.org/officeDocument/2006/relationships/tags" Target="../tags/tag574.xml"/><Relationship Id="rId22" Type="http://schemas.openxmlformats.org/officeDocument/2006/relationships/image" Target="../media/image37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tags" Target="../tags/tag586.xml"/><Relationship Id="rId13" Type="http://schemas.openxmlformats.org/officeDocument/2006/relationships/tags" Target="../tags/tag591.xml"/><Relationship Id="rId18" Type="http://schemas.openxmlformats.org/officeDocument/2006/relationships/tags" Target="../tags/tag596.xml"/><Relationship Id="rId26" Type="http://schemas.openxmlformats.org/officeDocument/2006/relationships/image" Target="../media/image40.png"/><Relationship Id="rId3" Type="http://schemas.openxmlformats.org/officeDocument/2006/relationships/tags" Target="../tags/tag581.xml"/><Relationship Id="rId21" Type="http://schemas.openxmlformats.org/officeDocument/2006/relationships/notesSlide" Target="../notesSlides/notesSlide18.xml"/><Relationship Id="rId7" Type="http://schemas.openxmlformats.org/officeDocument/2006/relationships/tags" Target="../tags/tag585.xml"/><Relationship Id="rId12" Type="http://schemas.openxmlformats.org/officeDocument/2006/relationships/tags" Target="../tags/tag590.xml"/><Relationship Id="rId17" Type="http://schemas.openxmlformats.org/officeDocument/2006/relationships/tags" Target="../tags/tag595.xml"/><Relationship Id="rId25" Type="http://schemas.openxmlformats.org/officeDocument/2006/relationships/image" Target="../media/image39.png"/><Relationship Id="rId2" Type="http://schemas.openxmlformats.org/officeDocument/2006/relationships/tags" Target="../tags/tag580.xml"/><Relationship Id="rId16" Type="http://schemas.openxmlformats.org/officeDocument/2006/relationships/tags" Target="../tags/tag594.xml"/><Relationship Id="rId20" Type="http://schemas.openxmlformats.org/officeDocument/2006/relationships/slideLayout" Target="../slideLayouts/slideLayout2.xml"/><Relationship Id="rId1" Type="http://schemas.openxmlformats.org/officeDocument/2006/relationships/tags" Target="../tags/tag579.xml"/><Relationship Id="rId6" Type="http://schemas.openxmlformats.org/officeDocument/2006/relationships/tags" Target="../tags/tag584.xml"/><Relationship Id="rId11" Type="http://schemas.openxmlformats.org/officeDocument/2006/relationships/tags" Target="../tags/tag589.xml"/><Relationship Id="rId24" Type="http://schemas.openxmlformats.org/officeDocument/2006/relationships/image" Target="../media/image38.png"/><Relationship Id="rId5" Type="http://schemas.openxmlformats.org/officeDocument/2006/relationships/tags" Target="../tags/tag583.xml"/><Relationship Id="rId15" Type="http://schemas.openxmlformats.org/officeDocument/2006/relationships/tags" Target="../tags/tag593.xml"/><Relationship Id="rId23" Type="http://schemas.openxmlformats.org/officeDocument/2006/relationships/image" Target="../media/image37.png"/><Relationship Id="rId28" Type="http://schemas.openxmlformats.org/officeDocument/2006/relationships/image" Target="../media/image42.png"/><Relationship Id="rId10" Type="http://schemas.openxmlformats.org/officeDocument/2006/relationships/tags" Target="../tags/tag588.xml"/><Relationship Id="rId19" Type="http://schemas.openxmlformats.org/officeDocument/2006/relationships/tags" Target="../tags/tag597.xml"/><Relationship Id="rId4" Type="http://schemas.openxmlformats.org/officeDocument/2006/relationships/tags" Target="../tags/tag582.xml"/><Relationship Id="rId9" Type="http://schemas.openxmlformats.org/officeDocument/2006/relationships/tags" Target="../tags/tag587.xml"/><Relationship Id="rId14" Type="http://schemas.openxmlformats.org/officeDocument/2006/relationships/tags" Target="../tags/tag592.xml"/><Relationship Id="rId22" Type="http://schemas.openxmlformats.org/officeDocument/2006/relationships/image" Target="../media/image36.png"/><Relationship Id="rId27" Type="http://schemas.openxmlformats.org/officeDocument/2006/relationships/image" Target="../media/image4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tags" Target="../tags/tag26.xml"/><Relationship Id="rId13" Type="http://schemas.openxmlformats.org/officeDocument/2006/relationships/tags" Target="../tags/tag31.xml"/><Relationship Id="rId18" Type="http://schemas.openxmlformats.org/officeDocument/2006/relationships/image" Target="../media/image4.png"/><Relationship Id="rId3" Type="http://schemas.openxmlformats.org/officeDocument/2006/relationships/tags" Target="../tags/tag21.xml"/><Relationship Id="rId7" Type="http://schemas.openxmlformats.org/officeDocument/2006/relationships/tags" Target="../tags/tag25.xml"/><Relationship Id="rId12" Type="http://schemas.openxmlformats.org/officeDocument/2006/relationships/tags" Target="../tags/tag30.xml"/><Relationship Id="rId17" Type="http://schemas.openxmlformats.org/officeDocument/2006/relationships/image" Target="../media/image3.png"/><Relationship Id="rId2" Type="http://schemas.openxmlformats.org/officeDocument/2006/relationships/tags" Target="../tags/tag20.xml"/><Relationship Id="rId16" Type="http://schemas.openxmlformats.org/officeDocument/2006/relationships/image" Target="../media/image1.png"/><Relationship Id="rId20" Type="http://schemas.openxmlformats.org/officeDocument/2006/relationships/image" Target="../media/image6.png"/><Relationship Id="rId1" Type="http://schemas.openxmlformats.org/officeDocument/2006/relationships/tags" Target="../tags/tag19.xml"/><Relationship Id="rId6" Type="http://schemas.openxmlformats.org/officeDocument/2006/relationships/tags" Target="../tags/tag24.xml"/><Relationship Id="rId11" Type="http://schemas.openxmlformats.org/officeDocument/2006/relationships/tags" Target="../tags/tag29.xml"/><Relationship Id="rId5" Type="http://schemas.openxmlformats.org/officeDocument/2006/relationships/tags" Target="../tags/tag23.xml"/><Relationship Id="rId15" Type="http://schemas.openxmlformats.org/officeDocument/2006/relationships/slideLayout" Target="../slideLayouts/slideLayout2.xml"/><Relationship Id="rId10" Type="http://schemas.openxmlformats.org/officeDocument/2006/relationships/tags" Target="../tags/tag28.xml"/><Relationship Id="rId19" Type="http://schemas.openxmlformats.org/officeDocument/2006/relationships/image" Target="../media/image5.jpeg"/><Relationship Id="rId4" Type="http://schemas.openxmlformats.org/officeDocument/2006/relationships/tags" Target="../tags/tag22.xml"/><Relationship Id="rId9" Type="http://schemas.openxmlformats.org/officeDocument/2006/relationships/tags" Target="../tags/tag27.xml"/><Relationship Id="rId14" Type="http://schemas.openxmlformats.org/officeDocument/2006/relationships/tags" Target="../tags/tag3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tags" Target="../tags/tag605.xml"/><Relationship Id="rId13" Type="http://schemas.openxmlformats.org/officeDocument/2006/relationships/tags" Target="../tags/tag610.xml"/><Relationship Id="rId18" Type="http://schemas.openxmlformats.org/officeDocument/2006/relationships/tags" Target="../tags/tag615.xml"/><Relationship Id="rId26" Type="http://schemas.openxmlformats.org/officeDocument/2006/relationships/image" Target="../media/image39.png"/><Relationship Id="rId3" Type="http://schemas.openxmlformats.org/officeDocument/2006/relationships/tags" Target="../tags/tag600.xml"/><Relationship Id="rId21" Type="http://schemas.openxmlformats.org/officeDocument/2006/relationships/slideLayout" Target="../slideLayouts/slideLayout2.xml"/><Relationship Id="rId7" Type="http://schemas.openxmlformats.org/officeDocument/2006/relationships/tags" Target="../tags/tag604.xml"/><Relationship Id="rId12" Type="http://schemas.openxmlformats.org/officeDocument/2006/relationships/tags" Target="../tags/tag609.xml"/><Relationship Id="rId17" Type="http://schemas.openxmlformats.org/officeDocument/2006/relationships/tags" Target="../tags/tag614.xml"/><Relationship Id="rId25" Type="http://schemas.openxmlformats.org/officeDocument/2006/relationships/image" Target="../media/image38.png"/><Relationship Id="rId2" Type="http://schemas.openxmlformats.org/officeDocument/2006/relationships/tags" Target="../tags/tag599.xml"/><Relationship Id="rId16" Type="http://schemas.openxmlformats.org/officeDocument/2006/relationships/tags" Target="../tags/tag613.xml"/><Relationship Id="rId20" Type="http://schemas.openxmlformats.org/officeDocument/2006/relationships/tags" Target="../tags/tag617.xml"/><Relationship Id="rId29" Type="http://schemas.openxmlformats.org/officeDocument/2006/relationships/image" Target="../media/image42.png"/><Relationship Id="rId1" Type="http://schemas.openxmlformats.org/officeDocument/2006/relationships/tags" Target="../tags/tag598.xml"/><Relationship Id="rId6" Type="http://schemas.openxmlformats.org/officeDocument/2006/relationships/tags" Target="../tags/tag603.xml"/><Relationship Id="rId11" Type="http://schemas.openxmlformats.org/officeDocument/2006/relationships/tags" Target="../tags/tag608.xml"/><Relationship Id="rId24" Type="http://schemas.openxmlformats.org/officeDocument/2006/relationships/image" Target="../media/image37.png"/><Relationship Id="rId5" Type="http://schemas.openxmlformats.org/officeDocument/2006/relationships/tags" Target="../tags/tag602.xml"/><Relationship Id="rId15" Type="http://schemas.openxmlformats.org/officeDocument/2006/relationships/tags" Target="../tags/tag612.xml"/><Relationship Id="rId23" Type="http://schemas.openxmlformats.org/officeDocument/2006/relationships/image" Target="../media/image36.png"/><Relationship Id="rId28" Type="http://schemas.openxmlformats.org/officeDocument/2006/relationships/image" Target="../media/image41.png"/><Relationship Id="rId10" Type="http://schemas.openxmlformats.org/officeDocument/2006/relationships/tags" Target="../tags/tag607.xml"/><Relationship Id="rId19" Type="http://schemas.openxmlformats.org/officeDocument/2006/relationships/tags" Target="../tags/tag616.xml"/><Relationship Id="rId4" Type="http://schemas.openxmlformats.org/officeDocument/2006/relationships/tags" Target="../tags/tag601.xml"/><Relationship Id="rId9" Type="http://schemas.openxmlformats.org/officeDocument/2006/relationships/tags" Target="../tags/tag606.xml"/><Relationship Id="rId14" Type="http://schemas.openxmlformats.org/officeDocument/2006/relationships/tags" Target="../tags/tag611.xml"/><Relationship Id="rId22" Type="http://schemas.openxmlformats.org/officeDocument/2006/relationships/notesSlide" Target="../notesSlides/notesSlide19.xml"/><Relationship Id="rId27" Type="http://schemas.openxmlformats.org/officeDocument/2006/relationships/image" Target="../media/image40.png"/><Relationship Id="rId30" Type="http://schemas.openxmlformats.org/officeDocument/2006/relationships/image" Target="../media/image43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tags" Target="../tags/tag625.xml"/><Relationship Id="rId13" Type="http://schemas.openxmlformats.org/officeDocument/2006/relationships/tags" Target="../tags/tag630.xml"/><Relationship Id="rId18" Type="http://schemas.openxmlformats.org/officeDocument/2006/relationships/tags" Target="../tags/tag635.xml"/><Relationship Id="rId26" Type="http://schemas.openxmlformats.org/officeDocument/2006/relationships/image" Target="../media/image38.png"/><Relationship Id="rId3" Type="http://schemas.openxmlformats.org/officeDocument/2006/relationships/tags" Target="../tags/tag620.xml"/><Relationship Id="rId21" Type="http://schemas.openxmlformats.org/officeDocument/2006/relationships/tags" Target="../tags/tag638.xml"/><Relationship Id="rId7" Type="http://schemas.openxmlformats.org/officeDocument/2006/relationships/tags" Target="../tags/tag624.xml"/><Relationship Id="rId12" Type="http://schemas.openxmlformats.org/officeDocument/2006/relationships/tags" Target="../tags/tag629.xml"/><Relationship Id="rId17" Type="http://schemas.openxmlformats.org/officeDocument/2006/relationships/tags" Target="../tags/tag634.xml"/><Relationship Id="rId25" Type="http://schemas.openxmlformats.org/officeDocument/2006/relationships/image" Target="../media/image37.png"/><Relationship Id="rId2" Type="http://schemas.openxmlformats.org/officeDocument/2006/relationships/tags" Target="../tags/tag619.xml"/><Relationship Id="rId16" Type="http://schemas.openxmlformats.org/officeDocument/2006/relationships/tags" Target="../tags/tag633.xml"/><Relationship Id="rId20" Type="http://schemas.openxmlformats.org/officeDocument/2006/relationships/tags" Target="../tags/tag637.xml"/><Relationship Id="rId29" Type="http://schemas.openxmlformats.org/officeDocument/2006/relationships/image" Target="../media/image41.png"/><Relationship Id="rId1" Type="http://schemas.openxmlformats.org/officeDocument/2006/relationships/tags" Target="../tags/tag618.xml"/><Relationship Id="rId6" Type="http://schemas.openxmlformats.org/officeDocument/2006/relationships/tags" Target="../tags/tag623.xml"/><Relationship Id="rId11" Type="http://schemas.openxmlformats.org/officeDocument/2006/relationships/tags" Target="../tags/tag628.xml"/><Relationship Id="rId24" Type="http://schemas.openxmlformats.org/officeDocument/2006/relationships/image" Target="../media/image36.png"/><Relationship Id="rId32" Type="http://schemas.openxmlformats.org/officeDocument/2006/relationships/image" Target="../media/image44.png"/><Relationship Id="rId5" Type="http://schemas.openxmlformats.org/officeDocument/2006/relationships/tags" Target="../tags/tag622.xml"/><Relationship Id="rId15" Type="http://schemas.openxmlformats.org/officeDocument/2006/relationships/tags" Target="../tags/tag632.xml"/><Relationship Id="rId23" Type="http://schemas.openxmlformats.org/officeDocument/2006/relationships/notesSlide" Target="../notesSlides/notesSlide20.xml"/><Relationship Id="rId28" Type="http://schemas.openxmlformats.org/officeDocument/2006/relationships/image" Target="../media/image40.png"/><Relationship Id="rId10" Type="http://schemas.openxmlformats.org/officeDocument/2006/relationships/tags" Target="../tags/tag627.xml"/><Relationship Id="rId19" Type="http://schemas.openxmlformats.org/officeDocument/2006/relationships/tags" Target="../tags/tag636.xml"/><Relationship Id="rId31" Type="http://schemas.openxmlformats.org/officeDocument/2006/relationships/image" Target="../media/image43.png"/><Relationship Id="rId4" Type="http://schemas.openxmlformats.org/officeDocument/2006/relationships/tags" Target="../tags/tag621.xml"/><Relationship Id="rId9" Type="http://schemas.openxmlformats.org/officeDocument/2006/relationships/tags" Target="../tags/tag626.xml"/><Relationship Id="rId14" Type="http://schemas.openxmlformats.org/officeDocument/2006/relationships/tags" Target="../tags/tag631.xml"/><Relationship Id="rId22" Type="http://schemas.openxmlformats.org/officeDocument/2006/relationships/slideLayout" Target="../slideLayouts/slideLayout2.xml"/><Relationship Id="rId27" Type="http://schemas.openxmlformats.org/officeDocument/2006/relationships/image" Target="../media/image39.png"/><Relationship Id="rId30" Type="http://schemas.openxmlformats.org/officeDocument/2006/relationships/image" Target="../media/image42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tags" Target="../tags/tag646.xml"/><Relationship Id="rId13" Type="http://schemas.openxmlformats.org/officeDocument/2006/relationships/tags" Target="../tags/tag651.xml"/><Relationship Id="rId18" Type="http://schemas.openxmlformats.org/officeDocument/2006/relationships/tags" Target="../tags/tag656.xml"/><Relationship Id="rId26" Type="http://schemas.openxmlformats.org/officeDocument/2006/relationships/image" Target="../media/image37.png"/><Relationship Id="rId3" Type="http://schemas.openxmlformats.org/officeDocument/2006/relationships/tags" Target="../tags/tag641.xml"/><Relationship Id="rId21" Type="http://schemas.openxmlformats.org/officeDocument/2006/relationships/tags" Target="../tags/tag659.xml"/><Relationship Id="rId7" Type="http://schemas.openxmlformats.org/officeDocument/2006/relationships/tags" Target="../tags/tag645.xml"/><Relationship Id="rId12" Type="http://schemas.openxmlformats.org/officeDocument/2006/relationships/tags" Target="../tags/tag650.xml"/><Relationship Id="rId17" Type="http://schemas.openxmlformats.org/officeDocument/2006/relationships/tags" Target="../tags/tag655.xml"/><Relationship Id="rId25" Type="http://schemas.openxmlformats.org/officeDocument/2006/relationships/image" Target="../media/image36.png"/><Relationship Id="rId33" Type="http://schemas.openxmlformats.org/officeDocument/2006/relationships/image" Target="../media/image44.png"/><Relationship Id="rId2" Type="http://schemas.openxmlformats.org/officeDocument/2006/relationships/tags" Target="../tags/tag640.xml"/><Relationship Id="rId16" Type="http://schemas.openxmlformats.org/officeDocument/2006/relationships/tags" Target="../tags/tag654.xml"/><Relationship Id="rId20" Type="http://schemas.openxmlformats.org/officeDocument/2006/relationships/tags" Target="../tags/tag658.xml"/><Relationship Id="rId29" Type="http://schemas.openxmlformats.org/officeDocument/2006/relationships/image" Target="../media/image40.png"/><Relationship Id="rId1" Type="http://schemas.openxmlformats.org/officeDocument/2006/relationships/tags" Target="../tags/tag639.xml"/><Relationship Id="rId6" Type="http://schemas.openxmlformats.org/officeDocument/2006/relationships/tags" Target="../tags/tag644.xml"/><Relationship Id="rId11" Type="http://schemas.openxmlformats.org/officeDocument/2006/relationships/tags" Target="../tags/tag649.xml"/><Relationship Id="rId24" Type="http://schemas.openxmlformats.org/officeDocument/2006/relationships/notesSlide" Target="../notesSlides/notesSlide21.xml"/><Relationship Id="rId32" Type="http://schemas.openxmlformats.org/officeDocument/2006/relationships/image" Target="../media/image43.png"/><Relationship Id="rId5" Type="http://schemas.openxmlformats.org/officeDocument/2006/relationships/tags" Target="../tags/tag643.xml"/><Relationship Id="rId15" Type="http://schemas.openxmlformats.org/officeDocument/2006/relationships/tags" Target="../tags/tag653.xml"/><Relationship Id="rId23" Type="http://schemas.openxmlformats.org/officeDocument/2006/relationships/slideLayout" Target="../slideLayouts/slideLayout2.xml"/><Relationship Id="rId28" Type="http://schemas.openxmlformats.org/officeDocument/2006/relationships/image" Target="../media/image39.png"/><Relationship Id="rId10" Type="http://schemas.openxmlformats.org/officeDocument/2006/relationships/tags" Target="../tags/tag648.xml"/><Relationship Id="rId19" Type="http://schemas.openxmlformats.org/officeDocument/2006/relationships/tags" Target="../tags/tag657.xml"/><Relationship Id="rId31" Type="http://schemas.openxmlformats.org/officeDocument/2006/relationships/image" Target="../media/image42.png"/><Relationship Id="rId4" Type="http://schemas.openxmlformats.org/officeDocument/2006/relationships/tags" Target="../tags/tag642.xml"/><Relationship Id="rId9" Type="http://schemas.openxmlformats.org/officeDocument/2006/relationships/tags" Target="../tags/tag647.xml"/><Relationship Id="rId14" Type="http://schemas.openxmlformats.org/officeDocument/2006/relationships/tags" Target="../tags/tag652.xml"/><Relationship Id="rId22" Type="http://schemas.openxmlformats.org/officeDocument/2006/relationships/tags" Target="../tags/tag660.xml"/><Relationship Id="rId27" Type="http://schemas.openxmlformats.org/officeDocument/2006/relationships/image" Target="../media/image38.png"/><Relationship Id="rId30" Type="http://schemas.openxmlformats.org/officeDocument/2006/relationships/image" Target="../media/image41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61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tags" Target="../tags/tag664.xml"/><Relationship Id="rId7" Type="http://schemas.openxmlformats.org/officeDocument/2006/relationships/image" Target="../media/image45.png"/><Relationship Id="rId2" Type="http://schemas.openxmlformats.org/officeDocument/2006/relationships/tags" Target="../tags/tag663.xml"/><Relationship Id="rId1" Type="http://schemas.openxmlformats.org/officeDocument/2006/relationships/tags" Target="../tags/tag662.xml"/><Relationship Id="rId6" Type="http://schemas.openxmlformats.org/officeDocument/2006/relationships/notesSlide" Target="../notesSlides/notesSlide22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665.xm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3.xml"/><Relationship Id="rId3" Type="http://schemas.openxmlformats.org/officeDocument/2006/relationships/tags" Target="../tags/tag668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667.xml"/><Relationship Id="rId1" Type="http://schemas.openxmlformats.org/officeDocument/2006/relationships/tags" Target="../tags/tag666.xml"/><Relationship Id="rId6" Type="http://schemas.openxmlformats.org/officeDocument/2006/relationships/tags" Target="../tags/tag671.xml"/><Relationship Id="rId11" Type="http://schemas.openxmlformats.org/officeDocument/2006/relationships/image" Target="../media/image46.png"/><Relationship Id="rId5" Type="http://schemas.openxmlformats.org/officeDocument/2006/relationships/tags" Target="../tags/tag670.xml"/><Relationship Id="rId10" Type="http://schemas.openxmlformats.org/officeDocument/2006/relationships/image" Target="../media/image45.png"/><Relationship Id="rId4" Type="http://schemas.openxmlformats.org/officeDocument/2006/relationships/tags" Target="../tags/tag669.xml"/><Relationship Id="rId9" Type="http://schemas.openxmlformats.org/officeDocument/2006/relationships/image" Target="../media/image47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tags" Target="../tags/tag679.xml"/><Relationship Id="rId13" Type="http://schemas.openxmlformats.org/officeDocument/2006/relationships/image" Target="../media/image45.png"/><Relationship Id="rId3" Type="http://schemas.openxmlformats.org/officeDocument/2006/relationships/tags" Target="../tags/tag674.xml"/><Relationship Id="rId7" Type="http://schemas.openxmlformats.org/officeDocument/2006/relationships/tags" Target="../tags/tag678.xml"/><Relationship Id="rId12" Type="http://schemas.openxmlformats.org/officeDocument/2006/relationships/image" Target="../media/image48.png"/><Relationship Id="rId2" Type="http://schemas.openxmlformats.org/officeDocument/2006/relationships/tags" Target="../tags/tag673.xml"/><Relationship Id="rId1" Type="http://schemas.openxmlformats.org/officeDocument/2006/relationships/tags" Target="../tags/tag672.xml"/><Relationship Id="rId6" Type="http://schemas.openxmlformats.org/officeDocument/2006/relationships/tags" Target="../tags/tag677.xml"/><Relationship Id="rId11" Type="http://schemas.openxmlformats.org/officeDocument/2006/relationships/image" Target="../media/image47.png"/><Relationship Id="rId5" Type="http://schemas.openxmlformats.org/officeDocument/2006/relationships/tags" Target="../tags/tag676.xml"/><Relationship Id="rId10" Type="http://schemas.openxmlformats.org/officeDocument/2006/relationships/notesSlide" Target="../notesSlides/notesSlide24.xml"/><Relationship Id="rId4" Type="http://schemas.openxmlformats.org/officeDocument/2006/relationships/tags" Target="../tags/tag675.xml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46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tags" Target="../tags/tag687.xml"/><Relationship Id="rId13" Type="http://schemas.openxmlformats.org/officeDocument/2006/relationships/image" Target="../media/image47.png"/><Relationship Id="rId3" Type="http://schemas.openxmlformats.org/officeDocument/2006/relationships/tags" Target="../tags/tag682.xml"/><Relationship Id="rId7" Type="http://schemas.openxmlformats.org/officeDocument/2006/relationships/tags" Target="../tags/tag686.xml"/><Relationship Id="rId12" Type="http://schemas.openxmlformats.org/officeDocument/2006/relationships/notesSlide" Target="../notesSlides/notesSlide25.xml"/><Relationship Id="rId2" Type="http://schemas.openxmlformats.org/officeDocument/2006/relationships/tags" Target="../tags/tag681.xml"/><Relationship Id="rId16" Type="http://schemas.openxmlformats.org/officeDocument/2006/relationships/image" Target="../media/image46.png"/><Relationship Id="rId1" Type="http://schemas.openxmlformats.org/officeDocument/2006/relationships/tags" Target="../tags/tag680.xml"/><Relationship Id="rId6" Type="http://schemas.openxmlformats.org/officeDocument/2006/relationships/tags" Target="../tags/tag685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684.xml"/><Relationship Id="rId15" Type="http://schemas.openxmlformats.org/officeDocument/2006/relationships/image" Target="../media/image45.png"/><Relationship Id="rId10" Type="http://schemas.openxmlformats.org/officeDocument/2006/relationships/tags" Target="../tags/tag689.xml"/><Relationship Id="rId4" Type="http://schemas.openxmlformats.org/officeDocument/2006/relationships/tags" Target="../tags/tag683.xml"/><Relationship Id="rId9" Type="http://schemas.openxmlformats.org/officeDocument/2006/relationships/tags" Target="../tags/tag688.xml"/><Relationship Id="rId14" Type="http://schemas.openxmlformats.org/officeDocument/2006/relationships/image" Target="../media/image48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tags" Target="../tags/tag697.xml"/><Relationship Id="rId13" Type="http://schemas.openxmlformats.org/officeDocument/2006/relationships/image" Target="../media/image47.png"/><Relationship Id="rId3" Type="http://schemas.openxmlformats.org/officeDocument/2006/relationships/tags" Target="../tags/tag692.xml"/><Relationship Id="rId7" Type="http://schemas.openxmlformats.org/officeDocument/2006/relationships/tags" Target="../tags/tag696.xml"/><Relationship Id="rId12" Type="http://schemas.openxmlformats.org/officeDocument/2006/relationships/notesSlide" Target="../notesSlides/notesSlide26.xml"/><Relationship Id="rId2" Type="http://schemas.openxmlformats.org/officeDocument/2006/relationships/tags" Target="../tags/tag691.xml"/><Relationship Id="rId16" Type="http://schemas.openxmlformats.org/officeDocument/2006/relationships/image" Target="../media/image46.png"/><Relationship Id="rId1" Type="http://schemas.openxmlformats.org/officeDocument/2006/relationships/tags" Target="../tags/tag690.xml"/><Relationship Id="rId6" Type="http://schemas.openxmlformats.org/officeDocument/2006/relationships/tags" Target="../tags/tag695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694.xml"/><Relationship Id="rId15" Type="http://schemas.openxmlformats.org/officeDocument/2006/relationships/image" Target="../media/image49.png"/><Relationship Id="rId10" Type="http://schemas.openxmlformats.org/officeDocument/2006/relationships/tags" Target="../tags/tag699.xml"/><Relationship Id="rId4" Type="http://schemas.openxmlformats.org/officeDocument/2006/relationships/tags" Target="../tags/tag693.xml"/><Relationship Id="rId9" Type="http://schemas.openxmlformats.org/officeDocument/2006/relationships/tags" Target="../tags/tag698.xml"/><Relationship Id="rId14" Type="http://schemas.openxmlformats.org/officeDocument/2006/relationships/image" Target="../media/image48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tags" Target="../tags/tag707.xml"/><Relationship Id="rId13" Type="http://schemas.openxmlformats.org/officeDocument/2006/relationships/image" Target="../media/image47.png"/><Relationship Id="rId3" Type="http://schemas.openxmlformats.org/officeDocument/2006/relationships/tags" Target="../tags/tag702.xml"/><Relationship Id="rId7" Type="http://schemas.openxmlformats.org/officeDocument/2006/relationships/tags" Target="../tags/tag706.xml"/><Relationship Id="rId12" Type="http://schemas.openxmlformats.org/officeDocument/2006/relationships/notesSlide" Target="../notesSlides/notesSlide27.xml"/><Relationship Id="rId2" Type="http://schemas.openxmlformats.org/officeDocument/2006/relationships/tags" Target="../tags/tag701.xml"/><Relationship Id="rId16" Type="http://schemas.openxmlformats.org/officeDocument/2006/relationships/image" Target="../media/image46.png"/><Relationship Id="rId1" Type="http://schemas.openxmlformats.org/officeDocument/2006/relationships/tags" Target="../tags/tag700.xml"/><Relationship Id="rId6" Type="http://schemas.openxmlformats.org/officeDocument/2006/relationships/tags" Target="../tags/tag705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704.xml"/><Relationship Id="rId15" Type="http://schemas.openxmlformats.org/officeDocument/2006/relationships/image" Target="../media/image50.png"/><Relationship Id="rId10" Type="http://schemas.openxmlformats.org/officeDocument/2006/relationships/tags" Target="../tags/tag709.xml"/><Relationship Id="rId4" Type="http://schemas.openxmlformats.org/officeDocument/2006/relationships/tags" Target="../tags/tag703.xml"/><Relationship Id="rId9" Type="http://schemas.openxmlformats.org/officeDocument/2006/relationships/tags" Target="../tags/tag708.xml"/><Relationship Id="rId14" Type="http://schemas.openxmlformats.org/officeDocument/2006/relationships/image" Target="../media/image4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tags" Target="../tags/tag40.xml"/><Relationship Id="rId13" Type="http://schemas.openxmlformats.org/officeDocument/2006/relationships/tags" Target="../tags/tag45.xml"/><Relationship Id="rId18" Type="http://schemas.openxmlformats.org/officeDocument/2006/relationships/image" Target="../media/image1.png"/><Relationship Id="rId3" Type="http://schemas.openxmlformats.org/officeDocument/2006/relationships/tags" Target="../tags/tag35.xml"/><Relationship Id="rId21" Type="http://schemas.openxmlformats.org/officeDocument/2006/relationships/image" Target="../media/image5.jpeg"/><Relationship Id="rId7" Type="http://schemas.openxmlformats.org/officeDocument/2006/relationships/tags" Target="../tags/tag39.xml"/><Relationship Id="rId12" Type="http://schemas.openxmlformats.org/officeDocument/2006/relationships/tags" Target="../tags/tag44.xml"/><Relationship Id="rId17" Type="http://schemas.openxmlformats.org/officeDocument/2006/relationships/slideLayout" Target="../slideLayouts/slideLayout2.xml"/><Relationship Id="rId2" Type="http://schemas.openxmlformats.org/officeDocument/2006/relationships/tags" Target="../tags/tag34.xml"/><Relationship Id="rId16" Type="http://schemas.openxmlformats.org/officeDocument/2006/relationships/tags" Target="../tags/tag48.xml"/><Relationship Id="rId20" Type="http://schemas.openxmlformats.org/officeDocument/2006/relationships/image" Target="../media/image4.png"/><Relationship Id="rId1" Type="http://schemas.openxmlformats.org/officeDocument/2006/relationships/tags" Target="../tags/tag33.xml"/><Relationship Id="rId6" Type="http://schemas.openxmlformats.org/officeDocument/2006/relationships/tags" Target="../tags/tag38.xml"/><Relationship Id="rId11" Type="http://schemas.openxmlformats.org/officeDocument/2006/relationships/tags" Target="../tags/tag43.xml"/><Relationship Id="rId5" Type="http://schemas.openxmlformats.org/officeDocument/2006/relationships/tags" Target="../tags/tag37.xml"/><Relationship Id="rId15" Type="http://schemas.openxmlformats.org/officeDocument/2006/relationships/tags" Target="../tags/tag47.xml"/><Relationship Id="rId10" Type="http://schemas.openxmlformats.org/officeDocument/2006/relationships/tags" Target="../tags/tag42.xml"/><Relationship Id="rId19" Type="http://schemas.openxmlformats.org/officeDocument/2006/relationships/image" Target="../media/image3.png"/><Relationship Id="rId4" Type="http://schemas.openxmlformats.org/officeDocument/2006/relationships/tags" Target="../tags/tag36.xml"/><Relationship Id="rId9" Type="http://schemas.openxmlformats.org/officeDocument/2006/relationships/tags" Target="../tags/tag41.xml"/><Relationship Id="rId14" Type="http://schemas.openxmlformats.org/officeDocument/2006/relationships/tags" Target="../tags/tag46.xml"/><Relationship Id="rId22" Type="http://schemas.openxmlformats.org/officeDocument/2006/relationships/image" Target="../media/image6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tags" Target="../tags/tag717.xml"/><Relationship Id="rId13" Type="http://schemas.openxmlformats.org/officeDocument/2006/relationships/image" Target="../media/image47.png"/><Relationship Id="rId3" Type="http://schemas.openxmlformats.org/officeDocument/2006/relationships/tags" Target="../tags/tag712.xml"/><Relationship Id="rId7" Type="http://schemas.openxmlformats.org/officeDocument/2006/relationships/tags" Target="../tags/tag716.xml"/><Relationship Id="rId12" Type="http://schemas.openxmlformats.org/officeDocument/2006/relationships/notesSlide" Target="../notesSlides/notesSlide28.xml"/><Relationship Id="rId2" Type="http://schemas.openxmlformats.org/officeDocument/2006/relationships/tags" Target="../tags/tag711.xml"/><Relationship Id="rId16" Type="http://schemas.openxmlformats.org/officeDocument/2006/relationships/image" Target="../media/image51.png"/><Relationship Id="rId1" Type="http://schemas.openxmlformats.org/officeDocument/2006/relationships/tags" Target="../tags/tag710.xml"/><Relationship Id="rId6" Type="http://schemas.openxmlformats.org/officeDocument/2006/relationships/tags" Target="../tags/tag715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714.xml"/><Relationship Id="rId15" Type="http://schemas.openxmlformats.org/officeDocument/2006/relationships/image" Target="../media/image50.png"/><Relationship Id="rId10" Type="http://schemas.openxmlformats.org/officeDocument/2006/relationships/tags" Target="../tags/tag719.xml"/><Relationship Id="rId4" Type="http://schemas.openxmlformats.org/officeDocument/2006/relationships/tags" Target="../tags/tag713.xml"/><Relationship Id="rId9" Type="http://schemas.openxmlformats.org/officeDocument/2006/relationships/tags" Target="../tags/tag718.xml"/><Relationship Id="rId14" Type="http://schemas.openxmlformats.org/officeDocument/2006/relationships/image" Target="../media/image48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tags" Target="../tags/tag727.xml"/><Relationship Id="rId13" Type="http://schemas.openxmlformats.org/officeDocument/2006/relationships/image" Target="../media/image47.png"/><Relationship Id="rId3" Type="http://schemas.openxmlformats.org/officeDocument/2006/relationships/tags" Target="../tags/tag722.xml"/><Relationship Id="rId7" Type="http://schemas.openxmlformats.org/officeDocument/2006/relationships/tags" Target="../tags/tag726.xml"/><Relationship Id="rId12" Type="http://schemas.openxmlformats.org/officeDocument/2006/relationships/notesSlide" Target="../notesSlides/notesSlide29.xml"/><Relationship Id="rId2" Type="http://schemas.openxmlformats.org/officeDocument/2006/relationships/tags" Target="../tags/tag721.xml"/><Relationship Id="rId16" Type="http://schemas.openxmlformats.org/officeDocument/2006/relationships/image" Target="../media/image52.png"/><Relationship Id="rId1" Type="http://schemas.openxmlformats.org/officeDocument/2006/relationships/tags" Target="../tags/tag720.xml"/><Relationship Id="rId6" Type="http://schemas.openxmlformats.org/officeDocument/2006/relationships/tags" Target="../tags/tag725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724.xml"/><Relationship Id="rId15" Type="http://schemas.openxmlformats.org/officeDocument/2006/relationships/image" Target="../media/image50.png"/><Relationship Id="rId10" Type="http://schemas.openxmlformats.org/officeDocument/2006/relationships/tags" Target="../tags/tag729.xml"/><Relationship Id="rId4" Type="http://schemas.openxmlformats.org/officeDocument/2006/relationships/tags" Target="../tags/tag723.xml"/><Relationship Id="rId9" Type="http://schemas.openxmlformats.org/officeDocument/2006/relationships/tags" Target="../tags/tag728.xml"/><Relationship Id="rId14" Type="http://schemas.openxmlformats.org/officeDocument/2006/relationships/image" Target="../media/image48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tags" Target="../tags/tag737.xml"/><Relationship Id="rId13" Type="http://schemas.openxmlformats.org/officeDocument/2006/relationships/slideLayout" Target="../slideLayouts/slideLayout2.xml"/><Relationship Id="rId18" Type="http://schemas.openxmlformats.org/officeDocument/2006/relationships/image" Target="../media/image52.png"/><Relationship Id="rId3" Type="http://schemas.openxmlformats.org/officeDocument/2006/relationships/tags" Target="../tags/tag732.xml"/><Relationship Id="rId7" Type="http://schemas.openxmlformats.org/officeDocument/2006/relationships/tags" Target="../tags/tag736.xml"/><Relationship Id="rId12" Type="http://schemas.openxmlformats.org/officeDocument/2006/relationships/tags" Target="../tags/tag741.xml"/><Relationship Id="rId17" Type="http://schemas.openxmlformats.org/officeDocument/2006/relationships/image" Target="../media/image50.png"/><Relationship Id="rId2" Type="http://schemas.openxmlformats.org/officeDocument/2006/relationships/tags" Target="../tags/tag731.xml"/><Relationship Id="rId16" Type="http://schemas.openxmlformats.org/officeDocument/2006/relationships/image" Target="../media/image48.png"/><Relationship Id="rId1" Type="http://schemas.openxmlformats.org/officeDocument/2006/relationships/tags" Target="../tags/tag730.xml"/><Relationship Id="rId6" Type="http://schemas.openxmlformats.org/officeDocument/2006/relationships/tags" Target="../tags/tag735.xml"/><Relationship Id="rId11" Type="http://schemas.openxmlformats.org/officeDocument/2006/relationships/tags" Target="../tags/tag740.xml"/><Relationship Id="rId5" Type="http://schemas.openxmlformats.org/officeDocument/2006/relationships/tags" Target="../tags/tag734.xml"/><Relationship Id="rId15" Type="http://schemas.openxmlformats.org/officeDocument/2006/relationships/image" Target="../media/image47.png"/><Relationship Id="rId10" Type="http://schemas.openxmlformats.org/officeDocument/2006/relationships/tags" Target="../tags/tag739.xml"/><Relationship Id="rId4" Type="http://schemas.openxmlformats.org/officeDocument/2006/relationships/tags" Target="../tags/tag733.xml"/><Relationship Id="rId9" Type="http://schemas.openxmlformats.org/officeDocument/2006/relationships/tags" Target="../tags/tag738.xml"/><Relationship Id="rId14" Type="http://schemas.openxmlformats.org/officeDocument/2006/relationships/notesSlide" Target="../notesSlides/notesSlide30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43.xml"/><Relationship Id="rId1" Type="http://schemas.openxmlformats.org/officeDocument/2006/relationships/tags" Target="../tags/tag742.xml"/><Relationship Id="rId4" Type="http://schemas.openxmlformats.org/officeDocument/2006/relationships/notesSlide" Target="../notesSlides/notesSlide3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tags" Target="../tags/tag746.xml"/><Relationship Id="rId2" Type="http://schemas.openxmlformats.org/officeDocument/2006/relationships/tags" Target="../tags/tag745.xml"/><Relationship Id="rId1" Type="http://schemas.openxmlformats.org/officeDocument/2006/relationships/tags" Target="../tags/tag744.xml"/><Relationship Id="rId6" Type="http://schemas.openxmlformats.org/officeDocument/2006/relationships/image" Target="../media/image53.png"/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tags" Target="../tags/tag754.xml"/><Relationship Id="rId13" Type="http://schemas.openxmlformats.org/officeDocument/2006/relationships/tags" Target="../tags/tag759.xml"/><Relationship Id="rId18" Type="http://schemas.openxmlformats.org/officeDocument/2006/relationships/image" Target="../media/image55.png"/><Relationship Id="rId3" Type="http://schemas.openxmlformats.org/officeDocument/2006/relationships/tags" Target="../tags/tag749.xml"/><Relationship Id="rId21" Type="http://schemas.openxmlformats.org/officeDocument/2006/relationships/image" Target="../media/image58.png"/><Relationship Id="rId7" Type="http://schemas.openxmlformats.org/officeDocument/2006/relationships/tags" Target="../tags/tag753.xml"/><Relationship Id="rId12" Type="http://schemas.openxmlformats.org/officeDocument/2006/relationships/tags" Target="../tags/tag758.xml"/><Relationship Id="rId17" Type="http://schemas.openxmlformats.org/officeDocument/2006/relationships/image" Target="../media/image54.png"/><Relationship Id="rId2" Type="http://schemas.openxmlformats.org/officeDocument/2006/relationships/tags" Target="../tags/tag748.xml"/><Relationship Id="rId16" Type="http://schemas.openxmlformats.org/officeDocument/2006/relationships/image" Target="../media/image53.png"/><Relationship Id="rId20" Type="http://schemas.openxmlformats.org/officeDocument/2006/relationships/image" Target="../media/image57.png"/><Relationship Id="rId1" Type="http://schemas.openxmlformats.org/officeDocument/2006/relationships/tags" Target="../tags/tag747.xml"/><Relationship Id="rId6" Type="http://schemas.openxmlformats.org/officeDocument/2006/relationships/tags" Target="../tags/tag752.xml"/><Relationship Id="rId11" Type="http://schemas.openxmlformats.org/officeDocument/2006/relationships/tags" Target="../tags/tag757.xml"/><Relationship Id="rId5" Type="http://schemas.openxmlformats.org/officeDocument/2006/relationships/tags" Target="../tags/tag751.xml"/><Relationship Id="rId15" Type="http://schemas.openxmlformats.org/officeDocument/2006/relationships/notesSlide" Target="../notesSlides/notesSlide33.xml"/><Relationship Id="rId23" Type="http://schemas.openxmlformats.org/officeDocument/2006/relationships/image" Target="../media/image60.png"/><Relationship Id="rId10" Type="http://schemas.openxmlformats.org/officeDocument/2006/relationships/tags" Target="../tags/tag756.xml"/><Relationship Id="rId19" Type="http://schemas.openxmlformats.org/officeDocument/2006/relationships/image" Target="../media/image56.png"/><Relationship Id="rId4" Type="http://schemas.openxmlformats.org/officeDocument/2006/relationships/tags" Target="../tags/tag750.xml"/><Relationship Id="rId9" Type="http://schemas.openxmlformats.org/officeDocument/2006/relationships/tags" Target="../tags/tag755.xml"/><Relationship Id="rId14" Type="http://schemas.openxmlformats.org/officeDocument/2006/relationships/slideLayout" Target="../slideLayouts/slideLayout2.xml"/><Relationship Id="rId22" Type="http://schemas.openxmlformats.org/officeDocument/2006/relationships/image" Target="../media/image59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tags" Target="../tags/tag767.xml"/><Relationship Id="rId13" Type="http://schemas.openxmlformats.org/officeDocument/2006/relationships/tags" Target="../tags/tag772.xml"/><Relationship Id="rId18" Type="http://schemas.openxmlformats.org/officeDocument/2006/relationships/image" Target="../media/image53.png"/><Relationship Id="rId26" Type="http://schemas.openxmlformats.org/officeDocument/2006/relationships/image" Target="../media/image60.png"/><Relationship Id="rId3" Type="http://schemas.openxmlformats.org/officeDocument/2006/relationships/tags" Target="../tags/tag762.xml"/><Relationship Id="rId21" Type="http://schemas.openxmlformats.org/officeDocument/2006/relationships/image" Target="../media/image55.png"/><Relationship Id="rId7" Type="http://schemas.openxmlformats.org/officeDocument/2006/relationships/tags" Target="../tags/tag766.xml"/><Relationship Id="rId12" Type="http://schemas.openxmlformats.org/officeDocument/2006/relationships/tags" Target="../tags/tag771.xml"/><Relationship Id="rId17" Type="http://schemas.openxmlformats.org/officeDocument/2006/relationships/notesSlide" Target="../notesSlides/notesSlide34.xml"/><Relationship Id="rId25" Type="http://schemas.openxmlformats.org/officeDocument/2006/relationships/image" Target="../media/image59.png"/><Relationship Id="rId2" Type="http://schemas.openxmlformats.org/officeDocument/2006/relationships/tags" Target="../tags/tag761.xml"/><Relationship Id="rId16" Type="http://schemas.openxmlformats.org/officeDocument/2006/relationships/slideLayout" Target="../slideLayouts/slideLayout2.xml"/><Relationship Id="rId20" Type="http://schemas.openxmlformats.org/officeDocument/2006/relationships/image" Target="../media/image54.png"/><Relationship Id="rId1" Type="http://schemas.openxmlformats.org/officeDocument/2006/relationships/tags" Target="../tags/tag760.xml"/><Relationship Id="rId6" Type="http://schemas.openxmlformats.org/officeDocument/2006/relationships/tags" Target="../tags/tag765.xml"/><Relationship Id="rId11" Type="http://schemas.openxmlformats.org/officeDocument/2006/relationships/tags" Target="../tags/tag770.xml"/><Relationship Id="rId24" Type="http://schemas.openxmlformats.org/officeDocument/2006/relationships/image" Target="../media/image58.png"/><Relationship Id="rId5" Type="http://schemas.openxmlformats.org/officeDocument/2006/relationships/tags" Target="../tags/tag764.xml"/><Relationship Id="rId15" Type="http://schemas.openxmlformats.org/officeDocument/2006/relationships/tags" Target="../tags/tag774.xml"/><Relationship Id="rId23" Type="http://schemas.openxmlformats.org/officeDocument/2006/relationships/image" Target="../media/image57.png"/><Relationship Id="rId10" Type="http://schemas.openxmlformats.org/officeDocument/2006/relationships/tags" Target="../tags/tag769.xml"/><Relationship Id="rId19" Type="http://schemas.openxmlformats.org/officeDocument/2006/relationships/image" Target="../media/image61.png"/><Relationship Id="rId4" Type="http://schemas.openxmlformats.org/officeDocument/2006/relationships/tags" Target="../tags/tag763.xml"/><Relationship Id="rId9" Type="http://schemas.openxmlformats.org/officeDocument/2006/relationships/tags" Target="../tags/tag768.xml"/><Relationship Id="rId14" Type="http://schemas.openxmlformats.org/officeDocument/2006/relationships/tags" Target="../tags/tag773.xml"/><Relationship Id="rId22" Type="http://schemas.openxmlformats.org/officeDocument/2006/relationships/image" Target="../media/image56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tags" Target="../tags/tag782.xml"/><Relationship Id="rId13" Type="http://schemas.openxmlformats.org/officeDocument/2006/relationships/tags" Target="../tags/tag787.xml"/><Relationship Id="rId18" Type="http://schemas.openxmlformats.org/officeDocument/2006/relationships/image" Target="../media/image55.png"/><Relationship Id="rId3" Type="http://schemas.openxmlformats.org/officeDocument/2006/relationships/tags" Target="../tags/tag777.xml"/><Relationship Id="rId21" Type="http://schemas.openxmlformats.org/officeDocument/2006/relationships/image" Target="../media/image59.png"/><Relationship Id="rId7" Type="http://schemas.openxmlformats.org/officeDocument/2006/relationships/tags" Target="../tags/tag781.xml"/><Relationship Id="rId12" Type="http://schemas.openxmlformats.org/officeDocument/2006/relationships/tags" Target="../tags/tag786.xml"/><Relationship Id="rId17" Type="http://schemas.openxmlformats.org/officeDocument/2006/relationships/image" Target="../media/image63.png"/><Relationship Id="rId2" Type="http://schemas.openxmlformats.org/officeDocument/2006/relationships/tags" Target="../tags/tag776.xml"/><Relationship Id="rId16" Type="http://schemas.openxmlformats.org/officeDocument/2006/relationships/image" Target="../media/image62.png"/><Relationship Id="rId20" Type="http://schemas.openxmlformats.org/officeDocument/2006/relationships/image" Target="../media/image64.png"/><Relationship Id="rId1" Type="http://schemas.openxmlformats.org/officeDocument/2006/relationships/tags" Target="../tags/tag775.xml"/><Relationship Id="rId6" Type="http://schemas.openxmlformats.org/officeDocument/2006/relationships/tags" Target="../tags/tag780.xml"/><Relationship Id="rId11" Type="http://schemas.openxmlformats.org/officeDocument/2006/relationships/tags" Target="../tags/tag785.xml"/><Relationship Id="rId5" Type="http://schemas.openxmlformats.org/officeDocument/2006/relationships/tags" Target="../tags/tag779.xml"/><Relationship Id="rId15" Type="http://schemas.openxmlformats.org/officeDocument/2006/relationships/notesSlide" Target="../notesSlides/notesSlide35.xml"/><Relationship Id="rId23" Type="http://schemas.openxmlformats.org/officeDocument/2006/relationships/image" Target="../media/image66.png"/><Relationship Id="rId10" Type="http://schemas.openxmlformats.org/officeDocument/2006/relationships/tags" Target="../tags/tag784.xml"/><Relationship Id="rId19" Type="http://schemas.openxmlformats.org/officeDocument/2006/relationships/image" Target="../media/image56.png"/><Relationship Id="rId4" Type="http://schemas.openxmlformats.org/officeDocument/2006/relationships/tags" Target="../tags/tag778.xml"/><Relationship Id="rId9" Type="http://schemas.openxmlformats.org/officeDocument/2006/relationships/tags" Target="../tags/tag783.xml"/><Relationship Id="rId14" Type="http://schemas.openxmlformats.org/officeDocument/2006/relationships/slideLayout" Target="../slideLayouts/slideLayout2.xml"/><Relationship Id="rId22" Type="http://schemas.openxmlformats.org/officeDocument/2006/relationships/image" Target="../media/image65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tags" Target="../tags/tag795.xml"/><Relationship Id="rId13" Type="http://schemas.openxmlformats.org/officeDocument/2006/relationships/tags" Target="../tags/tag800.xml"/><Relationship Id="rId18" Type="http://schemas.openxmlformats.org/officeDocument/2006/relationships/image" Target="../media/image67.png"/><Relationship Id="rId3" Type="http://schemas.openxmlformats.org/officeDocument/2006/relationships/tags" Target="../tags/tag790.xml"/><Relationship Id="rId21" Type="http://schemas.openxmlformats.org/officeDocument/2006/relationships/image" Target="../media/image56.png"/><Relationship Id="rId7" Type="http://schemas.openxmlformats.org/officeDocument/2006/relationships/tags" Target="../tags/tag794.xml"/><Relationship Id="rId12" Type="http://schemas.openxmlformats.org/officeDocument/2006/relationships/tags" Target="../tags/tag799.xml"/><Relationship Id="rId17" Type="http://schemas.openxmlformats.org/officeDocument/2006/relationships/image" Target="../media/image62.png"/><Relationship Id="rId25" Type="http://schemas.openxmlformats.org/officeDocument/2006/relationships/image" Target="../media/image66.png"/><Relationship Id="rId2" Type="http://schemas.openxmlformats.org/officeDocument/2006/relationships/tags" Target="../tags/tag789.xml"/><Relationship Id="rId16" Type="http://schemas.openxmlformats.org/officeDocument/2006/relationships/notesSlide" Target="../notesSlides/notesSlide36.xml"/><Relationship Id="rId20" Type="http://schemas.openxmlformats.org/officeDocument/2006/relationships/image" Target="../media/image55.png"/><Relationship Id="rId1" Type="http://schemas.openxmlformats.org/officeDocument/2006/relationships/tags" Target="../tags/tag788.xml"/><Relationship Id="rId6" Type="http://schemas.openxmlformats.org/officeDocument/2006/relationships/tags" Target="../tags/tag793.xml"/><Relationship Id="rId11" Type="http://schemas.openxmlformats.org/officeDocument/2006/relationships/tags" Target="../tags/tag798.xml"/><Relationship Id="rId24" Type="http://schemas.openxmlformats.org/officeDocument/2006/relationships/image" Target="../media/image65.png"/><Relationship Id="rId5" Type="http://schemas.openxmlformats.org/officeDocument/2006/relationships/tags" Target="../tags/tag792.xml"/><Relationship Id="rId15" Type="http://schemas.openxmlformats.org/officeDocument/2006/relationships/slideLayout" Target="../slideLayouts/slideLayout2.xml"/><Relationship Id="rId23" Type="http://schemas.openxmlformats.org/officeDocument/2006/relationships/image" Target="../media/image59.png"/><Relationship Id="rId10" Type="http://schemas.openxmlformats.org/officeDocument/2006/relationships/tags" Target="../tags/tag797.xml"/><Relationship Id="rId19" Type="http://schemas.openxmlformats.org/officeDocument/2006/relationships/image" Target="../media/image63.png"/><Relationship Id="rId4" Type="http://schemas.openxmlformats.org/officeDocument/2006/relationships/tags" Target="../tags/tag791.xml"/><Relationship Id="rId9" Type="http://schemas.openxmlformats.org/officeDocument/2006/relationships/tags" Target="../tags/tag796.xml"/><Relationship Id="rId14" Type="http://schemas.openxmlformats.org/officeDocument/2006/relationships/tags" Target="../tags/tag801.xml"/><Relationship Id="rId22" Type="http://schemas.openxmlformats.org/officeDocument/2006/relationships/image" Target="../media/image64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tags" Target="../tags/tag809.xml"/><Relationship Id="rId13" Type="http://schemas.openxmlformats.org/officeDocument/2006/relationships/tags" Target="../tags/tag814.xml"/><Relationship Id="rId18" Type="http://schemas.openxmlformats.org/officeDocument/2006/relationships/notesSlide" Target="../notesSlides/notesSlide37.xml"/><Relationship Id="rId26" Type="http://schemas.openxmlformats.org/officeDocument/2006/relationships/image" Target="../media/image59.png"/><Relationship Id="rId3" Type="http://schemas.openxmlformats.org/officeDocument/2006/relationships/tags" Target="../tags/tag804.xml"/><Relationship Id="rId21" Type="http://schemas.openxmlformats.org/officeDocument/2006/relationships/image" Target="../media/image68.png"/><Relationship Id="rId7" Type="http://schemas.openxmlformats.org/officeDocument/2006/relationships/tags" Target="../tags/tag808.xml"/><Relationship Id="rId12" Type="http://schemas.openxmlformats.org/officeDocument/2006/relationships/tags" Target="../tags/tag813.xml"/><Relationship Id="rId17" Type="http://schemas.openxmlformats.org/officeDocument/2006/relationships/slideLayout" Target="../slideLayouts/slideLayout2.xml"/><Relationship Id="rId25" Type="http://schemas.openxmlformats.org/officeDocument/2006/relationships/image" Target="../media/image64.png"/><Relationship Id="rId2" Type="http://schemas.openxmlformats.org/officeDocument/2006/relationships/tags" Target="../tags/tag803.xml"/><Relationship Id="rId16" Type="http://schemas.openxmlformats.org/officeDocument/2006/relationships/tags" Target="../tags/tag817.xml"/><Relationship Id="rId20" Type="http://schemas.openxmlformats.org/officeDocument/2006/relationships/image" Target="../media/image67.png"/><Relationship Id="rId1" Type="http://schemas.openxmlformats.org/officeDocument/2006/relationships/tags" Target="../tags/tag802.xml"/><Relationship Id="rId6" Type="http://schemas.openxmlformats.org/officeDocument/2006/relationships/tags" Target="../tags/tag807.xml"/><Relationship Id="rId11" Type="http://schemas.openxmlformats.org/officeDocument/2006/relationships/tags" Target="../tags/tag812.xml"/><Relationship Id="rId24" Type="http://schemas.openxmlformats.org/officeDocument/2006/relationships/image" Target="../media/image56.png"/><Relationship Id="rId5" Type="http://schemas.openxmlformats.org/officeDocument/2006/relationships/tags" Target="../tags/tag806.xml"/><Relationship Id="rId15" Type="http://schemas.openxmlformats.org/officeDocument/2006/relationships/tags" Target="../tags/tag816.xml"/><Relationship Id="rId23" Type="http://schemas.openxmlformats.org/officeDocument/2006/relationships/image" Target="../media/image55.png"/><Relationship Id="rId28" Type="http://schemas.openxmlformats.org/officeDocument/2006/relationships/image" Target="../media/image66.png"/><Relationship Id="rId10" Type="http://schemas.openxmlformats.org/officeDocument/2006/relationships/tags" Target="../tags/tag811.xml"/><Relationship Id="rId19" Type="http://schemas.openxmlformats.org/officeDocument/2006/relationships/image" Target="../media/image62.png"/><Relationship Id="rId4" Type="http://schemas.openxmlformats.org/officeDocument/2006/relationships/tags" Target="../tags/tag805.xml"/><Relationship Id="rId9" Type="http://schemas.openxmlformats.org/officeDocument/2006/relationships/tags" Target="../tags/tag810.xml"/><Relationship Id="rId14" Type="http://schemas.openxmlformats.org/officeDocument/2006/relationships/tags" Target="../tags/tag815.xml"/><Relationship Id="rId22" Type="http://schemas.openxmlformats.org/officeDocument/2006/relationships/image" Target="../media/image63.png"/><Relationship Id="rId27" Type="http://schemas.openxmlformats.org/officeDocument/2006/relationships/image" Target="../media/image6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5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9.xml"/><Relationship Id="rId6" Type="http://schemas.openxmlformats.org/officeDocument/2006/relationships/image" Target="../media/image1.png"/><Relationship Id="rId5" Type="http://schemas.openxmlformats.org/officeDocument/2006/relationships/image" Target="../media/image4.png"/><Relationship Id="rId4" Type="http://schemas.openxmlformats.org/officeDocument/2006/relationships/image" Target="../media/image2.png"/><Relationship Id="rId9" Type="http://schemas.openxmlformats.org/officeDocument/2006/relationships/image" Target="../media/image8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tags" Target="../tags/tag820.xml"/><Relationship Id="rId2" Type="http://schemas.openxmlformats.org/officeDocument/2006/relationships/tags" Target="../tags/tag819.xml"/><Relationship Id="rId1" Type="http://schemas.openxmlformats.org/officeDocument/2006/relationships/tags" Target="../tags/tag818.xml"/><Relationship Id="rId6" Type="http://schemas.openxmlformats.org/officeDocument/2006/relationships/image" Target="../media/image69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821.xml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tags" Target="../tags/tag824.xml"/><Relationship Id="rId7" Type="http://schemas.openxmlformats.org/officeDocument/2006/relationships/image" Target="../media/image69.png"/><Relationship Id="rId2" Type="http://schemas.openxmlformats.org/officeDocument/2006/relationships/tags" Target="../tags/tag823.xml"/><Relationship Id="rId1" Type="http://schemas.openxmlformats.org/officeDocument/2006/relationships/tags" Target="../tags/tag822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826.xml"/><Relationship Id="rId4" Type="http://schemas.openxmlformats.org/officeDocument/2006/relationships/tags" Target="../tags/tag825.xml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tags" Target="../tags/tag834.xml"/><Relationship Id="rId13" Type="http://schemas.openxmlformats.org/officeDocument/2006/relationships/image" Target="../media/image70.png"/><Relationship Id="rId3" Type="http://schemas.openxmlformats.org/officeDocument/2006/relationships/tags" Target="../tags/tag829.xml"/><Relationship Id="rId7" Type="http://schemas.openxmlformats.org/officeDocument/2006/relationships/tags" Target="../tags/tag833.xml"/><Relationship Id="rId12" Type="http://schemas.openxmlformats.org/officeDocument/2006/relationships/image" Target="../media/image69.png"/><Relationship Id="rId2" Type="http://schemas.openxmlformats.org/officeDocument/2006/relationships/tags" Target="../tags/tag828.xml"/><Relationship Id="rId1" Type="http://schemas.openxmlformats.org/officeDocument/2006/relationships/tags" Target="../tags/tag827.xml"/><Relationship Id="rId6" Type="http://schemas.openxmlformats.org/officeDocument/2006/relationships/tags" Target="../tags/tag832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831.xml"/><Relationship Id="rId15" Type="http://schemas.openxmlformats.org/officeDocument/2006/relationships/image" Target="../media/image72.png"/><Relationship Id="rId10" Type="http://schemas.openxmlformats.org/officeDocument/2006/relationships/tags" Target="../tags/tag836.xml"/><Relationship Id="rId4" Type="http://schemas.openxmlformats.org/officeDocument/2006/relationships/tags" Target="../tags/tag830.xml"/><Relationship Id="rId9" Type="http://schemas.openxmlformats.org/officeDocument/2006/relationships/tags" Target="../tags/tag835.xml"/><Relationship Id="rId14" Type="http://schemas.openxmlformats.org/officeDocument/2006/relationships/image" Target="../media/image71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tags" Target="../tags/tag844.xml"/><Relationship Id="rId13" Type="http://schemas.openxmlformats.org/officeDocument/2006/relationships/tags" Target="../tags/tag849.xml"/><Relationship Id="rId18" Type="http://schemas.openxmlformats.org/officeDocument/2006/relationships/image" Target="../media/image70.png"/><Relationship Id="rId3" Type="http://schemas.openxmlformats.org/officeDocument/2006/relationships/tags" Target="../tags/tag839.xml"/><Relationship Id="rId21" Type="http://schemas.openxmlformats.org/officeDocument/2006/relationships/image" Target="../media/image73.png"/><Relationship Id="rId7" Type="http://schemas.openxmlformats.org/officeDocument/2006/relationships/tags" Target="../tags/tag843.xml"/><Relationship Id="rId12" Type="http://schemas.openxmlformats.org/officeDocument/2006/relationships/tags" Target="../tags/tag848.xml"/><Relationship Id="rId17" Type="http://schemas.openxmlformats.org/officeDocument/2006/relationships/image" Target="../media/image69.png"/><Relationship Id="rId2" Type="http://schemas.openxmlformats.org/officeDocument/2006/relationships/tags" Target="../tags/tag838.xml"/><Relationship Id="rId16" Type="http://schemas.openxmlformats.org/officeDocument/2006/relationships/slideLayout" Target="../slideLayouts/slideLayout2.xml"/><Relationship Id="rId20" Type="http://schemas.openxmlformats.org/officeDocument/2006/relationships/image" Target="../media/image72.png"/><Relationship Id="rId1" Type="http://schemas.openxmlformats.org/officeDocument/2006/relationships/tags" Target="../tags/tag837.xml"/><Relationship Id="rId6" Type="http://schemas.openxmlformats.org/officeDocument/2006/relationships/tags" Target="../tags/tag842.xml"/><Relationship Id="rId11" Type="http://schemas.openxmlformats.org/officeDocument/2006/relationships/tags" Target="../tags/tag847.xml"/><Relationship Id="rId24" Type="http://schemas.openxmlformats.org/officeDocument/2006/relationships/image" Target="../media/image76.png"/><Relationship Id="rId5" Type="http://schemas.openxmlformats.org/officeDocument/2006/relationships/tags" Target="../tags/tag841.xml"/><Relationship Id="rId15" Type="http://schemas.openxmlformats.org/officeDocument/2006/relationships/tags" Target="../tags/tag851.xml"/><Relationship Id="rId23" Type="http://schemas.openxmlformats.org/officeDocument/2006/relationships/image" Target="../media/image75.png"/><Relationship Id="rId10" Type="http://schemas.openxmlformats.org/officeDocument/2006/relationships/tags" Target="../tags/tag846.xml"/><Relationship Id="rId19" Type="http://schemas.openxmlformats.org/officeDocument/2006/relationships/image" Target="../media/image71.png"/><Relationship Id="rId4" Type="http://schemas.openxmlformats.org/officeDocument/2006/relationships/tags" Target="../tags/tag840.xml"/><Relationship Id="rId9" Type="http://schemas.openxmlformats.org/officeDocument/2006/relationships/tags" Target="../tags/tag845.xml"/><Relationship Id="rId14" Type="http://schemas.openxmlformats.org/officeDocument/2006/relationships/tags" Target="../tags/tag850.xml"/><Relationship Id="rId22" Type="http://schemas.openxmlformats.org/officeDocument/2006/relationships/image" Target="../media/image74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tags" Target="../tags/tag859.xml"/><Relationship Id="rId13" Type="http://schemas.openxmlformats.org/officeDocument/2006/relationships/tags" Target="../tags/tag864.xml"/><Relationship Id="rId18" Type="http://schemas.openxmlformats.org/officeDocument/2006/relationships/tags" Target="../tags/tag869.xml"/><Relationship Id="rId26" Type="http://schemas.openxmlformats.org/officeDocument/2006/relationships/image" Target="../media/image77.png"/><Relationship Id="rId3" Type="http://schemas.openxmlformats.org/officeDocument/2006/relationships/tags" Target="../tags/tag854.xml"/><Relationship Id="rId21" Type="http://schemas.openxmlformats.org/officeDocument/2006/relationships/slideLayout" Target="../slideLayouts/slideLayout2.xml"/><Relationship Id="rId7" Type="http://schemas.openxmlformats.org/officeDocument/2006/relationships/tags" Target="../tags/tag858.xml"/><Relationship Id="rId12" Type="http://schemas.openxmlformats.org/officeDocument/2006/relationships/tags" Target="../tags/tag863.xml"/><Relationship Id="rId17" Type="http://schemas.openxmlformats.org/officeDocument/2006/relationships/tags" Target="../tags/tag868.xml"/><Relationship Id="rId25" Type="http://schemas.openxmlformats.org/officeDocument/2006/relationships/image" Target="../media/image72.png"/><Relationship Id="rId2" Type="http://schemas.openxmlformats.org/officeDocument/2006/relationships/tags" Target="../tags/tag853.xml"/><Relationship Id="rId16" Type="http://schemas.openxmlformats.org/officeDocument/2006/relationships/tags" Target="../tags/tag867.xml"/><Relationship Id="rId20" Type="http://schemas.openxmlformats.org/officeDocument/2006/relationships/tags" Target="../tags/tag871.xml"/><Relationship Id="rId29" Type="http://schemas.openxmlformats.org/officeDocument/2006/relationships/image" Target="../media/image74.png"/><Relationship Id="rId1" Type="http://schemas.openxmlformats.org/officeDocument/2006/relationships/tags" Target="../tags/tag852.xml"/><Relationship Id="rId6" Type="http://schemas.openxmlformats.org/officeDocument/2006/relationships/tags" Target="../tags/tag857.xml"/><Relationship Id="rId11" Type="http://schemas.openxmlformats.org/officeDocument/2006/relationships/tags" Target="../tags/tag862.xml"/><Relationship Id="rId24" Type="http://schemas.openxmlformats.org/officeDocument/2006/relationships/image" Target="../media/image71.png"/><Relationship Id="rId32" Type="http://schemas.openxmlformats.org/officeDocument/2006/relationships/image" Target="../media/image76.png"/><Relationship Id="rId5" Type="http://schemas.openxmlformats.org/officeDocument/2006/relationships/tags" Target="../tags/tag856.xml"/><Relationship Id="rId15" Type="http://schemas.openxmlformats.org/officeDocument/2006/relationships/tags" Target="../tags/tag866.xml"/><Relationship Id="rId23" Type="http://schemas.openxmlformats.org/officeDocument/2006/relationships/image" Target="../media/image70.png"/><Relationship Id="rId28" Type="http://schemas.openxmlformats.org/officeDocument/2006/relationships/image" Target="../media/image73.png"/><Relationship Id="rId10" Type="http://schemas.openxmlformats.org/officeDocument/2006/relationships/tags" Target="../tags/tag861.xml"/><Relationship Id="rId19" Type="http://schemas.openxmlformats.org/officeDocument/2006/relationships/tags" Target="../tags/tag870.xml"/><Relationship Id="rId31" Type="http://schemas.openxmlformats.org/officeDocument/2006/relationships/image" Target="../media/image75.png"/><Relationship Id="rId4" Type="http://schemas.openxmlformats.org/officeDocument/2006/relationships/tags" Target="../tags/tag855.xml"/><Relationship Id="rId9" Type="http://schemas.openxmlformats.org/officeDocument/2006/relationships/tags" Target="../tags/tag860.xml"/><Relationship Id="rId14" Type="http://schemas.openxmlformats.org/officeDocument/2006/relationships/tags" Target="../tags/tag865.xml"/><Relationship Id="rId22" Type="http://schemas.openxmlformats.org/officeDocument/2006/relationships/image" Target="../media/image69.png"/><Relationship Id="rId27" Type="http://schemas.openxmlformats.org/officeDocument/2006/relationships/image" Target="../media/image78.png"/><Relationship Id="rId30" Type="http://schemas.openxmlformats.org/officeDocument/2006/relationships/image" Target="../media/image79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tags" Target="../tags/tag879.xml"/><Relationship Id="rId13" Type="http://schemas.openxmlformats.org/officeDocument/2006/relationships/tags" Target="../tags/tag884.xml"/><Relationship Id="rId18" Type="http://schemas.openxmlformats.org/officeDocument/2006/relationships/tags" Target="../tags/tag889.xml"/><Relationship Id="rId26" Type="http://schemas.openxmlformats.org/officeDocument/2006/relationships/image" Target="../media/image81.png"/><Relationship Id="rId3" Type="http://schemas.openxmlformats.org/officeDocument/2006/relationships/tags" Target="../tags/tag874.xml"/><Relationship Id="rId21" Type="http://schemas.openxmlformats.org/officeDocument/2006/relationships/slideLayout" Target="../slideLayouts/slideLayout2.xml"/><Relationship Id="rId7" Type="http://schemas.openxmlformats.org/officeDocument/2006/relationships/tags" Target="../tags/tag878.xml"/><Relationship Id="rId12" Type="http://schemas.openxmlformats.org/officeDocument/2006/relationships/tags" Target="../tags/tag883.xml"/><Relationship Id="rId17" Type="http://schemas.openxmlformats.org/officeDocument/2006/relationships/tags" Target="../tags/tag888.xml"/><Relationship Id="rId25" Type="http://schemas.openxmlformats.org/officeDocument/2006/relationships/image" Target="../media/image80.png"/><Relationship Id="rId33" Type="http://schemas.openxmlformats.org/officeDocument/2006/relationships/image" Target="../media/image69.png"/><Relationship Id="rId2" Type="http://schemas.openxmlformats.org/officeDocument/2006/relationships/tags" Target="../tags/tag873.xml"/><Relationship Id="rId16" Type="http://schemas.openxmlformats.org/officeDocument/2006/relationships/tags" Target="../tags/tag887.xml"/><Relationship Id="rId20" Type="http://schemas.openxmlformats.org/officeDocument/2006/relationships/tags" Target="../tags/tag891.xml"/><Relationship Id="rId29" Type="http://schemas.openxmlformats.org/officeDocument/2006/relationships/image" Target="../media/image74.png"/><Relationship Id="rId1" Type="http://schemas.openxmlformats.org/officeDocument/2006/relationships/tags" Target="../tags/tag872.xml"/><Relationship Id="rId6" Type="http://schemas.openxmlformats.org/officeDocument/2006/relationships/tags" Target="../tags/tag877.xml"/><Relationship Id="rId11" Type="http://schemas.openxmlformats.org/officeDocument/2006/relationships/tags" Target="../tags/tag882.xml"/><Relationship Id="rId24" Type="http://schemas.openxmlformats.org/officeDocument/2006/relationships/image" Target="../media/image71.png"/><Relationship Id="rId32" Type="http://schemas.openxmlformats.org/officeDocument/2006/relationships/image" Target="../media/image76.png"/><Relationship Id="rId5" Type="http://schemas.openxmlformats.org/officeDocument/2006/relationships/tags" Target="../tags/tag876.xml"/><Relationship Id="rId15" Type="http://schemas.openxmlformats.org/officeDocument/2006/relationships/tags" Target="../tags/tag886.xml"/><Relationship Id="rId23" Type="http://schemas.openxmlformats.org/officeDocument/2006/relationships/image" Target="../media/image70.png"/><Relationship Id="rId28" Type="http://schemas.openxmlformats.org/officeDocument/2006/relationships/image" Target="../media/image73.png"/><Relationship Id="rId10" Type="http://schemas.openxmlformats.org/officeDocument/2006/relationships/tags" Target="../tags/tag881.xml"/><Relationship Id="rId19" Type="http://schemas.openxmlformats.org/officeDocument/2006/relationships/tags" Target="../tags/tag890.xml"/><Relationship Id="rId31" Type="http://schemas.openxmlformats.org/officeDocument/2006/relationships/image" Target="../media/image75.png"/><Relationship Id="rId4" Type="http://schemas.openxmlformats.org/officeDocument/2006/relationships/tags" Target="../tags/tag875.xml"/><Relationship Id="rId9" Type="http://schemas.openxmlformats.org/officeDocument/2006/relationships/tags" Target="../tags/tag880.xml"/><Relationship Id="rId14" Type="http://schemas.openxmlformats.org/officeDocument/2006/relationships/tags" Target="../tags/tag885.xml"/><Relationship Id="rId22" Type="http://schemas.openxmlformats.org/officeDocument/2006/relationships/notesSlide" Target="../notesSlides/notesSlide38.xml"/><Relationship Id="rId27" Type="http://schemas.openxmlformats.org/officeDocument/2006/relationships/image" Target="../media/image78.png"/><Relationship Id="rId30" Type="http://schemas.openxmlformats.org/officeDocument/2006/relationships/image" Target="../media/image79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tags" Target="../tags/tag899.xml"/><Relationship Id="rId13" Type="http://schemas.openxmlformats.org/officeDocument/2006/relationships/tags" Target="../tags/tag904.xml"/><Relationship Id="rId18" Type="http://schemas.openxmlformats.org/officeDocument/2006/relationships/tags" Target="../tags/tag909.xml"/><Relationship Id="rId26" Type="http://schemas.openxmlformats.org/officeDocument/2006/relationships/image" Target="../media/image71.png"/><Relationship Id="rId3" Type="http://schemas.openxmlformats.org/officeDocument/2006/relationships/tags" Target="../tags/tag894.xml"/><Relationship Id="rId21" Type="http://schemas.openxmlformats.org/officeDocument/2006/relationships/tags" Target="../tags/tag912.xml"/><Relationship Id="rId34" Type="http://schemas.openxmlformats.org/officeDocument/2006/relationships/image" Target="../media/image76.png"/><Relationship Id="rId7" Type="http://schemas.openxmlformats.org/officeDocument/2006/relationships/tags" Target="../tags/tag898.xml"/><Relationship Id="rId12" Type="http://schemas.openxmlformats.org/officeDocument/2006/relationships/tags" Target="../tags/tag903.xml"/><Relationship Id="rId17" Type="http://schemas.openxmlformats.org/officeDocument/2006/relationships/tags" Target="../tags/tag908.xml"/><Relationship Id="rId25" Type="http://schemas.openxmlformats.org/officeDocument/2006/relationships/image" Target="../media/image70.png"/><Relationship Id="rId33" Type="http://schemas.openxmlformats.org/officeDocument/2006/relationships/image" Target="../media/image75.png"/><Relationship Id="rId2" Type="http://schemas.openxmlformats.org/officeDocument/2006/relationships/tags" Target="../tags/tag893.xml"/><Relationship Id="rId16" Type="http://schemas.openxmlformats.org/officeDocument/2006/relationships/tags" Target="../tags/tag907.xml"/><Relationship Id="rId20" Type="http://schemas.openxmlformats.org/officeDocument/2006/relationships/tags" Target="../tags/tag911.xml"/><Relationship Id="rId29" Type="http://schemas.openxmlformats.org/officeDocument/2006/relationships/image" Target="../media/image78.png"/><Relationship Id="rId1" Type="http://schemas.openxmlformats.org/officeDocument/2006/relationships/tags" Target="../tags/tag892.xml"/><Relationship Id="rId6" Type="http://schemas.openxmlformats.org/officeDocument/2006/relationships/tags" Target="../tags/tag897.xml"/><Relationship Id="rId11" Type="http://schemas.openxmlformats.org/officeDocument/2006/relationships/tags" Target="../tags/tag902.xml"/><Relationship Id="rId24" Type="http://schemas.openxmlformats.org/officeDocument/2006/relationships/notesSlide" Target="../notesSlides/notesSlide39.xml"/><Relationship Id="rId32" Type="http://schemas.openxmlformats.org/officeDocument/2006/relationships/image" Target="../media/image79.png"/><Relationship Id="rId5" Type="http://schemas.openxmlformats.org/officeDocument/2006/relationships/tags" Target="../tags/tag896.xml"/><Relationship Id="rId15" Type="http://schemas.openxmlformats.org/officeDocument/2006/relationships/tags" Target="../tags/tag906.xml"/><Relationship Id="rId23" Type="http://schemas.openxmlformats.org/officeDocument/2006/relationships/slideLayout" Target="../slideLayouts/slideLayout2.xml"/><Relationship Id="rId28" Type="http://schemas.openxmlformats.org/officeDocument/2006/relationships/image" Target="../media/image81.png"/><Relationship Id="rId36" Type="http://schemas.openxmlformats.org/officeDocument/2006/relationships/image" Target="../media/image69.png"/><Relationship Id="rId10" Type="http://schemas.openxmlformats.org/officeDocument/2006/relationships/tags" Target="../tags/tag901.xml"/><Relationship Id="rId19" Type="http://schemas.openxmlformats.org/officeDocument/2006/relationships/tags" Target="../tags/tag910.xml"/><Relationship Id="rId31" Type="http://schemas.openxmlformats.org/officeDocument/2006/relationships/image" Target="../media/image74.png"/><Relationship Id="rId4" Type="http://schemas.openxmlformats.org/officeDocument/2006/relationships/tags" Target="../tags/tag895.xml"/><Relationship Id="rId9" Type="http://schemas.openxmlformats.org/officeDocument/2006/relationships/tags" Target="../tags/tag900.xml"/><Relationship Id="rId14" Type="http://schemas.openxmlformats.org/officeDocument/2006/relationships/tags" Target="../tags/tag905.xml"/><Relationship Id="rId22" Type="http://schemas.openxmlformats.org/officeDocument/2006/relationships/tags" Target="../tags/tag913.xml"/><Relationship Id="rId27" Type="http://schemas.openxmlformats.org/officeDocument/2006/relationships/image" Target="../media/image80.png"/><Relationship Id="rId30" Type="http://schemas.openxmlformats.org/officeDocument/2006/relationships/image" Target="../media/image73.png"/><Relationship Id="rId35" Type="http://schemas.openxmlformats.org/officeDocument/2006/relationships/image" Target="../media/image82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tags" Target="../tags/tag921.xml"/><Relationship Id="rId13" Type="http://schemas.openxmlformats.org/officeDocument/2006/relationships/tags" Target="../tags/tag926.xml"/><Relationship Id="rId18" Type="http://schemas.openxmlformats.org/officeDocument/2006/relationships/tags" Target="../tags/tag931.xml"/><Relationship Id="rId26" Type="http://schemas.openxmlformats.org/officeDocument/2006/relationships/slideLayout" Target="../slideLayouts/slideLayout2.xml"/><Relationship Id="rId39" Type="http://schemas.openxmlformats.org/officeDocument/2006/relationships/image" Target="../media/image83.png"/><Relationship Id="rId3" Type="http://schemas.openxmlformats.org/officeDocument/2006/relationships/tags" Target="../tags/tag916.xml"/><Relationship Id="rId21" Type="http://schemas.openxmlformats.org/officeDocument/2006/relationships/tags" Target="../tags/tag934.xml"/><Relationship Id="rId34" Type="http://schemas.openxmlformats.org/officeDocument/2006/relationships/image" Target="../media/image74.png"/><Relationship Id="rId7" Type="http://schemas.openxmlformats.org/officeDocument/2006/relationships/tags" Target="../tags/tag920.xml"/><Relationship Id="rId12" Type="http://schemas.openxmlformats.org/officeDocument/2006/relationships/tags" Target="../tags/tag925.xml"/><Relationship Id="rId17" Type="http://schemas.openxmlformats.org/officeDocument/2006/relationships/tags" Target="../tags/tag930.xml"/><Relationship Id="rId25" Type="http://schemas.openxmlformats.org/officeDocument/2006/relationships/tags" Target="../tags/tag938.xml"/><Relationship Id="rId33" Type="http://schemas.openxmlformats.org/officeDocument/2006/relationships/image" Target="../media/image73.png"/><Relationship Id="rId38" Type="http://schemas.openxmlformats.org/officeDocument/2006/relationships/image" Target="../media/image82.png"/><Relationship Id="rId2" Type="http://schemas.openxmlformats.org/officeDocument/2006/relationships/tags" Target="../tags/tag915.xml"/><Relationship Id="rId16" Type="http://schemas.openxmlformats.org/officeDocument/2006/relationships/tags" Target="../tags/tag929.xml"/><Relationship Id="rId20" Type="http://schemas.openxmlformats.org/officeDocument/2006/relationships/tags" Target="../tags/tag933.xml"/><Relationship Id="rId29" Type="http://schemas.openxmlformats.org/officeDocument/2006/relationships/image" Target="../media/image71.png"/><Relationship Id="rId1" Type="http://schemas.openxmlformats.org/officeDocument/2006/relationships/tags" Target="../tags/tag914.xml"/><Relationship Id="rId6" Type="http://schemas.openxmlformats.org/officeDocument/2006/relationships/tags" Target="../tags/tag919.xml"/><Relationship Id="rId11" Type="http://schemas.openxmlformats.org/officeDocument/2006/relationships/tags" Target="../tags/tag924.xml"/><Relationship Id="rId24" Type="http://schemas.openxmlformats.org/officeDocument/2006/relationships/tags" Target="../tags/tag937.xml"/><Relationship Id="rId32" Type="http://schemas.openxmlformats.org/officeDocument/2006/relationships/image" Target="../media/image78.png"/><Relationship Id="rId37" Type="http://schemas.openxmlformats.org/officeDocument/2006/relationships/image" Target="../media/image76.png"/><Relationship Id="rId40" Type="http://schemas.openxmlformats.org/officeDocument/2006/relationships/image" Target="../media/image69.png"/><Relationship Id="rId5" Type="http://schemas.openxmlformats.org/officeDocument/2006/relationships/tags" Target="../tags/tag918.xml"/><Relationship Id="rId15" Type="http://schemas.openxmlformats.org/officeDocument/2006/relationships/tags" Target="../tags/tag928.xml"/><Relationship Id="rId23" Type="http://schemas.openxmlformats.org/officeDocument/2006/relationships/tags" Target="../tags/tag936.xml"/><Relationship Id="rId28" Type="http://schemas.openxmlformats.org/officeDocument/2006/relationships/image" Target="../media/image70.png"/><Relationship Id="rId36" Type="http://schemas.openxmlformats.org/officeDocument/2006/relationships/image" Target="../media/image75.png"/><Relationship Id="rId10" Type="http://schemas.openxmlformats.org/officeDocument/2006/relationships/tags" Target="../tags/tag923.xml"/><Relationship Id="rId19" Type="http://schemas.openxmlformats.org/officeDocument/2006/relationships/tags" Target="../tags/tag932.xml"/><Relationship Id="rId31" Type="http://schemas.openxmlformats.org/officeDocument/2006/relationships/image" Target="../media/image81.png"/><Relationship Id="rId4" Type="http://schemas.openxmlformats.org/officeDocument/2006/relationships/tags" Target="../tags/tag917.xml"/><Relationship Id="rId9" Type="http://schemas.openxmlformats.org/officeDocument/2006/relationships/tags" Target="../tags/tag922.xml"/><Relationship Id="rId14" Type="http://schemas.openxmlformats.org/officeDocument/2006/relationships/tags" Target="../tags/tag927.xml"/><Relationship Id="rId22" Type="http://schemas.openxmlformats.org/officeDocument/2006/relationships/tags" Target="../tags/tag935.xml"/><Relationship Id="rId27" Type="http://schemas.openxmlformats.org/officeDocument/2006/relationships/notesSlide" Target="../notesSlides/notesSlide40.xml"/><Relationship Id="rId30" Type="http://schemas.openxmlformats.org/officeDocument/2006/relationships/image" Target="../media/image80.png"/><Relationship Id="rId35" Type="http://schemas.openxmlformats.org/officeDocument/2006/relationships/image" Target="../media/image79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tags" Target="../tags/tag946.xml"/><Relationship Id="rId13" Type="http://schemas.openxmlformats.org/officeDocument/2006/relationships/tags" Target="../tags/tag951.xml"/><Relationship Id="rId18" Type="http://schemas.openxmlformats.org/officeDocument/2006/relationships/tags" Target="../tags/tag956.xml"/><Relationship Id="rId26" Type="http://schemas.openxmlformats.org/officeDocument/2006/relationships/tags" Target="../tags/tag964.xml"/><Relationship Id="rId39" Type="http://schemas.openxmlformats.org/officeDocument/2006/relationships/image" Target="../media/image75.png"/><Relationship Id="rId3" Type="http://schemas.openxmlformats.org/officeDocument/2006/relationships/tags" Target="../tags/tag941.xml"/><Relationship Id="rId21" Type="http://schemas.openxmlformats.org/officeDocument/2006/relationships/tags" Target="../tags/tag959.xml"/><Relationship Id="rId34" Type="http://schemas.openxmlformats.org/officeDocument/2006/relationships/image" Target="../media/image81.png"/><Relationship Id="rId42" Type="http://schemas.openxmlformats.org/officeDocument/2006/relationships/image" Target="../media/image83.png"/><Relationship Id="rId7" Type="http://schemas.openxmlformats.org/officeDocument/2006/relationships/tags" Target="../tags/tag945.xml"/><Relationship Id="rId12" Type="http://schemas.openxmlformats.org/officeDocument/2006/relationships/tags" Target="../tags/tag950.xml"/><Relationship Id="rId17" Type="http://schemas.openxmlformats.org/officeDocument/2006/relationships/tags" Target="../tags/tag955.xml"/><Relationship Id="rId25" Type="http://schemas.openxmlformats.org/officeDocument/2006/relationships/tags" Target="../tags/tag963.xml"/><Relationship Id="rId33" Type="http://schemas.openxmlformats.org/officeDocument/2006/relationships/image" Target="../media/image80.png"/><Relationship Id="rId38" Type="http://schemas.openxmlformats.org/officeDocument/2006/relationships/image" Target="../media/image79.png"/><Relationship Id="rId2" Type="http://schemas.openxmlformats.org/officeDocument/2006/relationships/tags" Target="../tags/tag940.xml"/><Relationship Id="rId16" Type="http://schemas.openxmlformats.org/officeDocument/2006/relationships/tags" Target="../tags/tag954.xml"/><Relationship Id="rId20" Type="http://schemas.openxmlformats.org/officeDocument/2006/relationships/tags" Target="../tags/tag958.xml"/><Relationship Id="rId29" Type="http://schemas.openxmlformats.org/officeDocument/2006/relationships/slideLayout" Target="../slideLayouts/slideLayout2.xml"/><Relationship Id="rId41" Type="http://schemas.openxmlformats.org/officeDocument/2006/relationships/image" Target="../media/image82.png"/><Relationship Id="rId1" Type="http://schemas.openxmlformats.org/officeDocument/2006/relationships/tags" Target="../tags/tag939.xml"/><Relationship Id="rId6" Type="http://schemas.openxmlformats.org/officeDocument/2006/relationships/tags" Target="../tags/tag944.xml"/><Relationship Id="rId11" Type="http://schemas.openxmlformats.org/officeDocument/2006/relationships/tags" Target="../tags/tag949.xml"/><Relationship Id="rId24" Type="http://schemas.openxmlformats.org/officeDocument/2006/relationships/tags" Target="../tags/tag962.xml"/><Relationship Id="rId32" Type="http://schemas.openxmlformats.org/officeDocument/2006/relationships/image" Target="../media/image71.png"/><Relationship Id="rId37" Type="http://schemas.openxmlformats.org/officeDocument/2006/relationships/image" Target="../media/image74.png"/><Relationship Id="rId40" Type="http://schemas.openxmlformats.org/officeDocument/2006/relationships/image" Target="../media/image76.png"/><Relationship Id="rId45" Type="http://schemas.openxmlformats.org/officeDocument/2006/relationships/image" Target="../media/image69.png"/><Relationship Id="rId5" Type="http://schemas.openxmlformats.org/officeDocument/2006/relationships/tags" Target="../tags/tag943.xml"/><Relationship Id="rId15" Type="http://schemas.openxmlformats.org/officeDocument/2006/relationships/tags" Target="../tags/tag953.xml"/><Relationship Id="rId23" Type="http://schemas.openxmlformats.org/officeDocument/2006/relationships/tags" Target="../tags/tag961.xml"/><Relationship Id="rId28" Type="http://schemas.openxmlformats.org/officeDocument/2006/relationships/tags" Target="../tags/tag966.xml"/><Relationship Id="rId36" Type="http://schemas.openxmlformats.org/officeDocument/2006/relationships/image" Target="../media/image73.png"/><Relationship Id="rId10" Type="http://schemas.openxmlformats.org/officeDocument/2006/relationships/tags" Target="../tags/tag948.xml"/><Relationship Id="rId19" Type="http://schemas.openxmlformats.org/officeDocument/2006/relationships/tags" Target="../tags/tag957.xml"/><Relationship Id="rId31" Type="http://schemas.openxmlformats.org/officeDocument/2006/relationships/image" Target="../media/image70.png"/><Relationship Id="rId44" Type="http://schemas.openxmlformats.org/officeDocument/2006/relationships/image" Target="../media/image85.png"/><Relationship Id="rId4" Type="http://schemas.openxmlformats.org/officeDocument/2006/relationships/tags" Target="../tags/tag942.xml"/><Relationship Id="rId9" Type="http://schemas.openxmlformats.org/officeDocument/2006/relationships/tags" Target="../tags/tag947.xml"/><Relationship Id="rId14" Type="http://schemas.openxmlformats.org/officeDocument/2006/relationships/tags" Target="../tags/tag952.xml"/><Relationship Id="rId22" Type="http://schemas.openxmlformats.org/officeDocument/2006/relationships/tags" Target="../tags/tag960.xml"/><Relationship Id="rId27" Type="http://schemas.openxmlformats.org/officeDocument/2006/relationships/tags" Target="../tags/tag965.xml"/><Relationship Id="rId30" Type="http://schemas.openxmlformats.org/officeDocument/2006/relationships/notesSlide" Target="../notesSlides/notesSlide41.xml"/><Relationship Id="rId35" Type="http://schemas.openxmlformats.org/officeDocument/2006/relationships/image" Target="../media/image78.png"/><Relationship Id="rId43" Type="http://schemas.openxmlformats.org/officeDocument/2006/relationships/image" Target="../media/image84.pn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tags" Target="../tags/tag974.xml"/><Relationship Id="rId13" Type="http://schemas.openxmlformats.org/officeDocument/2006/relationships/tags" Target="../tags/tag979.xml"/><Relationship Id="rId18" Type="http://schemas.openxmlformats.org/officeDocument/2006/relationships/tags" Target="../tags/tag984.xml"/><Relationship Id="rId26" Type="http://schemas.openxmlformats.org/officeDocument/2006/relationships/tags" Target="../tags/tag992.xml"/><Relationship Id="rId39" Type="http://schemas.openxmlformats.org/officeDocument/2006/relationships/image" Target="../media/image74.png"/><Relationship Id="rId3" Type="http://schemas.openxmlformats.org/officeDocument/2006/relationships/tags" Target="../tags/tag969.xml"/><Relationship Id="rId21" Type="http://schemas.openxmlformats.org/officeDocument/2006/relationships/tags" Target="../tags/tag987.xml"/><Relationship Id="rId34" Type="http://schemas.openxmlformats.org/officeDocument/2006/relationships/image" Target="../media/image71.png"/><Relationship Id="rId42" Type="http://schemas.openxmlformats.org/officeDocument/2006/relationships/image" Target="../media/image76.png"/><Relationship Id="rId47" Type="http://schemas.openxmlformats.org/officeDocument/2006/relationships/image" Target="../media/image86.png"/><Relationship Id="rId7" Type="http://schemas.openxmlformats.org/officeDocument/2006/relationships/tags" Target="../tags/tag973.xml"/><Relationship Id="rId12" Type="http://schemas.openxmlformats.org/officeDocument/2006/relationships/tags" Target="../tags/tag978.xml"/><Relationship Id="rId17" Type="http://schemas.openxmlformats.org/officeDocument/2006/relationships/tags" Target="../tags/tag983.xml"/><Relationship Id="rId25" Type="http://schemas.openxmlformats.org/officeDocument/2006/relationships/tags" Target="../tags/tag991.xml"/><Relationship Id="rId33" Type="http://schemas.openxmlformats.org/officeDocument/2006/relationships/image" Target="../media/image70.png"/><Relationship Id="rId38" Type="http://schemas.openxmlformats.org/officeDocument/2006/relationships/image" Target="../media/image73.png"/><Relationship Id="rId46" Type="http://schemas.openxmlformats.org/officeDocument/2006/relationships/image" Target="../media/image85.png"/><Relationship Id="rId2" Type="http://schemas.openxmlformats.org/officeDocument/2006/relationships/tags" Target="../tags/tag968.xml"/><Relationship Id="rId16" Type="http://schemas.openxmlformats.org/officeDocument/2006/relationships/tags" Target="../tags/tag982.xml"/><Relationship Id="rId20" Type="http://schemas.openxmlformats.org/officeDocument/2006/relationships/tags" Target="../tags/tag986.xml"/><Relationship Id="rId29" Type="http://schemas.openxmlformats.org/officeDocument/2006/relationships/tags" Target="../tags/tag995.xml"/><Relationship Id="rId41" Type="http://schemas.openxmlformats.org/officeDocument/2006/relationships/image" Target="../media/image75.png"/><Relationship Id="rId1" Type="http://schemas.openxmlformats.org/officeDocument/2006/relationships/tags" Target="../tags/tag967.xml"/><Relationship Id="rId6" Type="http://schemas.openxmlformats.org/officeDocument/2006/relationships/tags" Target="../tags/tag972.xml"/><Relationship Id="rId11" Type="http://schemas.openxmlformats.org/officeDocument/2006/relationships/tags" Target="../tags/tag977.xml"/><Relationship Id="rId24" Type="http://schemas.openxmlformats.org/officeDocument/2006/relationships/tags" Target="../tags/tag990.xml"/><Relationship Id="rId32" Type="http://schemas.openxmlformats.org/officeDocument/2006/relationships/notesSlide" Target="../notesSlides/notesSlide42.xml"/><Relationship Id="rId37" Type="http://schemas.openxmlformats.org/officeDocument/2006/relationships/image" Target="../media/image78.png"/><Relationship Id="rId40" Type="http://schemas.openxmlformats.org/officeDocument/2006/relationships/image" Target="../media/image79.png"/><Relationship Id="rId45" Type="http://schemas.openxmlformats.org/officeDocument/2006/relationships/image" Target="../media/image84.png"/><Relationship Id="rId5" Type="http://schemas.openxmlformats.org/officeDocument/2006/relationships/tags" Target="../tags/tag971.xml"/><Relationship Id="rId15" Type="http://schemas.openxmlformats.org/officeDocument/2006/relationships/tags" Target="../tags/tag981.xml"/><Relationship Id="rId23" Type="http://schemas.openxmlformats.org/officeDocument/2006/relationships/tags" Target="../tags/tag989.xml"/><Relationship Id="rId28" Type="http://schemas.openxmlformats.org/officeDocument/2006/relationships/tags" Target="../tags/tag994.xml"/><Relationship Id="rId36" Type="http://schemas.openxmlformats.org/officeDocument/2006/relationships/image" Target="../media/image81.png"/><Relationship Id="rId10" Type="http://schemas.openxmlformats.org/officeDocument/2006/relationships/tags" Target="../tags/tag976.xml"/><Relationship Id="rId19" Type="http://schemas.openxmlformats.org/officeDocument/2006/relationships/tags" Target="../tags/tag985.xml"/><Relationship Id="rId31" Type="http://schemas.openxmlformats.org/officeDocument/2006/relationships/slideLayout" Target="../slideLayouts/slideLayout2.xml"/><Relationship Id="rId44" Type="http://schemas.openxmlformats.org/officeDocument/2006/relationships/image" Target="../media/image83.png"/><Relationship Id="rId4" Type="http://schemas.openxmlformats.org/officeDocument/2006/relationships/tags" Target="../tags/tag970.xml"/><Relationship Id="rId9" Type="http://schemas.openxmlformats.org/officeDocument/2006/relationships/tags" Target="../tags/tag975.xml"/><Relationship Id="rId14" Type="http://schemas.openxmlformats.org/officeDocument/2006/relationships/tags" Target="../tags/tag980.xml"/><Relationship Id="rId22" Type="http://schemas.openxmlformats.org/officeDocument/2006/relationships/tags" Target="../tags/tag988.xml"/><Relationship Id="rId27" Type="http://schemas.openxmlformats.org/officeDocument/2006/relationships/tags" Target="../tags/tag993.xml"/><Relationship Id="rId30" Type="http://schemas.openxmlformats.org/officeDocument/2006/relationships/tags" Target="../tags/tag996.xml"/><Relationship Id="rId35" Type="http://schemas.openxmlformats.org/officeDocument/2006/relationships/image" Target="../media/image80.png"/><Relationship Id="rId43" Type="http://schemas.openxmlformats.org/officeDocument/2006/relationships/image" Target="../media/image82.png"/><Relationship Id="rId48" Type="http://schemas.openxmlformats.org/officeDocument/2006/relationships/image" Target="../media/image6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tags" Target="../tags/tag57.xml"/><Relationship Id="rId13" Type="http://schemas.openxmlformats.org/officeDocument/2006/relationships/tags" Target="../tags/tag62.xml"/><Relationship Id="rId18" Type="http://schemas.openxmlformats.org/officeDocument/2006/relationships/tags" Target="../tags/tag67.xml"/><Relationship Id="rId26" Type="http://schemas.openxmlformats.org/officeDocument/2006/relationships/image" Target="../media/image1.png"/><Relationship Id="rId3" Type="http://schemas.openxmlformats.org/officeDocument/2006/relationships/tags" Target="../tags/tag52.xml"/><Relationship Id="rId21" Type="http://schemas.openxmlformats.org/officeDocument/2006/relationships/slideLayout" Target="../slideLayouts/slideLayout2.xml"/><Relationship Id="rId7" Type="http://schemas.openxmlformats.org/officeDocument/2006/relationships/tags" Target="../tags/tag56.xml"/><Relationship Id="rId12" Type="http://schemas.openxmlformats.org/officeDocument/2006/relationships/tags" Target="../tags/tag61.xml"/><Relationship Id="rId17" Type="http://schemas.openxmlformats.org/officeDocument/2006/relationships/tags" Target="../tags/tag66.xml"/><Relationship Id="rId25" Type="http://schemas.openxmlformats.org/officeDocument/2006/relationships/image" Target="../media/image4.png"/><Relationship Id="rId2" Type="http://schemas.openxmlformats.org/officeDocument/2006/relationships/tags" Target="../tags/tag51.xml"/><Relationship Id="rId16" Type="http://schemas.openxmlformats.org/officeDocument/2006/relationships/tags" Target="../tags/tag65.xml"/><Relationship Id="rId20" Type="http://schemas.openxmlformats.org/officeDocument/2006/relationships/tags" Target="../tags/tag69.xml"/><Relationship Id="rId29" Type="http://schemas.openxmlformats.org/officeDocument/2006/relationships/image" Target="../media/image8.png"/><Relationship Id="rId1" Type="http://schemas.openxmlformats.org/officeDocument/2006/relationships/tags" Target="../tags/tag50.xml"/><Relationship Id="rId6" Type="http://schemas.openxmlformats.org/officeDocument/2006/relationships/tags" Target="../tags/tag55.xml"/><Relationship Id="rId11" Type="http://schemas.openxmlformats.org/officeDocument/2006/relationships/tags" Target="../tags/tag60.xml"/><Relationship Id="rId24" Type="http://schemas.openxmlformats.org/officeDocument/2006/relationships/image" Target="../media/image6.png"/><Relationship Id="rId5" Type="http://schemas.openxmlformats.org/officeDocument/2006/relationships/tags" Target="../tags/tag54.xml"/><Relationship Id="rId15" Type="http://schemas.openxmlformats.org/officeDocument/2006/relationships/tags" Target="../tags/tag64.xml"/><Relationship Id="rId23" Type="http://schemas.openxmlformats.org/officeDocument/2006/relationships/image" Target="../media/image5.jpeg"/><Relationship Id="rId28" Type="http://schemas.openxmlformats.org/officeDocument/2006/relationships/image" Target="../media/image9.tiff"/><Relationship Id="rId10" Type="http://schemas.openxmlformats.org/officeDocument/2006/relationships/tags" Target="../tags/tag59.xml"/><Relationship Id="rId19" Type="http://schemas.openxmlformats.org/officeDocument/2006/relationships/tags" Target="../tags/tag68.xml"/><Relationship Id="rId4" Type="http://schemas.openxmlformats.org/officeDocument/2006/relationships/tags" Target="../tags/tag53.xml"/><Relationship Id="rId9" Type="http://schemas.openxmlformats.org/officeDocument/2006/relationships/tags" Target="../tags/tag58.xml"/><Relationship Id="rId14" Type="http://schemas.openxmlformats.org/officeDocument/2006/relationships/tags" Target="../tags/tag63.xml"/><Relationship Id="rId22" Type="http://schemas.openxmlformats.org/officeDocument/2006/relationships/notesSlide" Target="../notesSlides/notesSlide1.xml"/><Relationship Id="rId27" Type="http://schemas.openxmlformats.org/officeDocument/2006/relationships/image" Target="../media/image3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99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998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tags" Target="../tags/tag1001.xml"/><Relationship Id="rId2" Type="http://schemas.openxmlformats.org/officeDocument/2006/relationships/tags" Target="../tags/tag1000.xml"/><Relationship Id="rId1" Type="http://schemas.openxmlformats.org/officeDocument/2006/relationships/tags" Target="../tags/tag999.xml"/><Relationship Id="rId5" Type="http://schemas.openxmlformats.org/officeDocument/2006/relationships/image" Target="../media/image87.png"/><Relationship Id="rId4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tags" Target="../tags/tag1004.xml"/><Relationship Id="rId2" Type="http://schemas.openxmlformats.org/officeDocument/2006/relationships/tags" Target="../tags/tag1003.xml"/><Relationship Id="rId1" Type="http://schemas.openxmlformats.org/officeDocument/2006/relationships/tags" Target="../tags/tag1002.xml"/><Relationship Id="rId5" Type="http://schemas.openxmlformats.org/officeDocument/2006/relationships/image" Target="../media/image88.png"/><Relationship Id="rId4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tags" Target="../tags/tag1007.xml"/><Relationship Id="rId2" Type="http://schemas.openxmlformats.org/officeDocument/2006/relationships/tags" Target="../tags/tag1006.xml"/><Relationship Id="rId1" Type="http://schemas.openxmlformats.org/officeDocument/2006/relationships/tags" Target="../tags/tag1005.xml"/><Relationship Id="rId5" Type="http://schemas.openxmlformats.org/officeDocument/2006/relationships/image" Target="../media/image89.png"/><Relationship Id="rId4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tags" Target="../tags/tag1010.xml"/><Relationship Id="rId2" Type="http://schemas.openxmlformats.org/officeDocument/2006/relationships/tags" Target="../tags/tag1009.xml"/><Relationship Id="rId1" Type="http://schemas.openxmlformats.org/officeDocument/2006/relationships/tags" Target="../tags/tag1008.xml"/><Relationship Id="rId5" Type="http://schemas.openxmlformats.org/officeDocument/2006/relationships/image" Target="../media/image90.png"/><Relationship Id="rId4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3" Type="http://schemas.openxmlformats.org/officeDocument/2006/relationships/tags" Target="../tags/tag1013.xml"/><Relationship Id="rId7" Type="http://schemas.openxmlformats.org/officeDocument/2006/relationships/tags" Target="../tags/tag1017.xml"/><Relationship Id="rId2" Type="http://schemas.openxmlformats.org/officeDocument/2006/relationships/tags" Target="../tags/tag1012.xml"/><Relationship Id="rId1" Type="http://schemas.openxmlformats.org/officeDocument/2006/relationships/tags" Target="../tags/tag1011.xml"/><Relationship Id="rId6" Type="http://schemas.openxmlformats.org/officeDocument/2006/relationships/tags" Target="../tags/tag1016.xml"/><Relationship Id="rId11" Type="http://schemas.openxmlformats.org/officeDocument/2006/relationships/image" Target="../media/image92.png"/><Relationship Id="rId5" Type="http://schemas.openxmlformats.org/officeDocument/2006/relationships/tags" Target="../tags/tag1015.xml"/><Relationship Id="rId10" Type="http://schemas.openxmlformats.org/officeDocument/2006/relationships/image" Target="../media/image91.png"/><Relationship Id="rId4" Type="http://schemas.openxmlformats.org/officeDocument/2006/relationships/tags" Target="../tags/tag1014.xml"/><Relationship Id="rId9" Type="http://schemas.openxmlformats.org/officeDocument/2006/relationships/image" Target="../media/image90.png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tags" Target="../tags/tag1025.xml"/><Relationship Id="rId13" Type="http://schemas.openxmlformats.org/officeDocument/2006/relationships/image" Target="../media/image92.png"/><Relationship Id="rId3" Type="http://schemas.openxmlformats.org/officeDocument/2006/relationships/tags" Target="../tags/tag1020.xml"/><Relationship Id="rId7" Type="http://schemas.openxmlformats.org/officeDocument/2006/relationships/tags" Target="../tags/tag1024.xml"/><Relationship Id="rId12" Type="http://schemas.openxmlformats.org/officeDocument/2006/relationships/image" Target="../media/image91.png"/><Relationship Id="rId2" Type="http://schemas.openxmlformats.org/officeDocument/2006/relationships/tags" Target="../tags/tag1019.xml"/><Relationship Id="rId1" Type="http://schemas.openxmlformats.org/officeDocument/2006/relationships/tags" Target="../tags/tag1018.xml"/><Relationship Id="rId6" Type="http://schemas.openxmlformats.org/officeDocument/2006/relationships/tags" Target="../tags/tag1023.xml"/><Relationship Id="rId11" Type="http://schemas.openxmlformats.org/officeDocument/2006/relationships/image" Target="../media/image90.png"/><Relationship Id="rId5" Type="http://schemas.openxmlformats.org/officeDocument/2006/relationships/tags" Target="../tags/tag1022.xml"/><Relationship Id="rId10" Type="http://schemas.openxmlformats.org/officeDocument/2006/relationships/slideLayout" Target="../slideLayouts/slideLayout2.xml"/><Relationship Id="rId4" Type="http://schemas.openxmlformats.org/officeDocument/2006/relationships/tags" Target="../tags/tag1021.xml"/><Relationship Id="rId9" Type="http://schemas.openxmlformats.org/officeDocument/2006/relationships/tags" Target="../tags/tag1026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27.xml"/><Relationship Id="rId6" Type="http://schemas.openxmlformats.org/officeDocument/2006/relationships/image" Target="../media/image129.png"/><Relationship Id="rId5" Type="http://schemas.openxmlformats.org/officeDocument/2006/relationships/image" Target="../media/image128.png"/><Relationship Id="rId4" Type="http://schemas.openxmlformats.org/officeDocument/2006/relationships/image" Target="../media/image811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28.xml"/><Relationship Id="rId6" Type="http://schemas.openxmlformats.org/officeDocument/2006/relationships/image" Target="../media/image131.png"/><Relationship Id="rId5" Type="http://schemas.openxmlformats.org/officeDocument/2006/relationships/image" Target="../media/image811.png"/><Relationship Id="rId4" Type="http://schemas.openxmlformats.org/officeDocument/2006/relationships/image" Target="../media/image1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Tutorial Talk: Certified Deletion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166242"/>
            <a:ext cx="9144000" cy="1655762"/>
          </a:xfrm>
        </p:spPr>
        <p:txBody>
          <a:bodyPr>
            <a:normAutofit/>
          </a:bodyPr>
          <a:lstStyle/>
          <a:p>
            <a:r>
              <a:rPr lang="en-US" sz="3200" dirty="0"/>
              <a:t>James </a:t>
            </a:r>
            <a:r>
              <a:rPr lang="en-US" sz="3200" dirty="0" err="1"/>
              <a:t>Bartusek</a:t>
            </a:r>
            <a:endParaRPr lang="en-US" sz="3200" dirty="0"/>
          </a:p>
          <a:p>
            <a:r>
              <a:rPr lang="en-US" dirty="0"/>
              <a:t>UC Berkeley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343475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175191" y="125251"/>
            <a:ext cx="7850763" cy="1034342"/>
          </a:xfrm>
        </p:spPr>
        <p:txBody>
          <a:bodyPr/>
          <a:lstStyle/>
          <a:p>
            <a:r>
              <a:rPr lang="en-US" dirty="0"/>
              <a:t>Certified Deletion: Cloud Storage</a:t>
            </a:r>
          </a:p>
        </p:txBody>
      </p:sp>
      <p:pic>
        <p:nvPicPr>
          <p:cNvPr id="66" name="Picture 6" descr="ay 15, 2020 - 99+ Outline Cloud Clipart, Free Download Transparent Png  Image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9195" y="1803421"/>
            <a:ext cx="4211432" cy="2572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" name="Rectangle 69"/>
          <p:cNvSpPr/>
          <p:nvPr>
            <p:custDataLst>
              <p:tags r:id="rId4"/>
            </p:custDataLst>
          </p:nvPr>
        </p:nvSpPr>
        <p:spPr>
          <a:xfrm>
            <a:off x="9382376" y="2938498"/>
            <a:ext cx="548640" cy="548640"/>
          </a:xfrm>
          <a:prstGeom prst="rect">
            <a:avLst/>
          </a:prstGeom>
          <a:solidFill>
            <a:schemeClr val="accent4">
              <a:alpha val="2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  <a:ea typeface="Braggadocio" charset="0"/>
              <a:cs typeface="Braggadocio" charset="0"/>
            </a:endParaRPr>
          </a:p>
        </p:txBody>
      </p:sp>
      <p:sp>
        <p:nvSpPr>
          <p:cNvPr id="71" name="TextBox 70"/>
          <p:cNvSpPr txBox="1"/>
          <p:nvPr>
            <p:custDataLst>
              <p:tags r:id="rId5"/>
            </p:custDataLst>
          </p:nvPr>
        </p:nvSpPr>
        <p:spPr>
          <a:xfrm>
            <a:off x="9023732" y="2644031"/>
            <a:ext cx="53893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|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2" name="TextBox 71"/>
              <p:cNvSpPr txBox="1"/>
              <p:nvPr>
                <p:custDataLst>
                  <p:tags r:id="rId6"/>
                </p:custDataLst>
              </p:nvPr>
            </p:nvSpPr>
            <p:spPr>
              <a:xfrm>
                <a:off x="9755333" y="2644031"/>
                <a:ext cx="636713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000" b="0" i="1" smtClean="0">
                          <a:latin typeface="Cambria Math" charset="0"/>
                        </a:rPr>
                        <m:t>⟩</m:t>
                      </m:r>
                    </m:oMath>
                  </m:oMathPara>
                </a14:m>
                <a:endParaRPr lang="en-US" sz="6000" dirty="0"/>
              </a:p>
            </p:txBody>
          </p:sp>
        </mc:Choice>
        <mc:Fallback>
          <p:sp>
            <p:nvSpPr>
              <p:cNvPr id="72" name="TextBox 71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6"/>
                </p:custDataLst>
              </p:nvPr>
            </p:nvSpPr>
            <p:spPr>
              <a:xfrm>
                <a:off x="9755333" y="2644031"/>
                <a:ext cx="636713" cy="1015663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5" name="Picture 8" descr="ocked Padlock Outline Security Symbol Vector - Clip Art Black And White  Loc"/>
          <p:cNvPicPr>
            <a:picLocks noChangeAspect="1" noChangeArrowheads="1"/>
          </p:cNvPicPr>
          <p:nvPr>
            <p:custDataLst>
              <p:tags r:id="rId7"/>
            </p:custDataLst>
          </p:nvPr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2456" y="2712408"/>
            <a:ext cx="332850" cy="426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oman reading Icon 3877731"/>
          <p:cNvPicPr>
            <a:picLocks noChangeAspect="1" noChangeArrowheads="1"/>
          </p:cNvPicPr>
          <p:nvPr>
            <p:custDataLst>
              <p:tags r:id="rId8"/>
            </p:custDataLst>
          </p:nvPr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191" y="853131"/>
            <a:ext cx="4370107" cy="4370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5" name="Straight Arrow Connector 34"/>
          <p:cNvCxnSpPr/>
          <p:nvPr>
            <p:custDataLst>
              <p:tags r:id="rId9"/>
            </p:custDataLst>
          </p:nvPr>
        </p:nvCxnSpPr>
        <p:spPr>
          <a:xfrm>
            <a:off x="3974356" y="2432668"/>
            <a:ext cx="317689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>
            <p:custDataLst>
              <p:tags r:id="rId10"/>
            </p:custDataLst>
          </p:nvPr>
        </p:nvCxnSpPr>
        <p:spPr>
          <a:xfrm>
            <a:off x="3970828" y="3419163"/>
            <a:ext cx="3180423" cy="60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>
            <p:custDataLst>
              <p:tags r:id="rId11"/>
            </p:custDataLst>
          </p:nvPr>
        </p:nvSpPr>
        <p:spPr>
          <a:xfrm>
            <a:off x="4099705" y="2938498"/>
            <a:ext cx="31768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“Please delete my data”</a:t>
            </a:r>
          </a:p>
        </p:txBody>
      </p:sp>
      <p:cxnSp>
        <p:nvCxnSpPr>
          <p:cNvPr id="38" name="Straight Arrow Connector 37"/>
          <p:cNvCxnSpPr/>
          <p:nvPr>
            <p:custDataLst>
              <p:tags r:id="rId12"/>
            </p:custDataLst>
          </p:nvPr>
        </p:nvCxnSpPr>
        <p:spPr>
          <a:xfrm flipH="1">
            <a:off x="3970828" y="3889094"/>
            <a:ext cx="3180423" cy="1138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>
            <p:custDataLst>
              <p:tags r:id="rId13"/>
            </p:custDataLst>
          </p:nvPr>
        </p:nvSpPr>
        <p:spPr>
          <a:xfrm>
            <a:off x="5037445" y="1445058"/>
            <a:ext cx="53893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|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1" name="TextBox 40"/>
              <p:cNvSpPr txBox="1"/>
              <p:nvPr>
                <p:custDataLst>
                  <p:tags r:id="rId14"/>
                </p:custDataLst>
              </p:nvPr>
            </p:nvSpPr>
            <p:spPr>
              <a:xfrm>
                <a:off x="5769046" y="1445058"/>
                <a:ext cx="636713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000" b="0" i="1" smtClean="0">
                          <a:latin typeface="Cambria Math" charset="0"/>
                        </a:rPr>
                        <m:t>⟩</m:t>
                      </m:r>
                    </m:oMath>
                  </m:oMathPara>
                </a14:m>
                <a:endParaRPr lang="en-US" sz="6000" dirty="0"/>
              </a:p>
            </p:txBody>
          </p:sp>
        </mc:Choice>
        <mc:Fallback>
          <p:sp>
            <p:nvSpPr>
              <p:cNvPr id="41" name="TextBox 40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4"/>
                </p:custDataLst>
              </p:nvPr>
            </p:nvSpPr>
            <p:spPr>
              <a:xfrm>
                <a:off x="5769046" y="1445058"/>
                <a:ext cx="636713" cy="1015663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Rectangle 41"/>
          <p:cNvSpPr/>
          <p:nvPr>
            <p:custDataLst>
              <p:tags r:id="rId15"/>
            </p:custDataLst>
          </p:nvPr>
        </p:nvSpPr>
        <p:spPr>
          <a:xfrm>
            <a:off x="5397766" y="1744880"/>
            <a:ext cx="548640" cy="548640"/>
          </a:xfrm>
          <a:prstGeom prst="rect">
            <a:avLst/>
          </a:prstGeom>
          <a:solidFill>
            <a:schemeClr val="accent4">
              <a:alpha val="2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ea typeface="Braggadocio" charset="0"/>
                <a:cs typeface="Braggadocio" charset="0"/>
              </a:rPr>
              <a:t>D</a:t>
            </a:r>
          </a:p>
        </p:txBody>
      </p:sp>
      <p:pic>
        <p:nvPicPr>
          <p:cNvPr id="43" name="Picture 8" descr="ocked Padlock Outline Security Symbol Vector - Clip Art Black And White  Loc"/>
          <p:cNvPicPr>
            <a:picLocks noChangeAspect="1" noChangeArrowheads="1"/>
          </p:cNvPicPr>
          <p:nvPr>
            <p:custDataLst>
              <p:tags r:id="rId16"/>
            </p:custDataLst>
          </p:nvPr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0832" y="1515379"/>
            <a:ext cx="332850" cy="426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TextBox 43"/>
          <p:cNvSpPr txBox="1"/>
          <p:nvPr>
            <p:custDataLst>
              <p:tags r:id="rId17"/>
            </p:custDataLst>
          </p:nvPr>
        </p:nvSpPr>
        <p:spPr>
          <a:xfrm>
            <a:off x="345707" y="4935315"/>
            <a:ext cx="1184629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400" dirty="0"/>
              <a:t>Assumption: Malicious server cannot recover D from the encoding in polynomial time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/>
              <a:t>Goal #1: After deletion, the server won’t be able to recover D even given        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/>
              <a:t>Goal #2: After deletion, the server won’t be able to recover D even given unbounded time</a:t>
            </a:r>
          </a:p>
          <a:p>
            <a:pPr marL="285750" indent="-285750">
              <a:buSzPts val="100"/>
              <a:buFont typeface="Arial" charset="0"/>
              <a:buChar char="•"/>
            </a:pPr>
            <a:r>
              <a:rPr lang="en-US" sz="2400" dirty="0">
                <a:solidFill>
                  <a:schemeClr val="tx1">
                    <a:alpha val="0"/>
                  </a:schemeClr>
                </a:solidFill>
              </a:rPr>
              <a:t>Requirements: encryption + </a:t>
            </a:r>
            <a:r>
              <a:rPr lang="en-US" sz="2400" dirty="0" err="1">
                <a:solidFill>
                  <a:schemeClr val="tx1">
                    <a:alpha val="0"/>
                  </a:schemeClr>
                </a:solidFill>
              </a:rPr>
              <a:t>unclonability</a:t>
            </a:r>
            <a:endParaRPr lang="en-US" sz="2400" dirty="0">
              <a:solidFill>
                <a:schemeClr val="tx1">
                  <a:alpha val="0"/>
                </a:schemeClr>
              </a:solidFill>
            </a:endParaRPr>
          </a:p>
        </p:txBody>
      </p:sp>
      <p:pic>
        <p:nvPicPr>
          <p:cNvPr id="45" name="Picture 44"/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28"/>
          <a:stretch>
            <a:fillRect/>
          </a:stretch>
        </p:blipFill>
        <p:spPr>
          <a:xfrm>
            <a:off x="9754817" y="5365571"/>
            <a:ext cx="407527" cy="372980"/>
          </a:xfrm>
          <a:prstGeom prst="rect">
            <a:avLst/>
          </a:prstGeom>
        </p:spPr>
      </p:pic>
      <p:pic>
        <p:nvPicPr>
          <p:cNvPr id="2050" name="Picture 2" descr="ertificate Icon 5927781"/>
          <p:cNvPicPr>
            <a:picLocks noChangeAspect="1" noChangeArrowheads="1"/>
          </p:cNvPicPr>
          <p:nvPr>
            <p:custDataLst>
              <p:tags r:id="rId19"/>
            </p:custDataLst>
          </p:nvPr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3226" y="3240973"/>
            <a:ext cx="875469" cy="875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>
            <p:custDataLst>
              <p:tags r:id="rId20"/>
            </p:custDataLst>
          </p:nvPr>
        </p:nvSpPr>
        <p:spPr>
          <a:xfrm>
            <a:off x="7754271" y="82438"/>
            <a:ext cx="441223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buSzPts val="100"/>
            </a:pPr>
            <a:r>
              <a:rPr lang="en-US" dirty="0">
                <a:solidFill>
                  <a:schemeClr val="tx1">
                    <a:alpha val="0"/>
                  </a:schemeClr>
                </a:solidFill>
              </a:rPr>
              <a:t>[Broadbent, Islam 20]</a:t>
            </a:r>
          </a:p>
          <a:p>
            <a:pPr algn="r">
              <a:buSzPts val="100"/>
            </a:pPr>
            <a:r>
              <a:rPr lang="en-US" dirty="0">
                <a:solidFill>
                  <a:schemeClr val="tx1">
                    <a:alpha val="0"/>
                  </a:schemeClr>
                </a:solidFill>
              </a:rPr>
              <a:t>[</a:t>
            </a:r>
            <a:r>
              <a:rPr lang="en-US" dirty="0" err="1">
                <a:solidFill>
                  <a:schemeClr val="tx1">
                    <a:alpha val="0"/>
                  </a:schemeClr>
                </a:solidFill>
              </a:rPr>
              <a:t>Hiroka</a:t>
            </a:r>
            <a:r>
              <a:rPr lang="en-US" dirty="0">
                <a:solidFill>
                  <a:schemeClr val="tx1">
                    <a:alpha val="0"/>
                  </a:schemeClr>
                </a:solidFill>
              </a:rPr>
              <a:t>, </a:t>
            </a:r>
            <a:r>
              <a:rPr lang="en-US" dirty="0" err="1">
                <a:solidFill>
                  <a:schemeClr val="tx1">
                    <a:alpha val="0"/>
                  </a:schemeClr>
                </a:solidFill>
              </a:rPr>
              <a:t>Morimae</a:t>
            </a:r>
            <a:r>
              <a:rPr lang="en-US" dirty="0">
                <a:solidFill>
                  <a:schemeClr val="tx1">
                    <a:alpha val="0"/>
                  </a:schemeClr>
                </a:solidFill>
              </a:rPr>
              <a:t>, </a:t>
            </a:r>
            <a:r>
              <a:rPr lang="en-US" dirty="0" err="1">
                <a:solidFill>
                  <a:schemeClr val="tx1">
                    <a:alpha val="0"/>
                  </a:schemeClr>
                </a:solidFill>
              </a:rPr>
              <a:t>Nishimaki</a:t>
            </a:r>
            <a:r>
              <a:rPr lang="en-US" dirty="0">
                <a:solidFill>
                  <a:schemeClr val="tx1">
                    <a:alpha val="0"/>
                  </a:schemeClr>
                </a:solidFill>
              </a:rPr>
              <a:t>, </a:t>
            </a:r>
            <a:r>
              <a:rPr lang="en-US" dirty="0" err="1">
                <a:solidFill>
                  <a:schemeClr val="tx1">
                    <a:alpha val="0"/>
                  </a:schemeClr>
                </a:solidFill>
              </a:rPr>
              <a:t>Yamakawa</a:t>
            </a:r>
            <a:r>
              <a:rPr lang="en-US" dirty="0">
                <a:solidFill>
                  <a:schemeClr val="tx1">
                    <a:alpha val="0"/>
                  </a:schemeClr>
                </a:solidFill>
              </a:rPr>
              <a:t> 21]</a:t>
            </a:r>
          </a:p>
          <a:p>
            <a:pPr algn="r"/>
            <a:endParaRPr lang="en-US" dirty="0"/>
          </a:p>
          <a:p>
            <a:pPr algn="r">
              <a:buSzPts val="100"/>
            </a:pPr>
            <a:r>
              <a:rPr lang="en-US" dirty="0">
                <a:solidFill>
                  <a:schemeClr val="tx1">
                    <a:alpha val="0"/>
                  </a:schemeClr>
                </a:solidFill>
              </a:rPr>
              <a:t>Classically: [Garg, </a:t>
            </a:r>
            <a:r>
              <a:rPr lang="en-US" dirty="0" err="1">
                <a:solidFill>
                  <a:schemeClr val="tx1">
                    <a:alpha val="0"/>
                  </a:schemeClr>
                </a:solidFill>
              </a:rPr>
              <a:t>Goldwasser</a:t>
            </a:r>
            <a:r>
              <a:rPr lang="en-US" dirty="0">
                <a:solidFill>
                  <a:schemeClr val="tx1">
                    <a:alpha val="0"/>
                  </a:schemeClr>
                </a:solidFill>
              </a:rPr>
              <a:t>, </a:t>
            </a:r>
            <a:r>
              <a:rPr lang="en-US" dirty="0" err="1">
                <a:solidFill>
                  <a:schemeClr val="tx1">
                    <a:alpha val="0"/>
                  </a:schemeClr>
                </a:solidFill>
              </a:rPr>
              <a:t>Vasudevan</a:t>
            </a:r>
            <a:r>
              <a:rPr lang="en-US" dirty="0">
                <a:solidFill>
                  <a:schemeClr val="tx1">
                    <a:alpha val="0"/>
                  </a:schemeClr>
                </a:solidFill>
              </a:rPr>
              <a:t> 20]</a:t>
            </a:r>
          </a:p>
          <a:p>
            <a:pPr algn="r"/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3303252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62986" y="318826"/>
            <a:ext cx="10954314" cy="815493"/>
          </a:xfrm>
        </p:spPr>
        <p:txBody>
          <a:bodyPr>
            <a:normAutofit/>
          </a:bodyPr>
          <a:lstStyle/>
          <a:p>
            <a:r>
              <a:rPr lang="en-US" sz="3600" dirty="0"/>
              <a:t>Obfuscation with Certified Deletion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749300" y="1439444"/>
                <a:ext cx="10889740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Rough goal:</a:t>
                </a: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sz="2400" dirty="0"/>
                  <a:t>Encode a program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𝑓</m:t>
                    </m:r>
                  </m:oMath>
                </a14:m>
                <a:r>
                  <a:rPr lang="en-US" sz="2400" dirty="0"/>
                  <a:t> into a </a:t>
                </a:r>
                <a:r>
                  <a:rPr lang="en-US" sz="2400" dirty="0" err="1"/>
                  <a:t>deletable</a:t>
                </a:r>
                <a:r>
                  <a:rPr lang="en-US" sz="2400" dirty="0"/>
                  <a:t> quantum state</a:t>
                </a: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sz="2400" dirty="0"/>
                  <a:t>Before deletion, the program is useful in some way, after deletion it is not</a:t>
                </a:r>
                <a:endParaRPr lang="en-US" dirty="0"/>
              </a:p>
              <a:p>
                <a:pPr marL="285750" indent="-285750">
                  <a:buFont typeface="Arial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300" y="1439444"/>
                <a:ext cx="10889740" cy="1477328"/>
              </a:xfrm>
              <a:prstGeom prst="rect">
                <a:avLst/>
              </a:prstGeom>
              <a:blipFill rotWithShape="0">
                <a:blip r:embed="rId3"/>
                <a:stretch>
                  <a:fillRect l="-896" t="-33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749300" y="3017474"/>
            <a:ext cx="31674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Candidate construction: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2764070" y="5465093"/>
                <a:ext cx="8874970" cy="5091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charset="0"/>
                      </a:rPr>
                      <m:t>P</m:t>
                    </m:r>
                  </m:oMath>
                </a14:m>
                <a:r>
                  <a:rPr lang="en-US" sz="2400" dirty="0"/>
                  <a:t> should only accept </a:t>
                </a:r>
                <a:r>
                  <a:rPr lang="en-US" sz="2400" i="1" dirty="0"/>
                  <a:t>authentic</a:t>
                </a:r>
                <a:r>
                  <a:rPr lang="en-US" sz="2400" dirty="0"/>
                  <a:t> vectors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𝑣</m:t>
                    </m:r>
                  </m:oMath>
                </a14:m>
                <a:r>
                  <a:rPr lang="en-US" sz="2400" dirty="0"/>
                  <a:t> derived from the state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400" i="1">
                                <a:latin typeface="Cambria Math" charset="0"/>
                              </a:rPr>
                              <m:t>𝑥</m:t>
                            </m:r>
                            <m:r>
                              <a:rPr lang="en-US" sz="2400" i="1"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sz="2400" i="1">
                                <a:latin typeface="Cambria Math" charset="0"/>
                              </a:rPr>
                              <m:t>𝑧</m:t>
                            </m:r>
                          </m:sub>
                        </m:sSub>
                      </m:e>
                    </m:d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4070" y="5465093"/>
                <a:ext cx="8874970" cy="509178"/>
              </a:xfrm>
              <a:prstGeom prst="rect">
                <a:avLst/>
              </a:prstGeom>
              <a:blipFill rotWithShape="0">
                <a:blip r:embed="rId4"/>
                <a:stretch>
                  <a:fillRect t="-3614" b="-240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/>
          <p:cNvSpPr txBox="1"/>
          <p:nvPr/>
        </p:nvSpPr>
        <p:spPr>
          <a:xfrm>
            <a:off x="749300" y="5503193"/>
            <a:ext cx="12987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Solution: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4356100" y="2969961"/>
                <a:ext cx="3405163" cy="509178"/>
              </a:xfrm>
              <a:prstGeom prst="rect">
                <a:avLst/>
              </a:prstGeom>
              <a:ln w="12700">
                <a:solidFill>
                  <a:schemeClr val="tx1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charset="0"/>
                                </a:rPr>
                                <m:t>𝑥</m:t>
                              </m:r>
                              <m:r>
                                <a:rPr lang="en-US" sz="2400" i="1"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charset="0"/>
                                </a:rPr>
                                <m:t>𝑧</m:t>
                              </m:r>
                            </m:sub>
                          </m:sSub>
                        </m:e>
                      </m:d>
                      <m:r>
                        <a:rPr lang="en-US" sz="2400" i="0">
                          <a:latin typeface="Cambria Math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charset="0"/>
                        </a:rPr>
                        <m:t>CObf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charset="0"/>
                            </a:rPr>
                            <m:t>P</m:t>
                          </m:r>
                          <m:r>
                            <a:rPr lang="en-US" sz="2400" b="0" i="0" smtClean="0">
                              <a:latin typeface="Cambria Math" charset="0"/>
                            </a:rPr>
                            <m:t>[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𝑆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𝑓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⊕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]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6100" y="2969961"/>
                <a:ext cx="3405163" cy="509178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4356100" y="3710152"/>
                <a:ext cx="5073697" cy="1530034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200" smtClean="0">
                        <a:latin typeface="Cambria Math" charset="0"/>
                      </a:rPr>
                      <m:t>P</m:t>
                    </m:r>
                    <m:d>
                      <m:dPr>
                        <m:begChr m:val="["/>
                        <m:endChr m:val="]"/>
                        <m:ctrlPr>
                          <a:rPr lang="en-US" sz="22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i="1">
                            <a:latin typeface="Cambria Math" charset="0"/>
                          </a:rPr>
                          <m:t>𝑆</m:t>
                        </m:r>
                        <m:r>
                          <a:rPr lang="en-US" sz="2200" b="0" i="1" smtClean="0"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̃"/>
                            <m:ctrlPr>
                              <a:rPr lang="vi-VN" sz="22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charset="0"/>
                              </a:rPr>
                              <m:t>𝑓</m:t>
                            </m:r>
                          </m:e>
                        </m:acc>
                      </m:e>
                    </m:d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charset="0"/>
                          </a:rPr>
                          <m:t>𝑦</m:t>
                        </m:r>
                        <m:r>
                          <a:rPr lang="en-US" sz="2200" b="0" i="1" smtClean="0">
                            <a:latin typeface="Cambria Math" charset="0"/>
                          </a:rPr>
                          <m:t>,</m:t>
                        </m:r>
                        <m:r>
                          <a:rPr lang="en-US" sz="2200" b="0" i="1" smtClean="0">
                            <a:latin typeface="Cambria Math" charset="0"/>
                          </a:rPr>
                          <m:t>𝑣</m:t>
                        </m:r>
                      </m:e>
                    </m:d>
                    <m:r>
                      <a:rPr lang="en-US" sz="2200" b="0" i="1" smtClean="0">
                        <a:latin typeface="Cambria Math" charset="0"/>
                      </a:rPr>
                      <m:t>:</m:t>
                    </m:r>
                  </m:oMath>
                </a14:m>
                <a:r>
                  <a:rPr lang="en-US" sz="2200" b="0" i="1" dirty="0"/>
                  <a:t> </a:t>
                </a: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2200" dirty="0"/>
                  <a:t>Let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charset="0"/>
                      </a:rPr>
                      <m:t>𝑥</m:t>
                    </m:r>
                  </m:oMath>
                </a14:m>
                <a:r>
                  <a:rPr lang="en-US" sz="2200" dirty="0"/>
                  <a:t> be the </a:t>
                </a:r>
                <a:r>
                  <a:rPr lang="en-US" sz="2200" dirty="0" err="1"/>
                  <a:t>coset</a:t>
                </a:r>
                <a:r>
                  <a:rPr lang="en-US" sz="2200" dirty="0"/>
                  <a:t> of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charset="0"/>
                      </a:rPr>
                      <m:t>𝑆</m:t>
                    </m:r>
                  </m:oMath>
                </a14:m>
                <a:r>
                  <a:rPr lang="en-US" sz="2200" dirty="0"/>
                  <a:t> that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charset="0"/>
                      </a:rPr>
                      <m:t>𝑣</m:t>
                    </m:r>
                  </m:oMath>
                </a14:m>
                <a:r>
                  <a:rPr lang="en-US" sz="2200" dirty="0"/>
                  <a:t> belongs to</a:t>
                </a: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2200" dirty="0"/>
                  <a:t>Let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charset="0"/>
                      </a:rPr>
                      <m:t>𝑓</m:t>
                    </m:r>
                    <m:r>
                      <a:rPr lang="en-US" sz="2200" b="0" i="1" smtClean="0">
                        <a:latin typeface="Cambria Math" charset="0"/>
                      </a:rPr>
                      <m:t>=</m:t>
                    </m:r>
                    <m:acc>
                      <m:accPr>
                        <m:chr m:val="̃"/>
                        <m:ctrlPr>
                          <a:rPr lang="vi-VN" sz="22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200" b="0" i="1" smtClean="0">
                            <a:latin typeface="Cambria Math" charset="0"/>
                          </a:rPr>
                          <m:t>𝑓</m:t>
                        </m:r>
                      </m:e>
                    </m:acc>
                    <m:r>
                      <a:rPr lang="en-US" sz="2200" b="0" i="1" smtClean="0">
                        <a:latin typeface="Cambria Math" charset="0"/>
                      </a:rPr>
                      <m:t>⊕</m:t>
                    </m:r>
                    <m:r>
                      <a:rPr lang="en-US" sz="2200" b="0" i="1" smtClean="0">
                        <a:latin typeface="Cambria Math" charset="0"/>
                      </a:rPr>
                      <m:t>𝑥</m:t>
                    </m:r>
                  </m:oMath>
                </a14:m>
                <a:endParaRPr lang="en-US" sz="2200" dirty="0"/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2200" dirty="0"/>
                  <a:t>Output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charset="0"/>
                      </a:rPr>
                      <m:t>𝑓</m:t>
                    </m:r>
                    <m:r>
                      <a:rPr lang="en-US" sz="2200" b="0" i="1" smtClean="0">
                        <a:latin typeface="Cambria Math" charset="0"/>
                      </a:rPr>
                      <m:t>(</m:t>
                    </m:r>
                    <m:r>
                      <a:rPr lang="en-US" sz="2200" b="0" i="1" smtClean="0">
                        <a:latin typeface="Cambria Math" charset="0"/>
                      </a:rPr>
                      <m:t>𝑦</m:t>
                    </m:r>
                    <m:r>
                      <a:rPr lang="en-US" sz="2200" b="0" i="1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200" dirty="0"/>
                  <a:t> </a:t>
                </a: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6100" y="3710152"/>
                <a:ext cx="5073697" cy="1530034"/>
              </a:xfrm>
              <a:prstGeom prst="rect">
                <a:avLst/>
              </a:prstGeom>
              <a:blipFill rotWithShape="0">
                <a:blip r:embed="rId7"/>
                <a:stretch>
                  <a:fillRect l="-1319" r="-240" b="-4743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/>
          <p:cNvSpPr txBox="1"/>
          <p:nvPr/>
        </p:nvSpPr>
        <p:spPr>
          <a:xfrm>
            <a:off x="1331767" y="3423561"/>
            <a:ext cx="20024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[</a:t>
            </a:r>
            <a:r>
              <a:rPr lang="en-US" sz="2400" b="1" dirty="0"/>
              <a:t>B</a:t>
            </a:r>
            <a:r>
              <a:rPr lang="en-US" sz="2400" dirty="0"/>
              <a:t>GGKMRR23]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7707300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462986" y="318826"/>
            <a:ext cx="10954314" cy="815493"/>
          </a:xfrm>
        </p:spPr>
        <p:txBody>
          <a:bodyPr>
            <a:normAutofit/>
          </a:bodyPr>
          <a:lstStyle/>
          <a:p>
            <a:r>
              <a:rPr lang="en-US" sz="3600" dirty="0"/>
              <a:t>Obfuscation with Certified Deletion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>
                <p:custDataLst>
                  <p:tags r:id="rId3"/>
                </p:custDataLst>
              </p:nvPr>
            </p:nvSpPr>
            <p:spPr>
              <a:xfrm>
                <a:off x="749300" y="1439444"/>
                <a:ext cx="10889740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Rough goal:</a:t>
                </a: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sz="2400" dirty="0"/>
                  <a:t>Encode a program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𝑓</m:t>
                    </m:r>
                  </m:oMath>
                </a14:m>
                <a:r>
                  <a:rPr lang="en-US" sz="2400" dirty="0"/>
                  <a:t> into a </a:t>
                </a:r>
                <a:r>
                  <a:rPr lang="en-US" sz="2400" dirty="0" err="1"/>
                  <a:t>deletable</a:t>
                </a:r>
                <a:r>
                  <a:rPr lang="en-US" sz="2400" dirty="0"/>
                  <a:t> quantum state</a:t>
                </a: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sz="2400" dirty="0"/>
                  <a:t>Before deletion, the program is useful in some way, after deletion it is not</a:t>
                </a:r>
                <a:endParaRPr lang="en-US" dirty="0"/>
              </a:p>
              <a:p>
                <a:pPr marL="285750" indent="-285750">
                  <a:buFont typeface="Arial" charset="0"/>
                  <a:buChar char="•"/>
                </a:pPr>
                <a:endParaRPr lang="en-US" dirty="0"/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3"/>
                </p:custDataLst>
              </p:nvPr>
            </p:nvSpPr>
            <p:spPr>
              <a:xfrm>
                <a:off x="749300" y="1439444"/>
                <a:ext cx="10889740" cy="1477328"/>
              </a:xfrm>
              <a:prstGeom prst="rect">
                <a:avLst/>
              </a:prstGeom>
              <a:blipFill>
                <a:blip r:embed="rId11"/>
                <a:stretch>
                  <a:fillRect l="-896" t="-33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>
            <p:custDataLst>
              <p:tags r:id="rId4"/>
            </p:custDataLst>
          </p:nvPr>
        </p:nvSpPr>
        <p:spPr>
          <a:xfrm>
            <a:off x="749300" y="3017474"/>
            <a:ext cx="31674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Candidate construction: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/>
              <p:cNvSpPr txBox="1"/>
              <p:nvPr>
                <p:custDataLst>
                  <p:tags r:id="rId5"/>
                </p:custDataLst>
              </p:nvPr>
            </p:nvSpPr>
            <p:spPr>
              <a:xfrm>
                <a:off x="2764070" y="5465093"/>
                <a:ext cx="8874970" cy="12478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charset="0"/>
                      </a:rPr>
                      <m:t>P</m:t>
                    </m:r>
                  </m:oMath>
                </a14:m>
                <a:r>
                  <a:rPr lang="en-US" sz="2400" dirty="0"/>
                  <a:t> should only accept </a:t>
                </a:r>
                <a:r>
                  <a:rPr lang="en-US" sz="2400" i="1" dirty="0"/>
                  <a:t>authentic</a:t>
                </a:r>
                <a:r>
                  <a:rPr lang="en-US" sz="2400" dirty="0"/>
                  <a:t> vectors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𝑣</m:t>
                    </m:r>
                  </m:oMath>
                </a14:m>
                <a:r>
                  <a:rPr lang="en-US" sz="2400" dirty="0"/>
                  <a:t> derived from the state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400" i="1">
                                <a:latin typeface="Cambria Math" charset="0"/>
                              </a:rPr>
                              <m:t>𝑥</m:t>
                            </m:r>
                            <m:r>
                              <a:rPr lang="en-US" sz="2400" i="1"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sz="2400" i="1">
                                <a:latin typeface="Cambria Math" charset="0"/>
                              </a:rPr>
                              <m:t>𝑧</m:t>
                            </m:r>
                          </m:sub>
                        </m:sSub>
                      </m:e>
                    </m:d>
                  </m:oMath>
                </a14:m>
                <a:endParaRPr lang="en-US" sz="2400" dirty="0"/>
              </a:p>
              <a:p>
                <a:r>
                  <a:rPr lang="en-US" sz="2400" dirty="0"/>
                  <a:t>Define authentic vectors via a random </a:t>
                </a:r>
                <a:r>
                  <a:rPr lang="en-US" sz="2400" dirty="0" err="1"/>
                  <a:t>superspace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𝑇</m:t>
                    </m:r>
                    <m:r>
                      <a:rPr lang="en-US" sz="2400" b="0" i="1" smtClean="0">
                        <a:latin typeface="Cambria Math" charset="0"/>
                      </a:rPr>
                      <m:t>+</m:t>
                    </m:r>
                    <m:r>
                      <a:rPr lang="en-US" sz="2400" b="0" i="1" smtClean="0">
                        <a:latin typeface="Cambria Math" charset="0"/>
                      </a:rPr>
                      <m:t>𝑢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⊃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𝑥</m:t>
                    </m:r>
                  </m:oMath>
                </a14:m>
                <a:endParaRPr lang="en-US" sz="2400" dirty="0"/>
              </a:p>
              <a:p>
                <a:pPr>
                  <a:buSzPts val="100"/>
                </a:pPr>
                <a:r>
                  <a:rPr lang="en-US" sz="2400" dirty="0">
                    <a:solidFill>
                      <a:schemeClr val="tx1">
                        <a:alpha val="0"/>
                      </a:schemeClr>
                    </a:solidFill>
                  </a:rPr>
                  <a:t>Hard for the adversary to query on any authentic vector not in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>
                            <a:alpha val="0"/>
                          </a:schemeClr>
                        </a:solidFill>
                        <a:latin typeface="Cambria Math" charset="0"/>
                      </a:rPr>
                      <m:t>𝑆</m:t>
                    </m:r>
                    <m:r>
                      <a:rPr lang="en-US" sz="2400" b="0" i="1" smtClean="0">
                        <a:solidFill>
                          <a:schemeClr val="tx1">
                            <a:alpha val="0"/>
                          </a:schemeClr>
                        </a:solidFill>
                        <a:latin typeface="Cambria Math" charset="0"/>
                      </a:rPr>
                      <m:t>+</m:t>
                    </m:r>
                    <m:r>
                      <a:rPr lang="en-US" sz="2400" b="0" i="1" smtClean="0">
                        <a:solidFill>
                          <a:schemeClr val="tx1">
                            <a:alpha val="0"/>
                          </a:schemeClr>
                        </a:solidFill>
                        <a:latin typeface="Cambria Math" charset="0"/>
                      </a:rPr>
                      <m:t>𝑥</m:t>
                    </m:r>
                  </m:oMath>
                </a14:m>
                <a:r>
                  <a:rPr lang="en-US" sz="2400" dirty="0">
                    <a:solidFill>
                      <a:schemeClr val="tx1">
                        <a:alpha val="0"/>
                      </a:schemeClr>
                    </a:solidFill>
                  </a:rPr>
                  <a:t>  </a:t>
                </a:r>
                <a:endParaRPr lang="en-US" sz="2400" dirty="0"/>
              </a:p>
            </p:txBody>
          </p:sp>
        </mc:Choice>
        <mc:Fallback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5"/>
                </p:custDataLst>
              </p:nvPr>
            </p:nvSpPr>
            <p:spPr>
              <a:xfrm>
                <a:off x="2764070" y="5465093"/>
                <a:ext cx="8874970" cy="1247842"/>
              </a:xfrm>
              <a:prstGeom prst="rect">
                <a:avLst/>
              </a:prstGeom>
              <a:blipFill>
                <a:blip r:embed="rId12"/>
                <a:stretch>
                  <a:fillRect l="-1030" t="-1471" b="-107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/>
          <p:cNvSpPr txBox="1"/>
          <p:nvPr>
            <p:custDataLst>
              <p:tags r:id="rId6"/>
            </p:custDataLst>
          </p:nvPr>
        </p:nvSpPr>
        <p:spPr>
          <a:xfrm>
            <a:off x="749300" y="5503193"/>
            <a:ext cx="12987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Solution: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 8"/>
              <p:cNvSpPr/>
              <p:nvPr>
                <p:custDataLst>
                  <p:tags r:id="rId7"/>
                </p:custDataLst>
              </p:nvPr>
            </p:nvSpPr>
            <p:spPr>
              <a:xfrm>
                <a:off x="4356100" y="2969961"/>
                <a:ext cx="4006418" cy="509178"/>
              </a:xfrm>
              <a:prstGeom prst="rect">
                <a:avLst/>
              </a:prstGeom>
              <a:ln w="12700">
                <a:solidFill>
                  <a:schemeClr val="tx1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charset="0"/>
                                </a:rPr>
                                <m:t>𝑥</m:t>
                              </m:r>
                              <m:r>
                                <a:rPr lang="en-US" sz="2400" i="1"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charset="0"/>
                                </a:rPr>
                                <m:t>𝑧</m:t>
                              </m:r>
                            </m:sub>
                          </m:sSub>
                        </m:e>
                      </m:d>
                      <m:r>
                        <a:rPr lang="en-US" sz="2400" i="0">
                          <a:latin typeface="Cambria Math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charset="0"/>
                        </a:rPr>
                        <m:t>CObf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charset="0"/>
                            </a:rPr>
                            <m:t>P</m:t>
                          </m:r>
                          <m:r>
                            <a:rPr lang="en-US" sz="2400" b="0" i="0" smtClean="0">
                              <a:latin typeface="Cambria Math" charset="0"/>
                            </a:rPr>
                            <m:t>[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𝑆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𝑇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𝑢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𝑓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⊕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]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7"/>
                </p:custDataLst>
              </p:nvPr>
            </p:nvSpPr>
            <p:spPr>
              <a:xfrm>
                <a:off x="4356100" y="2969961"/>
                <a:ext cx="4006418" cy="50917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/>
              <p:cNvSpPr txBox="1"/>
              <p:nvPr>
                <p:custDataLst>
                  <p:tags r:id="rId8"/>
                </p:custDataLst>
              </p:nvPr>
            </p:nvSpPr>
            <p:spPr>
              <a:xfrm>
                <a:off x="4356100" y="3710152"/>
                <a:ext cx="5063502" cy="184326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200" smtClean="0">
                        <a:latin typeface="Cambria Math" charset="0"/>
                      </a:rPr>
                      <m:t>P</m:t>
                    </m:r>
                    <m:d>
                      <m:dPr>
                        <m:begChr m:val="["/>
                        <m:endChr m:val="]"/>
                        <m:ctrlPr>
                          <a:rPr lang="en-US" sz="22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i="1">
                            <a:latin typeface="Cambria Math" charset="0"/>
                          </a:rPr>
                          <m:t>𝑆</m:t>
                        </m:r>
                        <m:r>
                          <a:rPr lang="en-US" sz="2200" b="0" i="1" smtClean="0">
                            <a:latin typeface="Cambria Math" charset="0"/>
                          </a:rPr>
                          <m:t>,</m:t>
                        </m:r>
                        <m:r>
                          <a:rPr lang="en-US" sz="2200" b="0" i="1" smtClean="0">
                            <a:latin typeface="Cambria Math" charset="0"/>
                          </a:rPr>
                          <m:t>𝑇</m:t>
                        </m:r>
                        <m:r>
                          <a:rPr lang="en-US" sz="2200" b="0" i="1" smtClean="0">
                            <a:latin typeface="Cambria Math" charset="0"/>
                          </a:rPr>
                          <m:t>,</m:t>
                        </m:r>
                        <m:r>
                          <a:rPr lang="en-US" sz="2200" b="0" i="1" smtClean="0">
                            <a:latin typeface="Cambria Math" charset="0"/>
                          </a:rPr>
                          <m:t>𝑢</m:t>
                        </m:r>
                        <m:r>
                          <a:rPr lang="en-US" sz="2200" b="0" i="1" smtClean="0"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̃"/>
                            <m:ctrlPr>
                              <a:rPr lang="vi-VN" sz="22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charset="0"/>
                              </a:rPr>
                              <m:t>𝑓</m:t>
                            </m:r>
                          </m:e>
                        </m:acc>
                      </m:e>
                    </m:d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charset="0"/>
                          </a:rPr>
                          <m:t>𝑦</m:t>
                        </m:r>
                        <m:r>
                          <a:rPr lang="en-US" sz="2200" b="0" i="1" smtClean="0">
                            <a:latin typeface="Cambria Math" charset="0"/>
                          </a:rPr>
                          <m:t>,</m:t>
                        </m:r>
                        <m:r>
                          <a:rPr lang="en-US" sz="2200" b="0" i="1" smtClean="0">
                            <a:latin typeface="Cambria Math" charset="0"/>
                          </a:rPr>
                          <m:t>𝑣</m:t>
                        </m:r>
                      </m:e>
                    </m:d>
                    <m:r>
                      <a:rPr lang="en-US" sz="2200" b="0" i="1" smtClean="0">
                        <a:latin typeface="Cambria Math" charset="0"/>
                      </a:rPr>
                      <m:t>:</m:t>
                    </m:r>
                  </m:oMath>
                </a14:m>
                <a:r>
                  <a:rPr lang="en-US" sz="2200" b="0" i="1" dirty="0"/>
                  <a:t> </a:t>
                </a: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2200" dirty="0"/>
                  <a:t>Abort if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charset="0"/>
                      </a:rPr>
                      <m:t>𝑣</m:t>
                    </m:r>
                    <m:r>
                      <a:rPr lang="en-US" sz="2200" b="0" i="1" smtClean="0">
                        <a:latin typeface="Cambria Math" charset="0"/>
                      </a:rPr>
                      <m:t>∉</m:t>
                    </m:r>
                    <m:r>
                      <a:rPr lang="en-US" sz="2200" b="0" i="1" smtClean="0">
                        <a:latin typeface="Cambria Math" charset="0"/>
                      </a:rPr>
                      <m:t>𝑇</m:t>
                    </m:r>
                    <m:r>
                      <a:rPr lang="en-US" sz="2200" b="0" i="1" smtClean="0">
                        <a:latin typeface="Cambria Math" charset="0"/>
                      </a:rPr>
                      <m:t>+</m:t>
                    </m:r>
                    <m:r>
                      <a:rPr lang="en-US" sz="2200" b="0" i="1" smtClean="0">
                        <a:latin typeface="Cambria Math" charset="0"/>
                      </a:rPr>
                      <m:t>𝑢</m:t>
                    </m:r>
                  </m:oMath>
                </a14:m>
                <a:endParaRPr lang="en-US" sz="2200" dirty="0"/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2200" dirty="0"/>
                  <a:t>Let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charset="0"/>
                      </a:rPr>
                      <m:t>𝑥</m:t>
                    </m:r>
                  </m:oMath>
                </a14:m>
                <a:r>
                  <a:rPr lang="en-US" sz="2200" dirty="0"/>
                  <a:t> be the </a:t>
                </a:r>
                <a:r>
                  <a:rPr lang="en-US" sz="2200" dirty="0" err="1"/>
                  <a:t>coset</a:t>
                </a:r>
                <a:r>
                  <a:rPr lang="en-US" sz="2200" dirty="0"/>
                  <a:t> of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charset="0"/>
                      </a:rPr>
                      <m:t>𝑆</m:t>
                    </m:r>
                  </m:oMath>
                </a14:m>
                <a:r>
                  <a:rPr lang="en-US" sz="2200" dirty="0"/>
                  <a:t> that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charset="0"/>
                      </a:rPr>
                      <m:t>𝑣</m:t>
                    </m:r>
                  </m:oMath>
                </a14:m>
                <a:r>
                  <a:rPr lang="en-US" sz="2200" dirty="0"/>
                  <a:t> belongs to</a:t>
                </a: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2200" dirty="0"/>
                  <a:t>Let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charset="0"/>
                      </a:rPr>
                      <m:t>𝑓</m:t>
                    </m:r>
                    <m:r>
                      <a:rPr lang="en-US" sz="2200" b="0" i="1" smtClean="0">
                        <a:latin typeface="Cambria Math" charset="0"/>
                      </a:rPr>
                      <m:t>=</m:t>
                    </m:r>
                    <m:acc>
                      <m:accPr>
                        <m:chr m:val="̃"/>
                        <m:ctrlPr>
                          <a:rPr lang="vi-VN" sz="22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200" b="0" i="1" smtClean="0">
                            <a:latin typeface="Cambria Math" charset="0"/>
                          </a:rPr>
                          <m:t>𝑓</m:t>
                        </m:r>
                      </m:e>
                    </m:acc>
                    <m:r>
                      <a:rPr lang="en-US" sz="2200" b="0" i="1" smtClean="0">
                        <a:latin typeface="Cambria Math" charset="0"/>
                      </a:rPr>
                      <m:t>⊕</m:t>
                    </m:r>
                    <m:r>
                      <a:rPr lang="en-US" sz="2200" b="0" i="1" smtClean="0">
                        <a:latin typeface="Cambria Math" charset="0"/>
                      </a:rPr>
                      <m:t>𝑥</m:t>
                    </m:r>
                  </m:oMath>
                </a14:m>
                <a:endParaRPr lang="en-US" sz="2200" dirty="0"/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2200" dirty="0"/>
                  <a:t>Output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charset="0"/>
                      </a:rPr>
                      <m:t>𝑓</m:t>
                    </m:r>
                    <m:r>
                      <a:rPr lang="en-US" sz="2200" b="0" i="1" smtClean="0">
                        <a:latin typeface="Cambria Math" charset="0"/>
                      </a:rPr>
                      <m:t>(</m:t>
                    </m:r>
                    <m:r>
                      <a:rPr lang="en-US" sz="2200" b="0" i="1" smtClean="0">
                        <a:latin typeface="Cambria Math" charset="0"/>
                      </a:rPr>
                      <m:t>𝑦</m:t>
                    </m:r>
                    <m:r>
                      <a:rPr lang="en-US" sz="2200" b="0" i="1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200" dirty="0"/>
                  <a:t> </a:t>
                </a:r>
              </a:p>
            </p:txBody>
          </p:sp>
        </mc:Choice>
        <mc:Fallback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8"/>
                </p:custDataLst>
              </p:nvPr>
            </p:nvSpPr>
            <p:spPr>
              <a:xfrm>
                <a:off x="4356100" y="3710152"/>
                <a:ext cx="5063502" cy="1843262"/>
              </a:xfrm>
              <a:prstGeom prst="rect">
                <a:avLst/>
              </a:prstGeom>
              <a:blipFill>
                <a:blip r:embed="rId14"/>
                <a:stretch>
                  <a:fillRect l="-1322" t="-329" r="-481" b="-5263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/>
          <p:cNvSpPr txBox="1"/>
          <p:nvPr>
            <p:custDataLst>
              <p:tags r:id="rId9"/>
            </p:custDataLst>
          </p:nvPr>
        </p:nvSpPr>
        <p:spPr>
          <a:xfrm>
            <a:off x="1331767" y="3423561"/>
            <a:ext cx="20024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[</a:t>
            </a:r>
            <a:r>
              <a:rPr lang="en-US" sz="2400" b="1" dirty="0"/>
              <a:t>B</a:t>
            </a:r>
            <a:r>
              <a:rPr lang="en-US" sz="2400" dirty="0"/>
              <a:t>GGKMRR23]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40982704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462986" y="318826"/>
            <a:ext cx="10954314" cy="815493"/>
          </a:xfrm>
        </p:spPr>
        <p:txBody>
          <a:bodyPr>
            <a:normAutofit/>
          </a:bodyPr>
          <a:lstStyle/>
          <a:p>
            <a:r>
              <a:rPr lang="en-US" sz="3600" dirty="0"/>
              <a:t>Obfuscation with Certified Deletion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>
                <p:custDataLst>
                  <p:tags r:id="rId3"/>
                </p:custDataLst>
              </p:nvPr>
            </p:nvSpPr>
            <p:spPr>
              <a:xfrm>
                <a:off x="749300" y="1439444"/>
                <a:ext cx="10889740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Rough goal:</a:t>
                </a: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sz="2400" dirty="0"/>
                  <a:t>Encode a program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𝑓</m:t>
                    </m:r>
                  </m:oMath>
                </a14:m>
                <a:r>
                  <a:rPr lang="en-US" sz="2400" dirty="0"/>
                  <a:t> into a </a:t>
                </a:r>
                <a:r>
                  <a:rPr lang="en-US" sz="2400" dirty="0" err="1"/>
                  <a:t>deletable</a:t>
                </a:r>
                <a:r>
                  <a:rPr lang="en-US" sz="2400" dirty="0"/>
                  <a:t> quantum state</a:t>
                </a: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sz="2400" dirty="0"/>
                  <a:t>Before deletion, the program is useful in some way, after deletion it is not</a:t>
                </a:r>
                <a:endParaRPr lang="en-US" dirty="0"/>
              </a:p>
              <a:p>
                <a:pPr marL="285750" indent="-285750">
                  <a:buFont typeface="Arial" charset="0"/>
                  <a:buChar char="•"/>
                </a:pPr>
                <a:endParaRPr lang="en-US" dirty="0"/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3"/>
                </p:custDataLst>
              </p:nvPr>
            </p:nvSpPr>
            <p:spPr>
              <a:xfrm>
                <a:off x="749300" y="1439444"/>
                <a:ext cx="10889740" cy="1477328"/>
              </a:xfrm>
              <a:prstGeom prst="rect">
                <a:avLst/>
              </a:prstGeom>
              <a:blipFill>
                <a:blip r:embed="rId11"/>
                <a:stretch>
                  <a:fillRect l="-896" t="-33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>
            <p:custDataLst>
              <p:tags r:id="rId4"/>
            </p:custDataLst>
          </p:nvPr>
        </p:nvSpPr>
        <p:spPr>
          <a:xfrm>
            <a:off x="749300" y="3017474"/>
            <a:ext cx="31674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Candidate construction: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/>
              <p:cNvSpPr txBox="1"/>
              <p:nvPr>
                <p:custDataLst>
                  <p:tags r:id="rId5"/>
                </p:custDataLst>
              </p:nvPr>
            </p:nvSpPr>
            <p:spPr>
              <a:xfrm>
                <a:off x="2764070" y="5465093"/>
                <a:ext cx="8874970" cy="12478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charset="0"/>
                      </a:rPr>
                      <m:t>P</m:t>
                    </m:r>
                  </m:oMath>
                </a14:m>
                <a:r>
                  <a:rPr lang="en-US" sz="2400" dirty="0"/>
                  <a:t> should only accept </a:t>
                </a:r>
                <a:r>
                  <a:rPr lang="en-US" sz="2400" i="1" dirty="0"/>
                  <a:t>authentic</a:t>
                </a:r>
                <a:r>
                  <a:rPr lang="en-US" sz="2400" dirty="0"/>
                  <a:t> vectors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𝑣</m:t>
                    </m:r>
                  </m:oMath>
                </a14:m>
                <a:r>
                  <a:rPr lang="en-US" sz="2400" dirty="0"/>
                  <a:t> derived from the state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400" i="1">
                                <a:latin typeface="Cambria Math" charset="0"/>
                              </a:rPr>
                              <m:t>𝑥</m:t>
                            </m:r>
                            <m:r>
                              <a:rPr lang="en-US" sz="2400" i="1"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sz="2400" i="1">
                                <a:latin typeface="Cambria Math" charset="0"/>
                              </a:rPr>
                              <m:t>𝑧</m:t>
                            </m:r>
                          </m:sub>
                        </m:sSub>
                      </m:e>
                    </m:d>
                  </m:oMath>
                </a14:m>
                <a:endParaRPr lang="en-US" sz="2400" dirty="0"/>
              </a:p>
              <a:p>
                <a:r>
                  <a:rPr lang="en-US" sz="2400" dirty="0"/>
                  <a:t>Define authentic vectors via a random </a:t>
                </a:r>
                <a:r>
                  <a:rPr lang="en-US" sz="2400" dirty="0" err="1"/>
                  <a:t>superspace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𝑇</m:t>
                    </m:r>
                    <m:r>
                      <a:rPr lang="en-US" sz="2400" b="0" i="1" smtClean="0">
                        <a:latin typeface="Cambria Math" charset="0"/>
                      </a:rPr>
                      <m:t>+</m:t>
                    </m:r>
                    <m:r>
                      <a:rPr lang="en-US" sz="2400" b="0" i="1" smtClean="0">
                        <a:latin typeface="Cambria Math" charset="0"/>
                      </a:rPr>
                      <m:t>𝑢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⊃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𝑥</m:t>
                    </m:r>
                  </m:oMath>
                </a14:m>
                <a:endParaRPr lang="en-US" sz="2400" dirty="0"/>
              </a:p>
              <a:p>
                <a:r>
                  <a:rPr lang="en-US" sz="2400" dirty="0"/>
                  <a:t>Hard for the adversary to query on any authentic vector not in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𝑆</m:t>
                    </m:r>
                    <m:r>
                      <a:rPr lang="en-US" sz="2400" b="0" i="1" smtClean="0">
                        <a:latin typeface="Cambria Math" charset="0"/>
                      </a:rPr>
                      <m:t>+</m:t>
                    </m:r>
                    <m:r>
                      <a:rPr lang="en-US" sz="2400" b="0" i="1" smtClean="0">
                        <a:latin typeface="Cambria Math" charset="0"/>
                      </a:rPr>
                      <m:t>𝑥</m:t>
                    </m:r>
                  </m:oMath>
                </a14:m>
                <a:r>
                  <a:rPr lang="en-US" sz="2400" dirty="0"/>
                  <a:t>  </a:t>
                </a:r>
              </a:p>
            </p:txBody>
          </p:sp>
        </mc:Choice>
        <mc:Fallback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5"/>
                </p:custDataLst>
              </p:nvPr>
            </p:nvSpPr>
            <p:spPr>
              <a:xfrm>
                <a:off x="2764070" y="5465093"/>
                <a:ext cx="8874970" cy="1247842"/>
              </a:xfrm>
              <a:prstGeom prst="rect">
                <a:avLst/>
              </a:prstGeom>
              <a:blipFill>
                <a:blip r:embed="rId12"/>
                <a:stretch>
                  <a:fillRect l="-1030" t="-1471" b="-107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/>
          <p:cNvSpPr txBox="1"/>
          <p:nvPr>
            <p:custDataLst>
              <p:tags r:id="rId6"/>
            </p:custDataLst>
          </p:nvPr>
        </p:nvSpPr>
        <p:spPr>
          <a:xfrm>
            <a:off x="749300" y="5503193"/>
            <a:ext cx="12987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Solution: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 8"/>
              <p:cNvSpPr/>
              <p:nvPr>
                <p:custDataLst>
                  <p:tags r:id="rId7"/>
                </p:custDataLst>
              </p:nvPr>
            </p:nvSpPr>
            <p:spPr>
              <a:xfrm>
                <a:off x="4356100" y="2969961"/>
                <a:ext cx="4006418" cy="509178"/>
              </a:xfrm>
              <a:prstGeom prst="rect">
                <a:avLst/>
              </a:prstGeom>
              <a:ln w="12700">
                <a:solidFill>
                  <a:schemeClr val="tx1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charset="0"/>
                                </a:rPr>
                                <m:t>𝑥</m:t>
                              </m:r>
                              <m:r>
                                <a:rPr lang="en-US" sz="2400" i="1"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charset="0"/>
                                </a:rPr>
                                <m:t>𝑧</m:t>
                              </m:r>
                            </m:sub>
                          </m:sSub>
                        </m:e>
                      </m:d>
                      <m:r>
                        <a:rPr lang="en-US" sz="2400" i="0">
                          <a:latin typeface="Cambria Math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charset="0"/>
                        </a:rPr>
                        <m:t>CObf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charset="0"/>
                            </a:rPr>
                            <m:t>P</m:t>
                          </m:r>
                          <m:r>
                            <a:rPr lang="en-US" sz="2400" b="0" i="0" smtClean="0">
                              <a:latin typeface="Cambria Math" charset="0"/>
                            </a:rPr>
                            <m:t>[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𝑆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𝑇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𝑢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𝑓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⊕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]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7"/>
                </p:custDataLst>
              </p:nvPr>
            </p:nvSpPr>
            <p:spPr>
              <a:xfrm>
                <a:off x="4356100" y="2969961"/>
                <a:ext cx="4006418" cy="50917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/>
              <p:cNvSpPr txBox="1"/>
              <p:nvPr>
                <p:custDataLst>
                  <p:tags r:id="rId8"/>
                </p:custDataLst>
              </p:nvPr>
            </p:nvSpPr>
            <p:spPr>
              <a:xfrm>
                <a:off x="4356100" y="3710152"/>
                <a:ext cx="5063502" cy="184326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200" smtClean="0">
                        <a:latin typeface="Cambria Math" charset="0"/>
                      </a:rPr>
                      <m:t>P</m:t>
                    </m:r>
                    <m:d>
                      <m:dPr>
                        <m:begChr m:val="["/>
                        <m:endChr m:val="]"/>
                        <m:ctrlPr>
                          <a:rPr lang="en-US" sz="22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i="1">
                            <a:latin typeface="Cambria Math" charset="0"/>
                          </a:rPr>
                          <m:t>𝑆</m:t>
                        </m:r>
                        <m:r>
                          <a:rPr lang="en-US" sz="2200" b="0" i="1" smtClean="0">
                            <a:latin typeface="Cambria Math" charset="0"/>
                          </a:rPr>
                          <m:t>,</m:t>
                        </m:r>
                        <m:r>
                          <a:rPr lang="en-US" sz="2200" b="0" i="1" smtClean="0">
                            <a:latin typeface="Cambria Math" charset="0"/>
                          </a:rPr>
                          <m:t>𝑇</m:t>
                        </m:r>
                        <m:r>
                          <a:rPr lang="en-US" sz="2200" b="0" i="1" smtClean="0">
                            <a:latin typeface="Cambria Math" charset="0"/>
                          </a:rPr>
                          <m:t>,</m:t>
                        </m:r>
                        <m:r>
                          <a:rPr lang="en-US" sz="2200" b="0" i="1" smtClean="0">
                            <a:latin typeface="Cambria Math" charset="0"/>
                          </a:rPr>
                          <m:t>𝑢</m:t>
                        </m:r>
                        <m:r>
                          <a:rPr lang="en-US" sz="2200" b="0" i="1" smtClean="0"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̃"/>
                            <m:ctrlPr>
                              <a:rPr lang="vi-VN" sz="22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charset="0"/>
                              </a:rPr>
                              <m:t>𝑓</m:t>
                            </m:r>
                          </m:e>
                        </m:acc>
                      </m:e>
                    </m:d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charset="0"/>
                          </a:rPr>
                          <m:t>𝑦</m:t>
                        </m:r>
                        <m:r>
                          <a:rPr lang="en-US" sz="2200" b="0" i="1" smtClean="0">
                            <a:latin typeface="Cambria Math" charset="0"/>
                          </a:rPr>
                          <m:t>,</m:t>
                        </m:r>
                        <m:r>
                          <a:rPr lang="en-US" sz="2200" b="0" i="1" smtClean="0">
                            <a:latin typeface="Cambria Math" charset="0"/>
                          </a:rPr>
                          <m:t>𝑣</m:t>
                        </m:r>
                      </m:e>
                    </m:d>
                    <m:r>
                      <a:rPr lang="en-US" sz="2200" b="0" i="1" smtClean="0">
                        <a:latin typeface="Cambria Math" charset="0"/>
                      </a:rPr>
                      <m:t>:</m:t>
                    </m:r>
                  </m:oMath>
                </a14:m>
                <a:r>
                  <a:rPr lang="en-US" sz="2200" b="0" i="1" dirty="0"/>
                  <a:t> </a:t>
                </a: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2200" dirty="0"/>
                  <a:t>Abort if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charset="0"/>
                      </a:rPr>
                      <m:t>𝑣</m:t>
                    </m:r>
                    <m:r>
                      <a:rPr lang="en-US" sz="2200" b="0" i="1" smtClean="0">
                        <a:latin typeface="Cambria Math" charset="0"/>
                      </a:rPr>
                      <m:t>∉</m:t>
                    </m:r>
                    <m:r>
                      <a:rPr lang="en-US" sz="2200" b="0" i="1" smtClean="0">
                        <a:latin typeface="Cambria Math" charset="0"/>
                      </a:rPr>
                      <m:t>𝑇</m:t>
                    </m:r>
                    <m:r>
                      <a:rPr lang="en-US" sz="2200" b="0" i="1" smtClean="0">
                        <a:latin typeface="Cambria Math" charset="0"/>
                      </a:rPr>
                      <m:t>+</m:t>
                    </m:r>
                    <m:r>
                      <a:rPr lang="en-US" sz="2200" b="0" i="1" smtClean="0">
                        <a:latin typeface="Cambria Math" charset="0"/>
                      </a:rPr>
                      <m:t>𝑢</m:t>
                    </m:r>
                  </m:oMath>
                </a14:m>
                <a:endParaRPr lang="en-US" sz="2200" dirty="0"/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2200" dirty="0"/>
                  <a:t>Let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charset="0"/>
                      </a:rPr>
                      <m:t>𝑥</m:t>
                    </m:r>
                  </m:oMath>
                </a14:m>
                <a:r>
                  <a:rPr lang="en-US" sz="2200" dirty="0"/>
                  <a:t> be the </a:t>
                </a:r>
                <a:r>
                  <a:rPr lang="en-US" sz="2200" dirty="0" err="1"/>
                  <a:t>coset</a:t>
                </a:r>
                <a:r>
                  <a:rPr lang="en-US" sz="2200" dirty="0"/>
                  <a:t> of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charset="0"/>
                      </a:rPr>
                      <m:t>𝑆</m:t>
                    </m:r>
                  </m:oMath>
                </a14:m>
                <a:r>
                  <a:rPr lang="en-US" sz="2200" dirty="0"/>
                  <a:t> that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charset="0"/>
                      </a:rPr>
                      <m:t>𝑣</m:t>
                    </m:r>
                  </m:oMath>
                </a14:m>
                <a:r>
                  <a:rPr lang="en-US" sz="2200" dirty="0"/>
                  <a:t> belongs to</a:t>
                </a: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2200" dirty="0"/>
                  <a:t>Let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charset="0"/>
                      </a:rPr>
                      <m:t>𝑓</m:t>
                    </m:r>
                    <m:r>
                      <a:rPr lang="en-US" sz="2200" b="0" i="1" smtClean="0">
                        <a:latin typeface="Cambria Math" charset="0"/>
                      </a:rPr>
                      <m:t>=</m:t>
                    </m:r>
                    <m:acc>
                      <m:accPr>
                        <m:chr m:val="̃"/>
                        <m:ctrlPr>
                          <a:rPr lang="vi-VN" sz="22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200" b="0" i="1" smtClean="0">
                            <a:latin typeface="Cambria Math" charset="0"/>
                          </a:rPr>
                          <m:t>𝑓</m:t>
                        </m:r>
                      </m:e>
                    </m:acc>
                    <m:r>
                      <a:rPr lang="en-US" sz="2200" b="0" i="1" smtClean="0">
                        <a:latin typeface="Cambria Math" charset="0"/>
                      </a:rPr>
                      <m:t>⊕</m:t>
                    </m:r>
                    <m:r>
                      <a:rPr lang="en-US" sz="2200" b="0" i="1" smtClean="0">
                        <a:latin typeface="Cambria Math" charset="0"/>
                      </a:rPr>
                      <m:t>𝑥</m:t>
                    </m:r>
                  </m:oMath>
                </a14:m>
                <a:endParaRPr lang="en-US" sz="2200" dirty="0"/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2200" dirty="0"/>
                  <a:t>Output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charset="0"/>
                      </a:rPr>
                      <m:t>𝑓</m:t>
                    </m:r>
                    <m:r>
                      <a:rPr lang="en-US" sz="2200" b="0" i="1" smtClean="0">
                        <a:latin typeface="Cambria Math" charset="0"/>
                      </a:rPr>
                      <m:t>(</m:t>
                    </m:r>
                    <m:r>
                      <a:rPr lang="en-US" sz="2200" b="0" i="1" smtClean="0">
                        <a:latin typeface="Cambria Math" charset="0"/>
                      </a:rPr>
                      <m:t>𝑦</m:t>
                    </m:r>
                    <m:r>
                      <a:rPr lang="en-US" sz="2200" b="0" i="1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200" dirty="0"/>
                  <a:t> </a:t>
                </a:r>
              </a:p>
            </p:txBody>
          </p:sp>
        </mc:Choice>
        <mc:Fallback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8"/>
                </p:custDataLst>
              </p:nvPr>
            </p:nvSpPr>
            <p:spPr>
              <a:xfrm>
                <a:off x="4356100" y="3710152"/>
                <a:ext cx="5063502" cy="1843262"/>
              </a:xfrm>
              <a:prstGeom prst="rect">
                <a:avLst/>
              </a:prstGeom>
              <a:blipFill>
                <a:blip r:embed="rId14"/>
                <a:stretch>
                  <a:fillRect l="-1322" t="-329" r="-481" b="-5263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/>
          <p:cNvSpPr txBox="1"/>
          <p:nvPr>
            <p:custDataLst>
              <p:tags r:id="rId9"/>
            </p:custDataLst>
          </p:nvPr>
        </p:nvSpPr>
        <p:spPr>
          <a:xfrm>
            <a:off x="1331767" y="3423561"/>
            <a:ext cx="20024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[</a:t>
            </a:r>
            <a:r>
              <a:rPr lang="en-US" sz="2400" b="1" dirty="0"/>
              <a:t>B</a:t>
            </a:r>
            <a:r>
              <a:rPr lang="en-US" sz="2400" dirty="0"/>
              <a:t>GGKMRR23]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181524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62986" y="318826"/>
            <a:ext cx="10954314" cy="815493"/>
          </a:xfrm>
        </p:spPr>
        <p:txBody>
          <a:bodyPr>
            <a:normAutofit/>
          </a:bodyPr>
          <a:lstStyle/>
          <a:p>
            <a:r>
              <a:rPr lang="en-US" sz="3600" dirty="0"/>
              <a:t>Obfuscation with Certified Deletion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49300" y="3017474"/>
            <a:ext cx="31674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Candidate construction: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2764070" y="5465093"/>
                <a:ext cx="8874970" cy="12478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charset="0"/>
                      </a:rPr>
                      <m:t>P</m:t>
                    </m:r>
                  </m:oMath>
                </a14:m>
                <a:r>
                  <a:rPr lang="en-US" sz="2400" dirty="0"/>
                  <a:t> should only accept </a:t>
                </a:r>
                <a:r>
                  <a:rPr lang="en-US" sz="2400" i="1" dirty="0"/>
                  <a:t>authentic</a:t>
                </a:r>
                <a:r>
                  <a:rPr lang="en-US" sz="2400" dirty="0"/>
                  <a:t> vectors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𝑣</m:t>
                    </m:r>
                  </m:oMath>
                </a14:m>
                <a:r>
                  <a:rPr lang="en-US" sz="2400" dirty="0"/>
                  <a:t> derived from the state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400" i="1">
                                <a:latin typeface="Cambria Math" charset="0"/>
                              </a:rPr>
                              <m:t>𝑥</m:t>
                            </m:r>
                            <m:r>
                              <a:rPr lang="en-US" sz="2400" i="1"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sz="2400" i="1">
                                <a:latin typeface="Cambria Math" charset="0"/>
                              </a:rPr>
                              <m:t>𝑧</m:t>
                            </m:r>
                          </m:sub>
                        </m:sSub>
                      </m:e>
                    </m:d>
                  </m:oMath>
                </a14:m>
                <a:endParaRPr lang="en-US" sz="2400" dirty="0"/>
              </a:p>
              <a:p>
                <a:r>
                  <a:rPr lang="en-US" sz="2400" dirty="0"/>
                  <a:t>Define authentic vectors via a random </a:t>
                </a:r>
                <a:r>
                  <a:rPr lang="en-US" sz="2400" dirty="0" err="1"/>
                  <a:t>superspace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𝑇</m:t>
                    </m:r>
                    <m:r>
                      <a:rPr lang="en-US" sz="2400" b="0" i="1" smtClean="0">
                        <a:latin typeface="Cambria Math" charset="0"/>
                      </a:rPr>
                      <m:t>+</m:t>
                    </m:r>
                    <m:r>
                      <a:rPr lang="en-US" sz="2400" b="0" i="1" smtClean="0">
                        <a:latin typeface="Cambria Math" charset="0"/>
                      </a:rPr>
                      <m:t>𝑢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⊃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𝑥</m:t>
                    </m:r>
                  </m:oMath>
                </a14:m>
                <a:endParaRPr lang="en-US" sz="2400" dirty="0"/>
              </a:p>
              <a:p>
                <a:r>
                  <a:rPr lang="en-US" sz="2400" dirty="0"/>
                  <a:t>Hard for the adversary to query on any authentic vector not in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𝑆</m:t>
                    </m:r>
                    <m:r>
                      <a:rPr lang="en-US" sz="2400" b="0" i="1" smtClean="0">
                        <a:latin typeface="Cambria Math" charset="0"/>
                      </a:rPr>
                      <m:t>+</m:t>
                    </m:r>
                    <m:r>
                      <a:rPr lang="en-US" sz="2400" b="0" i="1" smtClean="0">
                        <a:latin typeface="Cambria Math" charset="0"/>
                      </a:rPr>
                      <m:t>𝑥</m:t>
                    </m:r>
                  </m:oMath>
                </a14:m>
                <a:r>
                  <a:rPr lang="en-US" sz="2400" dirty="0"/>
                  <a:t>  </a:t>
                </a: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4070" y="5465093"/>
                <a:ext cx="8874970" cy="1247842"/>
              </a:xfrm>
              <a:prstGeom prst="rect">
                <a:avLst/>
              </a:prstGeom>
              <a:blipFill rotWithShape="0">
                <a:blip r:embed="rId4"/>
                <a:stretch>
                  <a:fillRect l="-1030" t="-1471" b="-107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/>
          <p:cNvSpPr txBox="1"/>
          <p:nvPr/>
        </p:nvSpPr>
        <p:spPr>
          <a:xfrm>
            <a:off x="749300" y="5503193"/>
            <a:ext cx="12987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Solution: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749300" y="1203967"/>
                <a:ext cx="11201400" cy="1569660"/>
              </a:xfrm>
              <a:prstGeom prst="rect">
                <a:avLst/>
              </a:prstGeom>
              <a:noFill/>
              <a:ln w="25400">
                <a:solidFill>
                  <a:srgbClr val="00B05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charset="0"/>
                      </a:rPr>
                      <m:t>CObf</m:t>
                    </m:r>
                  </m:oMath>
                </a14:m>
                <a:r>
                  <a:rPr lang="en-US" sz="2400" dirty="0"/>
                  <a:t> is modeled as a classical oracle:</a:t>
                </a: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sz="2400" dirty="0"/>
                  <a:t>Before deletion, evaluator can use the oracle to learn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𝑓</m:t>
                    </m:r>
                    <m:r>
                      <a:rPr lang="en-US" sz="2400" b="0" i="1" smtClean="0">
                        <a:latin typeface="Cambria Math" charset="0"/>
                      </a:rPr>
                      <m:t>(</m:t>
                    </m:r>
                    <m:r>
                      <a:rPr lang="en-US" sz="2400" b="0" i="1" smtClean="0">
                        <a:latin typeface="Cambria Math" charset="0"/>
                      </a:rPr>
                      <m:t>𝑦</m:t>
                    </m:r>
                    <m:r>
                      <a:rPr lang="en-US" sz="2400" b="0" i="1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400" dirty="0"/>
                  <a:t> for any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𝑦</m:t>
                    </m:r>
                  </m:oMath>
                </a14:m>
                <a:r>
                  <a:rPr lang="en-US" sz="2400" dirty="0"/>
                  <a:t> of their choice</a:t>
                </a: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sz="2400" dirty="0"/>
                  <a:t>After deletion (outputting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𝑣</m:t>
                    </m:r>
                    <m:r>
                      <a:rPr lang="en-US" sz="2400" b="0" i="1" smtClean="0">
                        <a:latin typeface="Cambria Math" charset="0"/>
                      </a:rPr>
                      <m:t>∈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𝑆</m:t>
                        </m:r>
                      </m:e>
                      <m:sup>
                        <m:r>
                          <a:rPr lang="en-US" sz="2400" b="0" i="1" smtClean="0">
                            <a:latin typeface="Cambria Math" charset="0"/>
                          </a:rPr>
                          <m:t>⊥</m:t>
                        </m:r>
                      </m:sup>
                    </m:sSup>
                    <m:r>
                      <a:rPr lang="en-US" sz="2400" b="0" i="1" smtClean="0">
                        <a:latin typeface="Cambria Math" charset="0"/>
                      </a:rPr>
                      <m:t>+</m:t>
                    </m:r>
                    <m:r>
                      <a:rPr lang="en-US" sz="2400" b="0" i="1" smtClean="0">
                        <a:latin typeface="Cambria Math" charset="0"/>
                      </a:rPr>
                      <m:t>𝑧</m:t>
                    </m:r>
                  </m:oMath>
                </a14:m>
                <a:r>
                  <a:rPr lang="en-US" sz="2400" dirty="0"/>
                  <a:t>), the evaluator cannot learn anything else from the oracle even given unbounded queries</a:t>
                </a: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300" y="1203967"/>
                <a:ext cx="11201400" cy="1569660"/>
              </a:xfrm>
              <a:prstGeom prst="rect">
                <a:avLst/>
              </a:prstGeom>
              <a:blipFill rotWithShape="0">
                <a:blip r:embed="rId5"/>
                <a:stretch>
                  <a:fillRect l="-760" t="-2299" r="-217" b="-7280"/>
                </a:stretch>
              </a:blipFill>
              <a:ln w="2540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/>
          <p:cNvSpPr txBox="1"/>
          <p:nvPr/>
        </p:nvSpPr>
        <p:spPr>
          <a:xfrm>
            <a:off x="1331767" y="3423561"/>
            <a:ext cx="20024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[</a:t>
            </a:r>
            <a:r>
              <a:rPr lang="en-US" sz="2400" b="1" dirty="0"/>
              <a:t>B</a:t>
            </a:r>
            <a:r>
              <a:rPr lang="en-US" sz="2400" dirty="0"/>
              <a:t>GGKMRR23]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4356100" y="2969961"/>
                <a:ext cx="4006418" cy="509178"/>
              </a:xfrm>
              <a:prstGeom prst="rect">
                <a:avLst/>
              </a:prstGeom>
              <a:ln w="12700">
                <a:solidFill>
                  <a:schemeClr val="tx1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charset="0"/>
                                </a:rPr>
                                <m:t>𝑥</m:t>
                              </m:r>
                              <m:r>
                                <a:rPr lang="en-US" sz="2400" i="1"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charset="0"/>
                                </a:rPr>
                                <m:t>𝑧</m:t>
                              </m:r>
                            </m:sub>
                          </m:sSub>
                        </m:e>
                      </m:d>
                      <m:r>
                        <a:rPr lang="en-US" sz="2400" i="0">
                          <a:latin typeface="Cambria Math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charset="0"/>
                        </a:rPr>
                        <m:t>CObf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charset="0"/>
                            </a:rPr>
                            <m:t>P</m:t>
                          </m:r>
                          <m:r>
                            <a:rPr lang="en-US" sz="2400" b="0" i="0" smtClean="0">
                              <a:latin typeface="Cambria Math" charset="0"/>
                            </a:rPr>
                            <m:t>[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𝑆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𝑇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𝑢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𝑓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⊕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]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6100" y="2969961"/>
                <a:ext cx="4006418" cy="509178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4356100" y="3710152"/>
                <a:ext cx="5063502" cy="184326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200" smtClean="0">
                        <a:latin typeface="Cambria Math" charset="0"/>
                      </a:rPr>
                      <m:t>P</m:t>
                    </m:r>
                    <m:d>
                      <m:dPr>
                        <m:begChr m:val="["/>
                        <m:endChr m:val="]"/>
                        <m:ctrlPr>
                          <a:rPr lang="en-US" sz="22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i="1">
                            <a:latin typeface="Cambria Math" charset="0"/>
                          </a:rPr>
                          <m:t>𝑆</m:t>
                        </m:r>
                        <m:r>
                          <a:rPr lang="en-US" sz="2200" b="0" i="1" smtClean="0">
                            <a:latin typeface="Cambria Math" charset="0"/>
                          </a:rPr>
                          <m:t>,</m:t>
                        </m:r>
                        <m:r>
                          <a:rPr lang="en-US" sz="2200" b="0" i="1" smtClean="0">
                            <a:latin typeface="Cambria Math" charset="0"/>
                          </a:rPr>
                          <m:t>𝑇</m:t>
                        </m:r>
                        <m:r>
                          <a:rPr lang="en-US" sz="2200" b="0" i="1" smtClean="0">
                            <a:latin typeface="Cambria Math" charset="0"/>
                          </a:rPr>
                          <m:t>,</m:t>
                        </m:r>
                        <m:r>
                          <a:rPr lang="en-US" sz="2200" b="0" i="1" smtClean="0">
                            <a:latin typeface="Cambria Math" charset="0"/>
                          </a:rPr>
                          <m:t>𝑢</m:t>
                        </m:r>
                        <m:r>
                          <a:rPr lang="en-US" sz="2200" b="0" i="1" smtClean="0"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̃"/>
                            <m:ctrlPr>
                              <a:rPr lang="vi-VN" sz="22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charset="0"/>
                              </a:rPr>
                              <m:t>𝑓</m:t>
                            </m:r>
                          </m:e>
                        </m:acc>
                      </m:e>
                    </m:d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charset="0"/>
                          </a:rPr>
                          <m:t>𝑦</m:t>
                        </m:r>
                        <m:r>
                          <a:rPr lang="en-US" sz="2200" b="0" i="1" smtClean="0">
                            <a:latin typeface="Cambria Math" charset="0"/>
                          </a:rPr>
                          <m:t>,</m:t>
                        </m:r>
                        <m:r>
                          <a:rPr lang="en-US" sz="2200" b="0" i="1" smtClean="0">
                            <a:latin typeface="Cambria Math" charset="0"/>
                          </a:rPr>
                          <m:t>𝑣</m:t>
                        </m:r>
                      </m:e>
                    </m:d>
                    <m:r>
                      <a:rPr lang="en-US" sz="2200" b="0" i="1" smtClean="0">
                        <a:latin typeface="Cambria Math" charset="0"/>
                      </a:rPr>
                      <m:t>:</m:t>
                    </m:r>
                  </m:oMath>
                </a14:m>
                <a:r>
                  <a:rPr lang="en-US" sz="2200" b="0" i="1" dirty="0"/>
                  <a:t> </a:t>
                </a: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2200" dirty="0"/>
                  <a:t>Abort if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charset="0"/>
                      </a:rPr>
                      <m:t>𝑣</m:t>
                    </m:r>
                    <m:r>
                      <a:rPr lang="en-US" sz="2200" b="0" i="1" smtClean="0">
                        <a:latin typeface="Cambria Math" charset="0"/>
                      </a:rPr>
                      <m:t>∉</m:t>
                    </m:r>
                    <m:r>
                      <a:rPr lang="en-US" sz="2200" b="0" i="1" smtClean="0">
                        <a:latin typeface="Cambria Math" charset="0"/>
                      </a:rPr>
                      <m:t>𝑇</m:t>
                    </m:r>
                    <m:r>
                      <a:rPr lang="en-US" sz="2200" b="0" i="1" smtClean="0">
                        <a:latin typeface="Cambria Math" charset="0"/>
                      </a:rPr>
                      <m:t>+</m:t>
                    </m:r>
                    <m:r>
                      <a:rPr lang="en-US" sz="2200" b="0" i="1" smtClean="0">
                        <a:latin typeface="Cambria Math" charset="0"/>
                      </a:rPr>
                      <m:t>𝑢</m:t>
                    </m:r>
                  </m:oMath>
                </a14:m>
                <a:endParaRPr lang="en-US" sz="2200" dirty="0"/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2200" dirty="0"/>
                  <a:t>Let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charset="0"/>
                      </a:rPr>
                      <m:t>𝑥</m:t>
                    </m:r>
                  </m:oMath>
                </a14:m>
                <a:r>
                  <a:rPr lang="en-US" sz="2200" dirty="0"/>
                  <a:t> be the </a:t>
                </a:r>
                <a:r>
                  <a:rPr lang="en-US" sz="2200" dirty="0" err="1"/>
                  <a:t>coset</a:t>
                </a:r>
                <a:r>
                  <a:rPr lang="en-US" sz="2200" dirty="0"/>
                  <a:t> of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charset="0"/>
                      </a:rPr>
                      <m:t>𝑆</m:t>
                    </m:r>
                  </m:oMath>
                </a14:m>
                <a:r>
                  <a:rPr lang="en-US" sz="2200" dirty="0"/>
                  <a:t> that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charset="0"/>
                      </a:rPr>
                      <m:t>𝑣</m:t>
                    </m:r>
                  </m:oMath>
                </a14:m>
                <a:r>
                  <a:rPr lang="en-US" sz="2200" dirty="0"/>
                  <a:t> belongs to</a:t>
                </a: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2200" dirty="0"/>
                  <a:t>Let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charset="0"/>
                      </a:rPr>
                      <m:t>𝑓</m:t>
                    </m:r>
                    <m:r>
                      <a:rPr lang="en-US" sz="2200" b="0" i="1" smtClean="0">
                        <a:latin typeface="Cambria Math" charset="0"/>
                      </a:rPr>
                      <m:t>=</m:t>
                    </m:r>
                    <m:acc>
                      <m:accPr>
                        <m:chr m:val="̃"/>
                        <m:ctrlPr>
                          <a:rPr lang="vi-VN" sz="22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200" b="0" i="1" smtClean="0">
                            <a:latin typeface="Cambria Math" charset="0"/>
                          </a:rPr>
                          <m:t>𝑓</m:t>
                        </m:r>
                      </m:e>
                    </m:acc>
                    <m:r>
                      <a:rPr lang="en-US" sz="2200" b="0" i="1" smtClean="0">
                        <a:latin typeface="Cambria Math" charset="0"/>
                      </a:rPr>
                      <m:t>⊕</m:t>
                    </m:r>
                    <m:r>
                      <a:rPr lang="en-US" sz="2200" b="0" i="1" smtClean="0">
                        <a:latin typeface="Cambria Math" charset="0"/>
                      </a:rPr>
                      <m:t>𝑥</m:t>
                    </m:r>
                  </m:oMath>
                </a14:m>
                <a:endParaRPr lang="en-US" sz="2200" dirty="0"/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2200" dirty="0"/>
                  <a:t>Output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charset="0"/>
                      </a:rPr>
                      <m:t>𝑓</m:t>
                    </m:r>
                    <m:r>
                      <a:rPr lang="en-US" sz="2200" b="0" i="1" smtClean="0">
                        <a:latin typeface="Cambria Math" charset="0"/>
                      </a:rPr>
                      <m:t>(</m:t>
                    </m:r>
                    <m:r>
                      <a:rPr lang="en-US" sz="2200" b="0" i="1" smtClean="0">
                        <a:latin typeface="Cambria Math" charset="0"/>
                      </a:rPr>
                      <m:t>𝑦</m:t>
                    </m:r>
                    <m:r>
                      <a:rPr lang="en-US" sz="2200" b="0" i="1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200" dirty="0"/>
                  <a:t> </a:t>
                </a: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6100" y="3710152"/>
                <a:ext cx="5063502" cy="1843262"/>
              </a:xfrm>
              <a:prstGeom prst="rect">
                <a:avLst/>
              </a:prstGeom>
              <a:blipFill rotWithShape="0">
                <a:blip r:embed="rId7"/>
                <a:stretch>
                  <a:fillRect l="-1322" r="-481" b="-5263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8127047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462986" y="318826"/>
            <a:ext cx="10954314" cy="815493"/>
          </a:xfrm>
        </p:spPr>
        <p:txBody>
          <a:bodyPr>
            <a:normAutofit/>
          </a:bodyPr>
          <a:lstStyle/>
          <a:p>
            <a:r>
              <a:rPr lang="en-US" sz="3600" dirty="0"/>
              <a:t>Without Oracles</a:t>
            </a:r>
            <a:r>
              <a:rPr lang="mr-IN" sz="3600" dirty="0"/>
              <a:t>…</a:t>
            </a:r>
            <a:endParaRPr lang="en-US" sz="36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>
                <p:custDataLst>
                  <p:tags r:id="rId3"/>
                </p:custDataLst>
              </p:nvPr>
            </p:nvSpPr>
            <p:spPr>
              <a:xfrm>
                <a:off x="698500" y="1425119"/>
                <a:ext cx="11099800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buSzPts val="100"/>
                </a:pPr>
                <a:r>
                  <a:rPr lang="en-US" sz="2400" dirty="0">
                    <a:solidFill>
                      <a:schemeClr val="tx1">
                        <a:alpha val="0"/>
                      </a:schemeClr>
                    </a:solidFill>
                  </a:rPr>
                  <a:t>Indistinguishability obfuscation </a:t>
                </a:r>
              </a:p>
              <a:p>
                <a:pPr marL="742950" lvl="1" indent="-285750">
                  <a:buSzPts val="100"/>
                  <a:buFont typeface="Arial" charset="0"/>
                  <a:buChar char="•"/>
                </a:pPr>
                <a:r>
                  <a:rPr lang="en-US" sz="2400" dirty="0">
                    <a:solidFill>
                      <a:schemeClr val="tx1">
                        <a:alpha val="0"/>
                      </a:schemeClr>
                    </a:solidFill>
                  </a:rPr>
                  <a:t>For any two functionally equivalent circuits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tx1">
                                <a:alpha val="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chemeClr val="tx1">
                                <a:alpha val="0"/>
                              </a:schemeClr>
                            </a:solidFill>
                            <a:latin typeface="Cambria Math" charset="0"/>
                          </a:rPr>
                          <m:t>C</m:t>
                        </m:r>
                      </m:e>
                      <m:sub>
                        <m:r>
                          <a:rPr lang="en-US" sz="2400" b="0" i="0" smtClean="0">
                            <a:solidFill>
                              <a:schemeClr val="tx1">
                                <a:alpha val="0"/>
                              </a:schemeClr>
                            </a:solidFill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sz="2400" b="0" i="0" smtClean="0">
                        <a:solidFill>
                          <a:schemeClr val="tx1">
                            <a:alpha val="0"/>
                          </a:schemeClr>
                        </a:solidFill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tx1">
                                <a:alpha val="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chemeClr val="tx1">
                                <a:alpha val="0"/>
                              </a:schemeClr>
                            </a:solidFill>
                            <a:latin typeface="Cambria Math" charset="0"/>
                          </a:rPr>
                          <m:t>C</m:t>
                        </m:r>
                      </m:e>
                      <m:sub>
                        <m:r>
                          <a:rPr lang="en-US" sz="2400" b="0" i="0" smtClean="0">
                            <a:solidFill>
                              <a:schemeClr val="tx1">
                                <a:alpha val="0"/>
                              </a:schemeClr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sz="2400" b="0" i="0" smtClean="0">
                        <a:solidFill>
                          <a:schemeClr val="tx1">
                            <a:alpha val="0"/>
                          </a:schemeClr>
                        </a:solidFill>
                        <a:latin typeface="Cambria Math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2400" b="0" i="0" smtClean="0">
                        <a:solidFill>
                          <a:schemeClr val="tx1">
                            <a:alpha val="0"/>
                          </a:schemeClr>
                        </a:solidFill>
                        <a:latin typeface="Cambria Math" charset="0"/>
                      </a:rPr>
                      <m:t>Obf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chemeClr val="tx1">
                                <a:alpha val="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>
                                    <a:alpha val="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solidFill>
                                  <a:schemeClr val="tx1">
                                    <a:alpha val="0"/>
                                  </a:schemeClr>
                                </a:solidFill>
                                <a:latin typeface="Cambria Math" charset="0"/>
                              </a:rPr>
                              <m:t>C</m:t>
                            </m:r>
                          </m:e>
                          <m:sub>
                            <m:r>
                              <a:rPr lang="en-US" sz="2400" b="0" i="0" smtClean="0">
                                <a:solidFill>
                                  <a:schemeClr val="tx1">
                                    <a:alpha val="0"/>
                                  </a:schemeClr>
                                </a:solidFill>
                                <a:latin typeface="Cambria Math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sz="2400" b="0" i="1" smtClean="0">
                            <a:solidFill>
                              <a:schemeClr val="tx1">
                                <a:alpha val="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>
                                <a:alpha val="0"/>
                              </a:schemeClr>
                            </a:solidFill>
                            <a:latin typeface="Cambria Math" charset="0"/>
                          </a:rPr>
                          <m:t>≈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>
                                <a:alpha val="0"/>
                              </a:schemeClr>
                            </a:solidFill>
                            <a:latin typeface="Cambria Math" charset="0"/>
                          </a:rPr>
                          <m:t>𝑐</m:t>
                        </m:r>
                      </m:sub>
                    </m:sSub>
                    <m:r>
                      <m:rPr>
                        <m:sty m:val="p"/>
                      </m:rPr>
                      <a:rPr lang="en-US" sz="2400" b="0" i="0" smtClean="0">
                        <a:solidFill>
                          <a:schemeClr val="tx1">
                            <a:alpha val="0"/>
                          </a:schemeClr>
                        </a:solidFill>
                        <a:latin typeface="Cambria Math" charset="0"/>
                      </a:rPr>
                      <m:t>Obf</m:t>
                    </m:r>
                    <m:r>
                      <a:rPr lang="en-US" sz="2400" b="0" i="0" smtClean="0">
                        <a:solidFill>
                          <a:schemeClr val="tx1">
                            <a:alpha val="0"/>
                          </a:schemeClr>
                        </a:solidFill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tx1">
                                <a:alpha val="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chemeClr val="tx1">
                                <a:alpha val="0"/>
                              </a:schemeClr>
                            </a:solidFill>
                            <a:latin typeface="Cambria Math" charset="0"/>
                          </a:rPr>
                          <m:t>C</m:t>
                        </m:r>
                      </m:e>
                      <m:sub>
                        <m:r>
                          <a:rPr lang="en-US" sz="2400" b="0" i="0" smtClean="0">
                            <a:solidFill>
                              <a:schemeClr val="tx1">
                                <a:alpha val="0"/>
                              </a:schemeClr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sz="2400" b="0" i="0" smtClean="0">
                        <a:solidFill>
                          <a:schemeClr val="tx1">
                            <a:alpha val="0"/>
                          </a:schemeClr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sz="2400" dirty="0">
                  <a:solidFill>
                    <a:schemeClr val="accent2">
                      <a:alpha val="0"/>
                    </a:schemeClr>
                  </a:solidFill>
                </a:endParaRPr>
              </a:p>
              <a:p>
                <a:pPr marL="285750" indent="-285750">
                  <a:buFont typeface="Arial" charset="0"/>
                  <a:buChar char="•"/>
                </a:pPr>
                <a:endParaRPr lang="en-US" dirty="0"/>
              </a:p>
              <a:p>
                <a:pPr marL="285750" indent="-285750">
                  <a:buFont typeface="Arial" charset="0"/>
                  <a:buChar char="•"/>
                </a:pPr>
                <a:endParaRPr lang="en-US" dirty="0"/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3"/>
                </p:custDataLst>
              </p:nvPr>
            </p:nvSpPr>
            <p:spPr>
              <a:xfrm>
                <a:off x="698500" y="1425119"/>
                <a:ext cx="11099800" cy="1384995"/>
              </a:xfrm>
              <a:prstGeom prst="rect">
                <a:avLst/>
              </a:prstGeom>
              <a:blipFill>
                <a:blip r:embed="rId5"/>
                <a:stretch>
                  <a:fillRect l="-879" t="-3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36891508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462986" y="318826"/>
            <a:ext cx="10954314" cy="815493"/>
          </a:xfrm>
        </p:spPr>
        <p:txBody>
          <a:bodyPr>
            <a:normAutofit/>
          </a:bodyPr>
          <a:lstStyle/>
          <a:p>
            <a:r>
              <a:rPr lang="en-US" sz="3600" dirty="0"/>
              <a:t>Without Oracles</a:t>
            </a:r>
            <a:r>
              <a:rPr lang="mr-IN" sz="3600" dirty="0"/>
              <a:t>…</a:t>
            </a:r>
            <a:endParaRPr lang="en-US" sz="36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>
                <p:custDataLst>
                  <p:tags r:id="rId3"/>
                </p:custDataLst>
              </p:nvPr>
            </p:nvSpPr>
            <p:spPr>
              <a:xfrm>
                <a:off x="698500" y="1425119"/>
                <a:ext cx="11099800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Indistinguishability obfuscation </a:t>
                </a:r>
              </a:p>
              <a:p>
                <a:pPr marL="742950" lvl="1" indent="-285750">
                  <a:buSzPts val="100"/>
                  <a:buFont typeface="Arial" charset="0"/>
                  <a:buChar char="•"/>
                </a:pPr>
                <a:r>
                  <a:rPr lang="en-US" sz="2400" dirty="0">
                    <a:solidFill>
                      <a:schemeClr val="tx1">
                        <a:alpha val="0"/>
                      </a:schemeClr>
                    </a:solidFill>
                  </a:rPr>
                  <a:t>For any two functionally equivalent circuits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tx1">
                                <a:alpha val="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chemeClr val="tx1">
                                <a:alpha val="0"/>
                              </a:schemeClr>
                            </a:solidFill>
                            <a:latin typeface="Cambria Math" charset="0"/>
                          </a:rPr>
                          <m:t>C</m:t>
                        </m:r>
                      </m:e>
                      <m:sub>
                        <m:r>
                          <a:rPr lang="en-US" sz="2400" b="0" i="0" smtClean="0">
                            <a:solidFill>
                              <a:schemeClr val="tx1">
                                <a:alpha val="0"/>
                              </a:schemeClr>
                            </a:solidFill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sz="2400" b="0" i="0" smtClean="0">
                        <a:solidFill>
                          <a:schemeClr val="tx1">
                            <a:alpha val="0"/>
                          </a:schemeClr>
                        </a:solidFill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tx1">
                                <a:alpha val="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chemeClr val="tx1">
                                <a:alpha val="0"/>
                              </a:schemeClr>
                            </a:solidFill>
                            <a:latin typeface="Cambria Math" charset="0"/>
                          </a:rPr>
                          <m:t>C</m:t>
                        </m:r>
                      </m:e>
                      <m:sub>
                        <m:r>
                          <a:rPr lang="en-US" sz="2400" b="0" i="0" smtClean="0">
                            <a:solidFill>
                              <a:schemeClr val="tx1">
                                <a:alpha val="0"/>
                              </a:schemeClr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sz="2400" b="0" i="0" smtClean="0">
                        <a:solidFill>
                          <a:schemeClr val="tx1">
                            <a:alpha val="0"/>
                          </a:schemeClr>
                        </a:solidFill>
                        <a:latin typeface="Cambria Math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2400" b="0" i="0" smtClean="0">
                        <a:solidFill>
                          <a:schemeClr val="tx1">
                            <a:alpha val="0"/>
                          </a:schemeClr>
                        </a:solidFill>
                        <a:latin typeface="Cambria Math" charset="0"/>
                      </a:rPr>
                      <m:t>Obf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chemeClr val="tx1">
                                <a:alpha val="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>
                                    <a:alpha val="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solidFill>
                                  <a:schemeClr val="tx1">
                                    <a:alpha val="0"/>
                                  </a:schemeClr>
                                </a:solidFill>
                                <a:latin typeface="Cambria Math" charset="0"/>
                              </a:rPr>
                              <m:t>C</m:t>
                            </m:r>
                          </m:e>
                          <m:sub>
                            <m:r>
                              <a:rPr lang="en-US" sz="2400" b="0" i="0" smtClean="0">
                                <a:solidFill>
                                  <a:schemeClr val="tx1">
                                    <a:alpha val="0"/>
                                  </a:schemeClr>
                                </a:solidFill>
                                <a:latin typeface="Cambria Math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sz="2400" b="0" i="1" smtClean="0">
                            <a:solidFill>
                              <a:schemeClr val="tx1">
                                <a:alpha val="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>
                                <a:alpha val="0"/>
                              </a:schemeClr>
                            </a:solidFill>
                            <a:latin typeface="Cambria Math" charset="0"/>
                          </a:rPr>
                          <m:t>≈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>
                                <a:alpha val="0"/>
                              </a:schemeClr>
                            </a:solidFill>
                            <a:latin typeface="Cambria Math" charset="0"/>
                          </a:rPr>
                          <m:t>𝑐</m:t>
                        </m:r>
                      </m:sub>
                    </m:sSub>
                    <m:r>
                      <m:rPr>
                        <m:sty m:val="p"/>
                      </m:rPr>
                      <a:rPr lang="en-US" sz="2400" b="0" i="0" smtClean="0">
                        <a:solidFill>
                          <a:schemeClr val="tx1">
                            <a:alpha val="0"/>
                          </a:schemeClr>
                        </a:solidFill>
                        <a:latin typeface="Cambria Math" charset="0"/>
                      </a:rPr>
                      <m:t>Obf</m:t>
                    </m:r>
                    <m:r>
                      <a:rPr lang="en-US" sz="2400" b="0" i="0" smtClean="0">
                        <a:solidFill>
                          <a:schemeClr val="tx1">
                            <a:alpha val="0"/>
                          </a:schemeClr>
                        </a:solidFill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tx1">
                                <a:alpha val="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chemeClr val="tx1">
                                <a:alpha val="0"/>
                              </a:schemeClr>
                            </a:solidFill>
                            <a:latin typeface="Cambria Math" charset="0"/>
                          </a:rPr>
                          <m:t>C</m:t>
                        </m:r>
                      </m:e>
                      <m:sub>
                        <m:r>
                          <a:rPr lang="en-US" sz="2400" b="0" i="0" smtClean="0">
                            <a:solidFill>
                              <a:schemeClr val="tx1">
                                <a:alpha val="0"/>
                              </a:schemeClr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sz="2400" b="0" i="0" smtClean="0">
                        <a:solidFill>
                          <a:schemeClr val="tx1">
                            <a:alpha val="0"/>
                          </a:schemeClr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sz="2400" dirty="0">
                  <a:solidFill>
                    <a:schemeClr val="accent2">
                      <a:alpha val="0"/>
                    </a:schemeClr>
                  </a:solidFill>
                </a:endParaRPr>
              </a:p>
              <a:p>
                <a:pPr marL="285750" indent="-285750">
                  <a:buFont typeface="Arial" charset="0"/>
                  <a:buChar char="•"/>
                </a:pPr>
                <a:endParaRPr lang="en-US" dirty="0"/>
              </a:p>
              <a:p>
                <a:pPr marL="285750" indent="-285750">
                  <a:buFont typeface="Arial" charset="0"/>
                  <a:buChar char="•"/>
                </a:pPr>
                <a:endParaRPr lang="en-US" dirty="0"/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3"/>
                </p:custDataLst>
              </p:nvPr>
            </p:nvSpPr>
            <p:spPr>
              <a:xfrm>
                <a:off x="698500" y="1425119"/>
                <a:ext cx="11099800" cy="1384995"/>
              </a:xfrm>
              <a:prstGeom prst="rect">
                <a:avLst/>
              </a:prstGeom>
              <a:blipFill>
                <a:blip r:embed="rId5"/>
                <a:stretch>
                  <a:fillRect l="-879" t="-3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6984780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462986" y="318826"/>
            <a:ext cx="10954314" cy="815493"/>
          </a:xfrm>
        </p:spPr>
        <p:txBody>
          <a:bodyPr>
            <a:normAutofit/>
          </a:bodyPr>
          <a:lstStyle/>
          <a:p>
            <a:r>
              <a:rPr lang="en-US" sz="3600" dirty="0"/>
              <a:t>Without Oracles</a:t>
            </a:r>
            <a:r>
              <a:rPr lang="mr-IN" sz="3600" dirty="0"/>
              <a:t>…</a:t>
            </a:r>
            <a:endParaRPr lang="en-US" sz="36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>
                <p:custDataLst>
                  <p:tags r:id="rId3"/>
                </p:custDataLst>
              </p:nvPr>
            </p:nvSpPr>
            <p:spPr>
              <a:xfrm>
                <a:off x="698500" y="1425119"/>
                <a:ext cx="11099800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Indistinguishability obfuscation </a:t>
                </a:r>
              </a:p>
              <a:p>
                <a:pPr marL="742950" lvl="1" indent="-285750">
                  <a:buFont typeface="Arial" charset="0"/>
                  <a:buChar char="•"/>
                </a:pPr>
                <a:r>
                  <a:rPr lang="en-US" sz="2400" dirty="0"/>
                  <a:t>For any two functionally equivalent circuits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charset="0"/>
                          </a:rPr>
                          <m:t>C</m:t>
                        </m:r>
                      </m:e>
                      <m:sub>
                        <m:r>
                          <a:rPr lang="en-US" sz="2400" b="0" i="0" smtClean="0"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sz="2400" b="0" i="0" smtClean="0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charset="0"/>
                          </a:rPr>
                          <m:t>C</m:t>
                        </m:r>
                      </m:e>
                      <m:sub>
                        <m:r>
                          <a:rPr lang="en-US" sz="2400" b="0" i="0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sz="2400" b="0" i="0" smtClean="0">
                        <a:latin typeface="Cambria Math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charset="0"/>
                      </a:rPr>
                      <m:t>Obf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charset="0"/>
                              </a:rPr>
                              <m:t>C</m:t>
                            </m:r>
                          </m:e>
                          <m:sub>
                            <m:r>
                              <a:rPr lang="en-US" sz="2400" b="0" i="0" smtClean="0">
                                <a:latin typeface="Cambria Math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≈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𝑐</m:t>
                        </m:r>
                      </m:sub>
                    </m:sSub>
                    <m:r>
                      <m:rPr>
                        <m:sty m:val="p"/>
                      </m:rPr>
                      <a:rPr lang="en-US" sz="2400" b="0" i="0" smtClean="0">
                        <a:latin typeface="Cambria Math" charset="0"/>
                      </a:rPr>
                      <m:t>Obf</m:t>
                    </m:r>
                    <m:r>
                      <a:rPr lang="en-US" sz="2400" b="0" i="0" smtClean="0"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charset="0"/>
                          </a:rPr>
                          <m:t>C</m:t>
                        </m:r>
                      </m:e>
                      <m:sub>
                        <m:r>
                          <a:rPr lang="en-US" sz="2400" b="0" i="0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sz="2400" b="0" i="0" smtClean="0">
                        <a:latin typeface="Cambria Math" charset="0"/>
                      </a:rPr>
                      <m:t>)</m:t>
                    </m:r>
                  </m:oMath>
                </a14:m>
                <a:endParaRPr lang="en-US" sz="2400" dirty="0">
                  <a:solidFill>
                    <a:schemeClr val="accent2"/>
                  </a:solidFill>
                </a:endParaRPr>
              </a:p>
              <a:p>
                <a:pPr marL="285750" indent="-285750">
                  <a:buFont typeface="Arial" charset="0"/>
                  <a:buChar char="•"/>
                </a:pPr>
                <a:endParaRPr lang="en-US" dirty="0"/>
              </a:p>
              <a:p>
                <a:pPr marL="285750" indent="-285750">
                  <a:buFont typeface="Arial" charset="0"/>
                  <a:buChar char="•"/>
                </a:pPr>
                <a:endParaRPr lang="en-US" dirty="0"/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3"/>
                </p:custDataLst>
              </p:nvPr>
            </p:nvSpPr>
            <p:spPr>
              <a:xfrm>
                <a:off x="698500" y="1425119"/>
                <a:ext cx="11099800" cy="1384995"/>
              </a:xfrm>
              <a:prstGeom prst="rect">
                <a:avLst/>
              </a:prstGeom>
              <a:blipFill>
                <a:blip r:embed="rId5"/>
                <a:stretch>
                  <a:fillRect l="-879" t="-3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458329167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462986" y="318826"/>
            <a:ext cx="10954314" cy="815493"/>
          </a:xfrm>
        </p:spPr>
        <p:txBody>
          <a:bodyPr>
            <a:normAutofit/>
          </a:bodyPr>
          <a:lstStyle/>
          <a:p>
            <a:r>
              <a:rPr lang="en-US" sz="3600" dirty="0"/>
              <a:t>Without Oracles</a:t>
            </a:r>
            <a:r>
              <a:rPr lang="mr-IN" sz="3600" dirty="0"/>
              <a:t>…</a:t>
            </a:r>
            <a:endParaRPr lang="en-US" sz="36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>
                <p:custDataLst>
                  <p:tags r:id="rId3"/>
                </p:custDataLst>
              </p:nvPr>
            </p:nvSpPr>
            <p:spPr>
              <a:xfrm>
                <a:off x="698500" y="1425119"/>
                <a:ext cx="11099800" cy="36009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Indistinguishability obfuscation </a:t>
                </a:r>
                <a:r>
                  <a:rPr lang="en-US" sz="2400" dirty="0">
                    <a:solidFill>
                      <a:schemeClr val="accent2"/>
                    </a:solidFill>
                  </a:rPr>
                  <a:t>with certified deletion</a:t>
                </a:r>
                <a:endParaRPr lang="en-US" sz="2400" dirty="0"/>
              </a:p>
              <a:p>
                <a:pPr marL="742950" lvl="1" indent="-285750">
                  <a:buFont typeface="Arial" charset="0"/>
                  <a:buChar char="•"/>
                </a:pPr>
                <a:r>
                  <a:rPr lang="en-US" sz="2400" dirty="0"/>
                  <a:t>For any two functionally equivalent circuits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charset="0"/>
                          </a:rPr>
                          <m:t>C</m:t>
                        </m:r>
                      </m:e>
                      <m:sub>
                        <m:r>
                          <a:rPr lang="en-US" sz="2400" b="0" i="0" smtClean="0"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sz="2400" b="0" i="0" smtClean="0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charset="0"/>
                          </a:rPr>
                          <m:t>C</m:t>
                        </m:r>
                      </m:e>
                      <m:sub>
                        <m:r>
                          <a:rPr lang="en-US" sz="2400" b="0" i="0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sz="2400" b="0" i="0" smtClean="0">
                        <a:latin typeface="Cambria Math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charset="0"/>
                      </a:rPr>
                      <m:t>Obf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charset="0"/>
                              </a:rPr>
                              <m:t>C</m:t>
                            </m:r>
                          </m:e>
                          <m:sub>
                            <m:r>
                              <a:rPr lang="en-US" sz="2400" b="0" i="0" smtClean="0">
                                <a:latin typeface="Cambria Math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≈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𝑐</m:t>
                        </m:r>
                      </m:sub>
                    </m:sSub>
                    <m:r>
                      <m:rPr>
                        <m:sty m:val="p"/>
                      </m:rPr>
                      <a:rPr lang="en-US" sz="2400" b="0" i="0" smtClean="0">
                        <a:latin typeface="Cambria Math" charset="0"/>
                      </a:rPr>
                      <m:t>Obf</m:t>
                    </m:r>
                    <m:r>
                      <a:rPr lang="en-US" sz="2400" b="0" i="0" smtClean="0"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charset="0"/>
                          </a:rPr>
                          <m:t>C</m:t>
                        </m:r>
                      </m:e>
                      <m:sub>
                        <m:r>
                          <a:rPr lang="en-US" sz="2400" b="0" i="0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sz="2400" b="0" i="0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400" dirty="0"/>
                  <a:t>, </a:t>
                </a:r>
                <a:r>
                  <a:rPr lang="en-US" sz="2400" dirty="0">
                    <a:solidFill>
                      <a:schemeClr val="accent2"/>
                    </a:solidFill>
                  </a:rPr>
                  <a:t>and after deletion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>
                        <a:solidFill>
                          <a:schemeClr val="accent2"/>
                        </a:solidFill>
                        <a:latin typeface="Cambria Math" charset="0"/>
                      </a:rPr>
                      <m:t>Obf</m:t>
                    </m:r>
                    <m:d>
                      <m:dPr>
                        <m:ctrlPr>
                          <a:rPr lang="en-US" sz="24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40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C</m:t>
                            </m:r>
                          </m:e>
                          <m:sub>
                            <m:r>
                              <a:rPr lang="en-US" sz="240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sz="24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≈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𝑠</m:t>
                        </m:r>
                      </m:sub>
                    </m:sSub>
                    <m:r>
                      <m:rPr>
                        <m:sty m:val="p"/>
                      </m:rPr>
                      <a:rPr lang="en-US" sz="2400">
                        <a:solidFill>
                          <a:schemeClr val="accent2"/>
                        </a:solidFill>
                        <a:latin typeface="Cambria Math" charset="0"/>
                      </a:rPr>
                      <m:t>Obf</m:t>
                    </m:r>
                    <m:r>
                      <a:rPr lang="en-US" sz="2400">
                        <a:solidFill>
                          <a:schemeClr val="accent2"/>
                        </a:solidFill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C</m:t>
                        </m:r>
                      </m:e>
                      <m:sub>
                        <m:r>
                          <a:rPr lang="en-US" sz="240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sz="2400">
                        <a:solidFill>
                          <a:schemeClr val="accent2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sz="2400" dirty="0">
                  <a:solidFill>
                    <a:schemeClr val="accent2"/>
                  </a:solidFill>
                </a:endParaRPr>
              </a:p>
              <a:p>
                <a:pPr marL="285750" indent="-285750">
                  <a:buFont typeface="Arial" charset="0"/>
                  <a:buChar char="•"/>
                </a:pPr>
                <a:endParaRPr lang="en-US" dirty="0"/>
              </a:p>
              <a:p>
                <a:pPr marL="285750" indent="-285750">
                  <a:buFont typeface="Arial" charset="0"/>
                  <a:buChar char="•"/>
                </a:pPr>
                <a:endParaRPr lang="en-US" dirty="0"/>
              </a:p>
              <a:p>
                <a:pPr>
                  <a:buSzPts val="100"/>
                </a:pPr>
                <a:r>
                  <a:rPr lang="en-US" sz="2400" dirty="0">
                    <a:solidFill>
                      <a:schemeClr val="tx1">
                        <a:alpha val="0"/>
                      </a:schemeClr>
                    </a:solidFill>
                  </a:rPr>
                  <a:t>Satisfied by a slightly modified construction</a:t>
                </a:r>
              </a:p>
              <a:p>
                <a:endParaRPr lang="en-US" sz="2400" dirty="0"/>
              </a:p>
              <a:p>
                <a:pPr>
                  <a:buSzPts val="100"/>
                </a:pPr>
                <a:r>
                  <a:rPr lang="en-US" sz="2400" dirty="0">
                    <a:solidFill>
                      <a:schemeClr val="tx1">
                        <a:alpha val="0"/>
                      </a:schemeClr>
                    </a:solidFill>
                  </a:rPr>
                  <a:t>Seems like a weak guarantee, but (</a:t>
                </a:r>
                <a:r>
                  <a:rPr lang="en-US" sz="2400" i="1" dirty="0">
                    <a:solidFill>
                      <a:schemeClr val="tx1">
                        <a:alpha val="0"/>
                      </a:schemeClr>
                    </a:solidFill>
                  </a:rPr>
                  <a:t>differing inputs</a:t>
                </a:r>
                <a:r>
                  <a:rPr lang="en-US" sz="2400" dirty="0">
                    <a:solidFill>
                      <a:schemeClr val="tx1">
                        <a:alpha val="0"/>
                      </a:schemeClr>
                    </a:solidFill>
                  </a:rPr>
                  <a:t>) </a:t>
                </a:r>
                <a:r>
                  <a:rPr lang="en-US" sz="2400" dirty="0" err="1">
                    <a:solidFill>
                      <a:schemeClr val="tx1">
                        <a:alpha val="0"/>
                      </a:schemeClr>
                    </a:solidFill>
                  </a:rPr>
                  <a:t>iO</a:t>
                </a:r>
                <a:r>
                  <a:rPr lang="en-US" sz="2400" dirty="0">
                    <a:solidFill>
                      <a:schemeClr val="tx1">
                        <a:alpha val="0"/>
                      </a:schemeClr>
                    </a:solidFill>
                  </a:rPr>
                  <a:t> with CD are useful tools:</a:t>
                </a:r>
              </a:p>
              <a:p>
                <a:pPr marL="342900" indent="-342900">
                  <a:buSzPts val="100"/>
                  <a:buFont typeface="Arial" charset="0"/>
                  <a:buChar char="•"/>
                </a:pPr>
                <a:r>
                  <a:rPr lang="en-US" sz="2400" dirty="0">
                    <a:solidFill>
                      <a:schemeClr val="tx1">
                        <a:alpha val="0"/>
                      </a:schemeClr>
                    </a:solidFill>
                  </a:rPr>
                  <a:t>Two-message delegation with certified deletion</a:t>
                </a:r>
              </a:p>
              <a:p>
                <a:pPr marL="342900" indent="-342900">
                  <a:buSzPts val="100"/>
                  <a:buFont typeface="Arial" charset="0"/>
                  <a:buChar char="•"/>
                </a:pPr>
                <a:r>
                  <a:rPr lang="en-US" sz="2400" dirty="0">
                    <a:solidFill>
                      <a:schemeClr val="tx1">
                        <a:alpha val="0"/>
                      </a:schemeClr>
                    </a:solidFill>
                  </a:rPr>
                  <a:t>A generic compiler from encryption to encryption with </a:t>
                </a:r>
                <a:r>
                  <a:rPr lang="en-US" sz="2400" i="1" dirty="0">
                    <a:solidFill>
                      <a:schemeClr val="tx1">
                        <a:alpha val="0"/>
                      </a:schemeClr>
                    </a:solidFill>
                  </a:rPr>
                  <a:t>revocable secret keys</a:t>
                </a:r>
                <a:endParaRPr lang="en-US" sz="2400" dirty="0">
                  <a:solidFill>
                    <a:schemeClr val="tx1">
                      <a:alpha val="0"/>
                    </a:schemeClr>
                  </a:solidFill>
                </a:endParaRPr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3"/>
                </p:custDataLst>
              </p:nvPr>
            </p:nvSpPr>
            <p:spPr>
              <a:xfrm>
                <a:off x="698500" y="1425119"/>
                <a:ext cx="11099800" cy="3600986"/>
              </a:xfrm>
              <a:prstGeom prst="rect">
                <a:avLst/>
              </a:prstGeom>
              <a:blipFill>
                <a:blip r:embed="rId5"/>
                <a:stretch>
                  <a:fillRect l="-879" t="-1356" r="-385" b="-30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293848662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462986" y="318826"/>
            <a:ext cx="10954314" cy="815493"/>
          </a:xfrm>
        </p:spPr>
        <p:txBody>
          <a:bodyPr>
            <a:normAutofit/>
          </a:bodyPr>
          <a:lstStyle/>
          <a:p>
            <a:r>
              <a:rPr lang="en-US" sz="3600" dirty="0"/>
              <a:t>Without Oracles</a:t>
            </a:r>
            <a:r>
              <a:rPr lang="mr-IN" sz="3600" dirty="0"/>
              <a:t>…</a:t>
            </a:r>
            <a:endParaRPr lang="en-US" sz="36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>
                <p:custDataLst>
                  <p:tags r:id="rId3"/>
                </p:custDataLst>
              </p:nvPr>
            </p:nvSpPr>
            <p:spPr>
              <a:xfrm>
                <a:off x="698500" y="1425119"/>
                <a:ext cx="11099800" cy="36009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Indistinguishability obfuscation </a:t>
                </a:r>
                <a:r>
                  <a:rPr lang="en-US" sz="2400" dirty="0">
                    <a:solidFill>
                      <a:schemeClr val="accent2"/>
                    </a:solidFill>
                  </a:rPr>
                  <a:t>with certified deletion</a:t>
                </a:r>
                <a:endParaRPr lang="en-US" sz="2400" dirty="0"/>
              </a:p>
              <a:p>
                <a:pPr marL="742950" lvl="1" indent="-285750">
                  <a:buFont typeface="Arial" charset="0"/>
                  <a:buChar char="•"/>
                </a:pPr>
                <a:r>
                  <a:rPr lang="en-US" sz="2400" dirty="0"/>
                  <a:t>For any two functionally equivalent circuits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charset="0"/>
                          </a:rPr>
                          <m:t>C</m:t>
                        </m:r>
                      </m:e>
                      <m:sub>
                        <m:r>
                          <a:rPr lang="en-US" sz="2400" b="0" i="0" smtClean="0"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sz="2400" b="0" i="0" smtClean="0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charset="0"/>
                          </a:rPr>
                          <m:t>C</m:t>
                        </m:r>
                      </m:e>
                      <m:sub>
                        <m:r>
                          <a:rPr lang="en-US" sz="2400" b="0" i="0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sz="2400" b="0" i="0" smtClean="0">
                        <a:latin typeface="Cambria Math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charset="0"/>
                      </a:rPr>
                      <m:t>Obf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charset="0"/>
                              </a:rPr>
                              <m:t>C</m:t>
                            </m:r>
                          </m:e>
                          <m:sub>
                            <m:r>
                              <a:rPr lang="en-US" sz="2400" b="0" i="0" smtClean="0">
                                <a:latin typeface="Cambria Math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≈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𝑐</m:t>
                        </m:r>
                      </m:sub>
                    </m:sSub>
                    <m:r>
                      <m:rPr>
                        <m:sty m:val="p"/>
                      </m:rPr>
                      <a:rPr lang="en-US" sz="2400" b="0" i="0" smtClean="0">
                        <a:latin typeface="Cambria Math" charset="0"/>
                      </a:rPr>
                      <m:t>Obf</m:t>
                    </m:r>
                    <m:r>
                      <a:rPr lang="en-US" sz="2400" b="0" i="0" smtClean="0"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charset="0"/>
                          </a:rPr>
                          <m:t>C</m:t>
                        </m:r>
                      </m:e>
                      <m:sub>
                        <m:r>
                          <a:rPr lang="en-US" sz="2400" b="0" i="0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sz="2400" b="0" i="0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400" dirty="0"/>
                  <a:t>, </a:t>
                </a:r>
                <a:r>
                  <a:rPr lang="en-US" sz="2400" dirty="0">
                    <a:solidFill>
                      <a:schemeClr val="accent2"/>
                    </a:solidFill>
                  </a:rPr>
                  <a:t>and after deletion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>
                        <a:solidFill>
                          <a:schemeClr val="accent2"/>
                        </a:solidFill>
                        <a:latin typeface="Cambria Math" charset="0"/>
                      </a:rPr>
                      <m:t>Obf</m:t>
                    </m:r>
                    <m:d>
                      <m:dPr>
                        <m:ctrlPr>
                          <a:rPr lang="en-US" sz="24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40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C</m:t>
                            </m:r>
                          </m:e>
                          <m:sub>
                            <m:r>
                              <a:rPr lang="en-US" sz="240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sz="24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≈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𝑠</m:t>
                        </m:r>
                      </m:sub>
                    </m:sSub>
                    <m:r>
                      <m:rPr>
                        <m:sty m:val="p"/>
                      </m:rPr>
                      <a:rPr lang="en-US" sz="2400">
                        <a:solidFill>
                          <a:schemeClr val="accent2"/>
                        </a:solidFill>
                        <a:latin typeface="Cambria Math" charset="0"/>
                      </a:rPr>
                      <m:t>Obf</m:t>
                    </m:r>
                    <m:r>
                      <a:rPr lang="en-US" sz="2400">
                        <a:solidFill>
                          <a:schemeClr val="accent2"/>
                        </a:solidFill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C</m:t>
                        </m:r>
                      </m:e>
                      <m:sub>
                        <m:r>
                          <a:rPr lang="en-US" sz="240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sz="2400">
                        <a:solidFill>
                          <a:schemeClr val="accent2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sz="2400" dirty="0">
                  <a:solidFill>
                    <a:schemeClr val="accent2"/>
                  </a:solidFill>
                </a:endParaRPr>
              </a:p>
              <a:p>
                <a:pPr marL="285750" indent="-285750">
                  <a:buFont typeface="Arial" charset="0"/>
                  <a:buChar char="•"/>
                </a:pPr>
                <a:endParaRPr lang="en-US" dirty="0"/>
              </a:p>
              <a:p>
                <a:pPr marL="285750" indent="-285750">
                  <a:buFont typeface="Arial" charset="0"/>
                  <a:buChar char="•"/>
                </a:pPr>
                <a:endParaRPr lang="en-US" dirty="0"/>
              </a:p>
              <a:p>
                <a:r>
                  <a:rPr lang="en-US" sz="2400" dirty="0"/>
                  <a:t>Satisfied by a slightly modified construction</a:t>
                </a:r>
              </a:p>
              <a:p>
                <a:endParaRPr lang="en-US" sz="2400" dirty="0"/>
              </a:p>
              <a:p>
                <a:pPr>
                  <a:buSzPts val="100"/>
                </a:pPr>
                <a:r>
                  <a:rPr lang="en-US" sz="2400" dirty="0">
                    <a:solidFill>
                      <a:schemeClr val="tx1">
                        <a:alpha val="0"/>
                      </a:schemeClr>
                    </a:solidFill>
                  </a:rPr>
                  <a:t>Seems like a weak guarantee, but (</a:t>
                </a:r>
                <a:r>
                  <a:rPr lang="en-US" sz="2400" i="1" dirty="0">
                    <a:solidFill>
                      <a:schemeClr val="tx1">
                        <a:alpha val="0"/>
                      </a:schemeClr>
                    </a:solidFill>
                  </a:rPr>
                  <a:t>differing inputs</a:t>
                </a:r>
                <a:r>
                  <a:rPr lang="en-US" sz="2400" dirty="0">
                    <a:solidFill>
                      <a:schemeClr val="tx1">
                        <a:alpha val="0"/>
                      </a:schemeClr>
                    </a:solidFill>
                  </a:rPr>
                  <a:t>) </a:t>
                </a:r>
                <a:r>
                  <a:rPr lang="en-US" sz="2400" dirty="0" err="1">
                    <a:solidFill>
                      <a:schemeClr val="tx1">
                        <a:alpha val="0"/>
                      </a:schemeClr>
                    </a:solidFill>
                  </a:rPr>
                  <a:t>iO</a:t>
                </a:r>
                <a:r>
                  <a:rPr lang="en-US" sz="2400" dirty="0">
                    <a:solidFill>
                      <a:schemeClr val="tx1">
                        <a:alpha val="0"/>
                      </a:schemeClr>
                    </a:solidFill>
                  </a:rPr>
                  <a:t> with CD are useful tools:</a:t>
                </a:r>
              </a:p>
              <a:p>
                <a:pPr marL="342900" indent="-342900">
                  <a:buSzPts val="100"/>
                  <a:buFont typeface="Arial" charset="0"/>
                  <a:buChar char="•"/>
                </a:pPr>
                <a:r>
                  <a:rPr lang="en-US" sz="2400" dirty="0">
                    <a:solidFill>
                      <a:schemeClr val="tx1">
                        <a:alpha val="0"/>
                      </a:schemeClr>
                    </a:solidFill>
                  </a:rPr>
                  <a:t>Two-message delegation with certified deletion</a:t>
                </a:r>
              </a:p>
              <a:p>
                <a:pPr marL="342900" indent="-342900">
                  <a:buSzPts val="100"/>
                  <a:buFont typeface="Arial" charset="0"/>
                  <a:buChar char="•"/>
                </a:pPr>
                <a:r>
                  <a:rPr lang="en-US" sz="2400" dirty="0">
                    <a:solidFill>
                      <a:schemeClr val="tx1">
                        <a:alpha val="0"/>
                      </a:schemeClr>
                    </a:solidFill>
                  </a:rPr>
                  <a:t>A generic compiler from encryption to encryption with </a:t>
                </a:r>
                <a:r>
                  <a:rPr lang="en-US" sz="2400" i="1" dirty="0">
                    <a:solidFill>
                      <a:schemeClr val="tx1">
                        <a:alpha val="0"/>
                      </a:schemeClr>
                    </a:solidFill>
                  </a:rPr>
                  <a:t>revocable secret keys</a:t>
                </a:r>
                <a:endParaRPr lang="en-US" sz="2400" dirty="0">
                  <a:solidFill>
                    <a:schemeClr val="tx1">
                      <a:alpha val="0"/>
                    </a:schemeClr>
                  </a:solidFill>
                </a:endParaRPr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3"/>
                </p:custDataLst>
              </p:nvPr>
            </p:nvSpPr>
            <p:spPr>
              <a:xfrm>
                <a:off x="698500" y="1425119"/>
                <a:ext cx="11099800" cy="3600986"/>
              </a:xfrm>
              <a:prstGeom prst="rect">
                <a:avLst/>
              </a:prstGeom>
              <a:blipFill>
                <a:blip r:embed="rId5"/>
                <a:stretch>
                  <a:fillRect l="-879" t="-1356" r="-385" b="-30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73745286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462986" y="318826"/>
            <a:ext cx="10954314" cy="815493"/>
          </a:xfrm>
        </p:spPr>
        <p:txBody>
          <a:bodyPr>
            <a:normAutofit/>
          </a:bodyPr>
          <a:lstStyle/>
          <a:p>
            <a:r>
              <a:rPr lang="en-US" sz="3600" dirty="0"/>
              <a:t>Without Oracles</a:t>
            </a:r>
            <a:r>
              <a:rPr lang="mr-IN" sz="3600" dirty="0"/>
              <a:t>…</a:t>
            </a:r>
            <a:endParaRPr lang="en-US" sz="36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>
                <p:custDataLst>
                  <p:tags r:id="rId3"/>
                </p:custDataLst>
              </p:nvPr>
            </p:nvSpPr>
            <p:spPr>
              <a:xfrm>
                <a:off x="698500" y="1425119"/>
                <a:ext cx="11099800" cy="36009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Indistinguishability obfuscation </a:t>
                </a:r>
                <a:r>
                  <a:rPr lang="en-US" sz="2400" dirty="0">
                    <a:solidFill>
                      <a:schemeClr val="accent2"/>
                    </a:solidFill>
                  </a:rPr>
                  <a:t>with certified deletion</a:t>
                </a:r>
                <a:endParaRPr lang="en-US" sz="2400" dirty="0"/>
              </a:p>
              <a:p>
                <a:pPr marL="742950" lvl="1" indent="-285750">
                  <a:buFont typeface="Arial" charset="0"/>
                  <a:buChar char="•"/>
                </a:pPr>
                <a:r>
                  <a:rPr lang="en-US" sz="2400" dirty="0"/>
                  <a:t>For any two functionally equivalent circuits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charset="0"/>
                          </a:rPr>
                          <m:t>C</m:t>
                        </m:r>
                      </m:e>
                      <m:sub>
                        <m:r>
                          <a:rPr lang="en-US" sz="2400" b="0" i="0" smtClean="0"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sz="2400" b="0" i="0" smtClean="0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charset="0"/>
                          </a:rPr>
                          <m:t>C</m:t>
                        </m:r>
                      </m:e>
                      <m:sub>
                        <m:r>
                          <a:rPr lang="en-US" sz="2400" b="0" i="0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sz="2400" b="0" i="0" smtClean="0">
                        <a:latin typeface="Cambria Math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charset="0"/>
                      </a:rPr>
                      <m:t>Obf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charset="0"/>
                              </a:rPr>
                              <m:t>C</m:t>
                            </m:r>
                          </m:e>
                          <m:sub>
                            <m:r>
                              <a:rPr lang="en-US" sz="2400" b="0" i="0" smtClean="0">
                                <a:latin typeface="Cambria Math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≈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𝑐</m:t>
                        </m:r>
                      </m:sub>
                    </m:sSub>
                    <m:r>
                      <m:rPr>
                        <m:sty m:val="p"/>
                      </m:rPr>
                      <a:rPr lang="en-US" sz="2400" b="0" i="0" smtClean="0">
                        <a:latin typeface="Cambria Math" charset="0"/>
                      </a:rPr>
                      <m:t>Obf</m:t>
                    </m:r>
                    <m:r>
                      <a:rPr lang="en-US" sz="2400" b="0" i="0" smtClean="0"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charset="0"/>
                          </a:rPr>
                          <m:t>C</m:t>
                        </m:r>
                      </m:e>
                      <m:sub>
                        <m:r>
                          <a:rPr lang="en-US" sz="2400" b="0" i="0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sz="2400" b="0" i="0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400" dirty="0"/>
                  <a:t>, </a:t>
                </a:r>
                <a:r>
                  <a:rPr lang="en-US" sz="2400" dirty="0">
                    <a:solidFill>
                      <a:schemeClr val="accent2"/>
                    </a:solidFill>
                  </a:rPr>
                  <a:t>and after deletion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>
                        <a:solidFill>
                          <a:schemeClr val="accent2"/>
                        </a:solidFill>
                        <a:latin typeface="Cambria Math" charset="0"/>
                      </a:rPr>
                      <m:t>Obf</m:t>
                    </m:r>
                    <m:d>
                      <m:dPr>
                        <m:ctrlPr>
                          <a:rPr lang="en-US" sz="24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40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C</m:t>
                            </m:r>
                          </m:e>
                          <m:sub>
                            <m:r>
                              <a:rPr lang="en-US" sz="240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sz="24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≈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𝑠</m:t>
                        </m:r>
                      </m:sub>
                    </m:sSub>
                    <m:r>
                      <m:rPr>
                        <m:sty m:val="p"/>
                      </m:rPr>
                      <a:rPr lang="en-US" sz="2400">
                        <a:solidFill>
                          <a:schemeClr val="accent2"/>
                        </a:solidFill>
                        <a:latin typeface="Cambria Math" charset="0"/>
                      </a:rPr>
                      <m:t>Obf</m:t>
                    </m:r>
                    <m:r>
                      <a:rPr lang="en-US" sz="2400">
                        <a:solidFill>
                          <a:schemeClr val="accent2"/>
                        </a:solidFill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C</m:t>
                        </m:r>
                      </m:e>
                      <m:sub>
                        <m:r>
                          <a:rPr lang="en-US" sz="240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sz="2400">
                        <a:solidFill>
                          <a:schemeClr val="accent2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sz="2400" dirty="0">
                  <a:solidFill>
                    <a:schemeClr val="accent2"/>
                  </a:solidFill>
                </a:endParaRPr>
              </a:p>
              <a:p>
                <a:pPr marL="285750" indent="-285750">
                  <a:buFont typeface="Arial" charset="0"/>
                  <a:buChar char="•"/>
                </a:pPr>
                <a:endParaRPr lang="en-US" dirty="0"/>
              </a:p>
              <a:p>
                <a:pPr marL="285750" indent="-285750">
                  <a:buFont typeface="Arial" charset="0"/>
                  <a:buChar char="•"/>
                </a:pPr>
                <a:endParaRPr lang="en-US" dirty="0"/>
              </a:p>
              <a:p>
                <a:r>
                  <a:rPr lang="en-US" sz="2400" dirty="0"/>
                  <a:t>Satisfied by a slightly modified construction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Seems like a weak guarantee, but (</a:t>
                </a:r>
                <a:r>
                  <a:rPr lang="en-US" sz="2400" i="1" dirty="0"/>
                  <a:t>differing inputs</a:t>
                </a:r>
                <a:r>
                  <a:rPr lang="en-US" sz="2400" dirty="0"/>
                  <a:t>) </a:t>
                </a:r>
                <a:r>
                  <a:rPr lang="en-US" sz="2400" dirty="0" err="1"/>
                  <a:t>iO</a:t>
                </a:r>
                <a:r>
                  <a:rPr lang="en-US" sz="2400" dirty="0"/>
                  <a:t> with CD are useful tools:</a:t>
                </a:r>
              </a:p>
              <a:p>
                <a:pPr marL="342900" indent="-342900">
                  <a:buSzPts val="100"/>
                  <a:buFont typeface="Arial" charset="0"/>
                  <a:buChar char="•"/>
                </a:pPr>
                <a:r>
                  <a:rPr lang="en-US" sz="2400" dirty="0">
                    <a:solidFill>
                      <a:schemeClr val="tx1">
                        <a:alpha val="0"/>
                      </a:schemeClr>
                    </a:solidFill>
                  </a:rPr>
                  <a:t>Two-message delegation with certified deletion</a:t>
                </a:r>
              </a:p>
              <a:p>
                <a:pPr marL="342900" indent="-342900">
                  <a:buSzPts val="100"/>
                  <a:buFont typeface="Arial" charset="0"/>
                  <a:buChar char="•"/>
                </a:pPr>
                <a:r>
                  <a:rPr lang="en-US" sz="2400" dirty="0">
                    <a:solidFill>
                      <a:schemeClr val="tx1">
                        <a:alpha val="0"/>
                      </a:schemeClr>
                    </a:solidFill>
                  </a:rPr>
                  <a:t>A generic compiler from encryption to encryption with </a:t>
                </a:r>
                <a:r>
                  <a:rPr lang="en-US" sz="2400" i="1" dirty="0">
                    <a:solidFill>
                      <a:schemeClr val="tx1">
                        <a:alpha val="0"/>
                      </a:schemeClr>
                    </a:solidFill>
                  </a:rPr>
                  <a:t>revocable secret keys</a:t>
                </a:r>
                <a:endParaRPr lang="en-US" sz="2400" dirty="0">
                  <a:solidFill>
                    <a:schemeClr val="tx1">
                      <a:alpha val="0"/>
                    </a:schemeClr>
                  </a:solidFill>
                </a:endParaRPr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3"/>
                </p:custDataLst>
              </p:nvPr>
            </p:nvSpPr>
            <p:spPr>
              <a:xfrm>
                <a:off x="698500" y="1425119"/>
                <a:ext cx="11099800" cy="3600986"/>
              </a:xfrm>
              <a:prstGeom prst="rect">
                <a:avLst/>
              </a:prstGeom>
              <a:blipFill>
                <a:blip r:embed="rId5"/>
                <a:stretch>
                  <a:fillRect l="-879" t="-1356" r="-385" b="-30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0894415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175191" y="125251"/>
            <a:ext cx="7850763" cy="1034342"/>
          </a:xfrm>
        </p:spPr>
        <p:txBody>
          <a:bodyPr/>
          <a:lstStyle/>
          <a:p>
            <a:r>
              <a:rPr lang="en-US" dirty="0"/>
              <a:t>Certified Deletion: Cloud Storage</a:t>
            </a:r>
          </a:p>
        </p:txBody>
      </p:sp>
      <p:pic>
        <p:nvPicPr>
          <p:cNvPr id="66" name="Picture 6" descr="ay 15, 2020 - 99+ Outline Cloud Clipart, Free Download Transparent Png  Image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9195" y="1803421"/>
            <a:ext cx="4211432" cy="2572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" name="Rectangle 69"/>
          <p:cNvSpPr/>
          <p:nvPr>
            <p:custDataLst>
              <p:tags r:id="rId4"/>
            </p:custDataLst>
          </p:nvPr>
        </p:nvSpPr>
        <p:spPr>
          <a:xfrm>
            <a:off x="9382376" y="2938498"/>
            <a:ext cx="548640" cy="548640"/>
          </a:xfrm>
          <a:prstGeom prst="rect">
            <a:avLst/>
          </a:prstGeom>
          <a:solidFill>
            <a:schemeClr val="accent4">
              <a:alpha val="2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  <a:ea typeface="Braggadocio" charset="0"/>
              <a:cs typeface="Braggadocio" charset="0"/>
            </a:endParaRPr>
          </a:p>
        </p:txBody>
      </p:sp>
      <p:sp>
        <p:nvSpPr>
          <p:cNvPr id="71" name="TextBox 70"/>
          <p:cNvSpPr txBox="1"/>
          <p:nvPr>
            <p:custDataLst>
              <p:tags r:id="rId5"/>
            </p:custDataLst>
          </p:nvPr>
        </p:nvSpPr>
        <p:spPr>
          <a:xfrm>
            <a:off x="9023732" y="2644031"/>
            <a:ext cx="53893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|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2" name="TextBox 71"/>
              <p:cNvSpPr txBox="1"/>
              <p:nvPr>
                <p:custDataLst>
                  <p:tags r:id="rId6"/>
                </p:custDataLst>
              </p:nvPr>
            </p:nvSpPr>
            <p:spPr>
              <a:xfrm>
                <a:off x="9755333" y="2644031"/>
                <a:ext cx="636713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000" b="0" i="1" smtClean="0">
                          <a:latin typeface="Cambria Math" charset="0"/>
                        </a:rPr>
                        <m:t>⟩</m:t>
                      </m:r>
                    </m:oMath>
                  </m:oMathPara>
                </a14:m>
                <a:endParaRPr lang="en-US" sz="6000" dirty="0"/>
              </a:p>
            </p:txBody>
          </p:sp>
        </mc:Choice>
        <mc:Fallback>
          <p:sp>
            <p:nvSpPr>
              <p:cNvPr id="72" name="TextBox 71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6"/>
                </p:custDataLst>
              </p:nvPr>
            </p:nvSpPr>
            <p:spPr>
              <a:xfrm>
                <a:off x="9755333" y="2644031"/>
                <a:ext cx="636713" cy="1015663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5" name="Picture 8" descr="ocked Padlock Outline Security Symbol Vector - Clip Art Black And White  Loc"/>
          <p:cNvPicPr>
            <a:picLocks noChangeAspect="1" noChangeArrowheads="1"/>
          </p:cNvPicPr>
          <p:nvPr>
            <p:custDataLst>
              <p:tags r:id="rId7"/>
            </p:custDataLst>
          </p:nvPr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2456" y="2712408"/>
            <a:ext cx="332850" cy="426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oman reading Icon 3877731"/>
          <p:cNvPicPr>
            <a:picLocks noChangeAspect="1" noChangeArrowheads="1"/>
          </p:cNvPicPr>
          <p:nvPr>
            <p:custDataLst>
              <p:tags r:id="rId8"/>
            </p:custDataLst>
          </p:nvPr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191" y="853131"/>
            <a:ext cx="4370107" cy="4370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5" name="Straight Arrow Connector 34"/>
          <p:cNvCxnSpPr/>
          <p:nvPr>
            <p:custDataLst>
              <p:tags r:id="rId9"/>
            </p:custDataLst>
          </p:nvPr>
        </p:nvCxnSpPr>
        <p:spPr>
          <a:xfrm>
            <a:off x="3974356" y="2432668"/>
            <a:ext cx="317689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>
            <p:custDataLst>
              <p:tags r:id="rId10"/>
            </p:custDataLst>
          </p:nvPr>
        </p:nvCxnSpPr>
        <p:spPr>
          <a:xfrm>
            <a:off x="3970828" y="3419163"/>
            <a:ext cx="3180423" cy="60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>
            <p:custDataLst>
              <p:tags r:id="rId11"/>
            </p:custDataLst>
          </p:nvPr>
        </p:nvSpPr>
        <p:spPr>
          <a:xfrm>
            <a:off x="4099705" y="2938498"/>
            <a:ext cx="31768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“Please delete my data”</a:t>
            </a:r>
          </a:p>
        </p:txBody>
      </p:sp>
      <p:cxnSp>
        <p:nvCxnSpPr>
          <p:cNvPr id="38" name="Straight Arrow Connector 37"/>
          <p:cNvCxnSpPr/>
          <p:nvPr>
            <p:custDataLst>
              <p:tags r:id="rId12"/>
            </p:custDataLst>
          </p:nvPr>
        </p:nvCxnSpPr>
        <p:spPr>
          <a:xfrm flipH="1">
            <a:off x="3970828" y="3889094"/>
            <a:ext cx="3180423" cy="1138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>
            <p:custDataLst>
              <p:tags r:id="rId13"/>
            </p:custDataLst>
          </p:nvPr>
        </p:nvSpPr>
        <p:spPr>
          <a:xfrm>
            <a:off x="5037445" y="1445058"/>
            <a:ext cx="53893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|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1" name="TextBox 40"/>
              <p:cNvSpPr txBox="1"/>
              <p:nvPr>
                <p:custDataLst>
                  <p:tags r:id="rId14"/>
                </p:custDataLst>
              </p:nvPr>
            </p:nvSpPr>
            <p:spPr>
              <a:xfrm>
                <a:off x="5769046" y="1445058"/>
                <a:ext cx="636713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000" b="0" i="1" smtClean="0">
                          <a:latin typeface="Cambria Math" charset="0"/>
                        </a:rPr>
                        <m:t>⟩</m:t>
                      </m:r>
                    </m:oMath>
                  </m:oMathPara>
                </a14:m>
                <a:endParaRPr lang="en-US" sz="6000" dirty="0"/>
              </a:p>
            </p:txBody>
          </p:sp>
        </mc:Choice>
        <mc:Fallback>
          <p:sp>
            <p:nvSpPr>
              <p:cNvPr id="41" name="TextBox 40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4"/>
                </p:custDataLst>
              </p:nvPr>
            </p:nvSpPr>
            <p:spPr>
              <a:xfrm>
                <a:off x="5769046" y="1445058"/>
                <a:ext cx="636713" cy="1015663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Rectangle 41"/>
          <p:cNvSpPr/>
          <p:nvPr>
            <p:custDataLst>
              <p:tags r:id="rId15"/>
            </p:custDataLst>
          </p:nvPr>
        </p:nvSpPr>
        <p:spPr>
          <a:xfrm>
            <a:off x="5397766" y="1744880"/>
            <a:ext cx="548640" cy="548640"/>
          </a:xfrm>
          <a:prstGeom prst="rect">
            <a:avLst/>
          </a:prstGeom>
          <a:solidFill>
            <a:schemeClr val="accent4">
              <a:alpha val="2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ea typeface="Braggadocio" charset="0"/>
                <a:cs typeface="Braggadocio" charset="0"/>
              </a:rPr>
              <a:t>D</a:t>
            </a:r>
          </a:p>
        </p:txBody>
      </p:sp>
      <p:pic>
        <p:nvPicPr>
          <p:cNvPr id="43" name="Picture 8" descr="ocked Padlock Outline Security Symbol Vector - Clip Art Black And White  Loc"/>
          <p:cNvPicPr>
            <a:picLocks noChangeAspect="1" noChangeArrowheads="1"/>
          </p:cNvPicPr>
          <p:nvPr>
            <p:custDataLst>
              <p:tags r:id="rId16"/>
            </p:custDataLst>
          </p:nvPr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0832" y="1515379"/>
            <a:ext cx="332850" cy="426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TextBox 43"/>
          <p:cNvSpPr txBox="1"/>
          <p:nvPr>
            <p:custDataLst>
              <p:tags r:id="rId17"/>
            </p:custDataLst>
          </p:nvPr>
        </p:nvSpPr>
        <p:spPr>
          <a:xfrm>
            <a:off x="345707" y="4935315"/>
            <a:ext cx="1184629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400" dirty="0"/>
              <a:t>Assumption: Malicious server cannot recover D from the encoding in polynomial time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/>
              <a:t>Goal #1: After deletion, the server won’t be able to recover D even given        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/>
              <a:t>Goal #2: After deletion, the server won’t be able to recover D even given unbounded time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/>
              <a:t>Requirements: encryption + </a:t>
            </a:r>
            <a:r>
              <a:rPr lang="en-US" sz="2400" dirty="0" err="1"/>
              <a:t>unclonability</a:t>
            </a:r>
            <a:endParaRPr lang="en-US" sz="2400" dirty="0"/>
          </a:p>
        </p:txBody>
      </p:sp>
      <p:pic>
        <p:nvPicPr>
          <p:cNvPr id="45" name="Picture 44"/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28"/>
          <a:stretch>
            <a:fillRect/>
          </a:stretch>
        </p:blipFill>
        <p:spPr>
          <a:xfrm>
            <a:off x="9754817" y="5365571"/>
            <a:ext cx="407527" cy="372980"/>
          </a:xfrm>
          <a:prstGeom prst="rect">
            <a:avLst/>
          </a:prstGeom>
        </p:spPr>
      </p:pic>
      <p:pic>
        <p:nvPicPr>
          <p:cNvPr id="2050" name="Picture 2" descr="ertificate Icon 5927781"/>
          <p:cNvPicPr>
            <a:picLocks noChangeAspect="1" noChangeArrowheads="1"/>
          </p:cNvPicPr>
          <p:nvPr>
            <p:custDataLst>
              <p:tags r:id="rId19"/>
            </p:custDataLst>
          </p:nvPr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3226" y="3240973"/>
            <a:ext cx="875469" cy="875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>
            <p:custDataLst>
              <p:tags r:id="rId20"/>
            </p:custDataLst>
          </p:nvPr>
        </p:nvSpPr>
        <p:spPr>
          <a:xfrm>
            <a:off x="7754271" y="82438"/>
            <a:ext cx="441223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buSzPts val="100"/>
            </a:pPr>
            <a:r>
              <a:rPr lang="en-US" dirty="0">
                <a:solidFill>
                  <a:schemeClr val="tx1">
                    <a:alpha val="0"/>
                  </a:schemeClr>
                </a:solidFill>
              </a:rPr>
              <a:t>[Broadbent, Islam 20]</a:t>
            </a:r>
          </a:p>
          <a:p>
            <a:pPr algn="r">
              <a:buSzPts val="100"/>
            </a:pPr>
            <a:r>
              <a:rPr lang="en-US" dirty="0">
                <a:solidFill>
                  <a:schemeClr val="tx1">
                    <a:alpha val="0"/>
                  </a:schemeClr>
                </a:solidFill>
              </a:rPr>
              <a:t>[</a:t>
            </a:r>
            <a:r>
              <a:rPr lang="en-US" dirty="0" err="1">
                <a:solidFill>
                  <a:schemeClr val="tx1">
                    <a:alpha val="0"/>
                  </a:schemeClr>
                </a:solidFill>
              </a:rPr>
              <a:t>Hiroka</a:t>
            </a:r>
            <a:r>
              <a:rPr lang="en-US" dirty="0">
                <a:solidFill>
                  <a:schemeClr val="tx1">
                    <a:alpha val="0"/>
                  </a:schemeClr>
                </a:solidFill>
              </a:rPr>
              <a:t>, </a:t>
            </a:r>
            <a:r>
              <a:rPr lang="en-US" dirty="0" err="1">
                <a:solidFill>
                  <a:schemeClr val="tx1">
                    <a:alpha val="0"/>
                  </a:schemeClr>
                </a:solidFill>
              </a:rPr>
              <a:t>Morimae</a:t>
            </a:r>
            <a:r>
              <a:rPr lang="en-US" dirty="0">
                <a:solidFill>
                  <a:schemeClr val="tx1">
                    <a:alpha val="0"/>
                  </a:schemeClr>
                </a:solidFill>
              </a:rPr>
              <a:t>, </a:t>
            </a:r>
            <a:r>
              <a:rPr lang="en-US" dirty="0" err="1">
                <a:solidFill>
                  <a:schemeClr val="tx1">
                    <a:alpha val="0"/>
                  </a:schemeClr>
                </a:solidFill>
              </a:rPr>
              <a:t>Nishimaki</a:t>
            </a:r>
            <a:r>
              <a:rPr lang="en-US" dirty="0">
                <a:solidFill>
                  <a:schemeClr val="tx1">
                    <a:alpha val="0"/>
                  </a:schemeClr>
                </a:solidFill>
              </a:rPr>
              <a:t>, </a:t>
            </a:r>
            <a:r>
              <a:rPr lang="en-US" dirty="0" err="1">
                <a:solidFill>
                  <a:schemeClr val="tx1">
                    <a:alpha val="0"/>
                  </a:schemeClr>
                </a:solidFill>
              </a:rPr>
              <a:t>Yamakawa</a:t>
            </a:r>
            <a:r>
              <a:rPr lang="en-US" dirty="0">
                <a:solidFill>
                  <a:schemeClr val="tx1">
                    <a:alpha val="0"/>
                  </a:schemeClr>
                </a:solidFill>
              </a:rPr>
              <a:t> 21]</a:t>
            </a:r>
          </a:p>
          <a:p>
            <a:pPr algn="r"/>
            <a:endParaRPr lang="en-US" dirty="0"/>
          </a:p>
          <a:p>
            <a:pPr algn="r">
              <a:buSzPts val="100"/>
            </a:pPr>
            <a:r>
              <a:rPr lang="en-US" dirty="0">
                <a:solidFill>
                  <a:schemeClr val="tx1">
                    <a:alpha val="0"/>
                  </a:schemeClr>
                </a:solidFill>
              </a:rPr>
              <a:t>Classically: [Garg, </a:t>
            </a:r>
            <a:r>
              <a:rPr lang="en-US" dirty="0" err="1">
                <a:solidFill>
                  <a:schemeClr val="tx1">
                    <a:alpha val="0"/>
                  </a:schemeClr>
                </a:solidFill>
              </a:rPr>
              <a:t>Goldwasser</a:t>
            </a:r>
            <a:r>
              <a:rPr lang="en-US" dirty="0">
                <a:solidFill>
                  <a:schemeClr val="tx1">
                    <a:alpha val="0"/>
                  </a:schemeClr>
                </a:solidFill>
              </a:rPr>
              <a:t>, </a:t>
            </a:r>
            <a:r>
              <a:rPr lang="en-US" dirty="0" err="1">
                <a:solidFill>
                  <a:schemeClr val="tx1">
                    <a:alpha val="0"/>
                  </a:schemeClr>
                </a:solidFill>
              </a:rPr>
              <a:t>Vasudevan</a:t>
            </a:r>
            <a:r>
              <a:rPr lang="en-US" dirty="0">
                <a:solidFill>
                  <a:schemeClr val="tx1">
                    <a:alpha val="0"/>
                  </a:schemeClr>
                </a:solidFill>
              </a:rPr>
              <a:t> 20]</a:t>
            </a:r>
          </a:p>
          <a:p>
            <a:pPr algn="r"/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60668361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462986" y="318826"/>
            <a:ext cx="10954314" cy="815493"/>
          </a:xfrm>
        </p:spPr>
        <p:txBody>
          <a:bodyPr>
            <a:normAutofit/>
          </a:bodyPr>
          <a:lstStyle/>
          <a:p>
            <a:r>
              <a:rPr lang="en-US" sz="3600" dirty="0"/>
              <a:t>Without Oracles</a:t>
            </a:r>
            <a:r>
              <a:rPr lang="mr-IN" sz="3600" dirty="0"/>
              <a:t>…</a:t>
            </a:r>
            <a:endParaRPr lang="en-US" sz="36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>
                <p:custDataLst>
                  <p:tags r:id="rId3"/>
                </p:custDataLst>
              </p:nvPr>
            </p:nvSpPr>
            <p:spPr>
              <a:xfrm>
                <a:off x="698500" y="1425119"/>
                <a:ext cx="11099800" cy="36009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Indistinguishability obfuscation </a:t>
                </a:r>
                <a:r>
                  <a:rPr lang="en-US" sz="2400" dirty="0">
                    <a:solidFill>
                      <a:schemeClr val="accent2"/>
                    </a:solidFill>
                  </a:rPr>
                  <a:t>with certified deletion</a:t>
                </a:r>
                <a:endParaRPr lang="en-US" sz="2400" dirty="0"/>
              </a:p>
              <a:p>
                <a:pPr marL="742950" lvl="1" indent="-285750">
                  <a:buFont typeface="Arial" charset="0"/>
                  <a:buChar char="•"/>
                </a:pPr>
                <a:r>
                  <a:rPr lang="en-US" sz="2400" dirty="0"/>
                  <a:t>For any two functionally equivalent circuits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charset="0"/>
                          </a:rPr>
                          <m:t>C</m:t>
                        </m:r>
                      </m:e>
                      <m:sub>
                        <m:r>
                          <a:rPr lang="en-US" sz="2400" b="0" i="0" smtClean="0"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sz="2400" b="0" i="0" smtClean="0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charset="0"/>
                          </a:rPr>
                          <m:t>C</m:t>
                        </m:r>
                      </m:e>
                      <m:sub>
                        <m:r>
                          <a:rPr lang="en-US" sz="2400" b="0" i="0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sz="2400" b="0" i="0" smtClean="0">
                        <a:latin typeface="Cambria Math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charset="0"/>
                      </a:rPr>
                      <m:t>Obf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charset="0"/>
                              </a:rPr>
                              <m:t>C</m:t>
                            </m:r>
                          </m:e>
                          <m:sub>
                            <m:r>
                              <a:rPr lang="en-US" sz="2400" b="0" i="0" smtClean="0">
                                <a:latin typeface="Cambria Math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≈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𝑐</m:t>
                        </m:r>
                      </m:sub>
                    </m:sSub>
                    <m:r>
                      <m:rPr>
                        <m:sty m:val="p"/>
                      </m:rPr>
                      <a:rPr lang="en-US" sz="2400" b="0" i="0" smtClean="0">
                        <a:latin typeface="Cambria Math" charset="0"/>
                      </a:rPr>
                      <m:t>Obf</m:t>
                    </m:r>
                    <m:r>
                      <a:rPr lang="en-US" sz="2400" b="0" i="0" smtClean="0"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charset="0"/>
                          </a:rPr>
                          <m:t>C</m:t>
                        </m:r>
                      </m:e>
                      <m:sub>
                        <m:r>
                          <a:rPr lang="en-US" sz="2400" b="0" i="0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sz="2400" b="0" i="0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400" dirty="0"/>
                  <a:t>, </a:t>
                </a:r>
                <a:r>
                  <a:rPr lang="en-US" sz="2400" dirty="0">
                    <a:solidFill>
                      <a:schemeClr val="accent2"/>
                    </a:solidFill>
                  </a:rPr>
                  <a:t>and after deletion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>
                        <a:solidFill>
                          <a:schemeClr val="accent2"/>
                        </a:solidFill>
                        <a:latin typeface="Cambria Math" charset="0"/>
                      </a:rPr>
                      <m:t>Obf</m:t>
                    </m:r>
                    <m:d>
                      <m:dPr>
                        <m:ctrlPr>
                          <a:rPr lang="en-US" sz="24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40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C</m:t>
                            </m:r>
                          </m:e>
                          <m:sub>
                            <m:r>
                              <a:rPr lang="en-US" sz="240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sz="24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≈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𝑠</m:t>
                        </m:r>
                      </m:sub>
                    </m:sSub>
                    <m:r>
                      <m:rPr>
                        <m:sty m:val="p"/>
                      </m:rPr>
                      <a:rPr lang="en-US" sz="2400">
                        <a:solidFill>
                          <a:schemeClr val="accent2"/>
                        </a:solidFill>
                        <a:latin typeface="Cambria Math" charset="0"/>
                      </a:rPr>
                      <m:t>Obf</m:t>
                    </m:r>
                    <m:r>
                      <a:rPr lang="en-US" sz="2400">
                        <a:solidFill>
                          <a:schemeClr val="accent2"/>
                        </a:solidFill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C</m:t>
                        </m:r>
                      </m:e>
                      <m:sub>
                        <m:r>
                          <a:rPr lang="en-US" sz="240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sz="2400">
                        <a:solidFill>
                          <a:schemeClr val="accent2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sz="2400" dirty="0">
                  <a:solidFill>
                    <a:schemeClr val="accent2"/>
                  </a:solidFill>
                </a:endParaRPr>
              </a:p>
              <a:p>
                <a:pPr marL="285750" indent="-285750">
                  <a:buFont typeface="Arial" charset="0"/>
                  <a:buChar char="•"/>
                </a:pPr>
                <a:endParaRPr lang="en-US" dirty="0"/>
              </a:p>
              <a:p>
                <a:pPr marL="285750" indent="-285750">
                  <a:buFont typeface="Arial" charset="0"/>
                  <a:buChar char="•"/>
                </a:pPr>
                <a:endParaRPr lang="en-US" dirty="0"/>
              </a:p>
              <a:p>
                <a:r>
                  <a:rPr lang="en-US" sz="2400" dirty="0"/>
                  <a:t>Satisfied by a slightly modified construction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Seems like a weak guarantee, but (</a:t>
                </a:r>
                <a:r>
                  <a:rPr lang="en-US" sz="2400" i="1" dirty="0"/>
                  <a:t>differing inputs</a:t>
                </a:r>
                <a:r>
                  <a:rPr lang="en-US" sz="2400" dirty="0"/>
                  <a:t>) </a:t>
                </a:r>
                <a:r>
                  <a:rPr lang="en-US" sz="2400" dirty="0" err="1"/>
                  <a:t>iO</a:t>
                </a:r>
                <a:r>
                  <a:rPr lang="en-US" sz="2400" dirty="0"/>
                  <a:t> with CD are useful tools:</a:t>
                </a: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sz="2400" dirty="0"/>
                  <a:t>Two-message delegation with certified deletion</a:t>
                </a:r>
              </a:p>
              <a:p>
                <a:pPr marL="342900" indent="-342900">
                  <a:buSzPts val="100"/>
                  <a:buFont typeface="Arial" charset="0"/>
                  <a:buChar char="•"/>
                </a:pPr>
                <a:r>
                  <a:rPr lang="en-US" sz="2400" dirty="0">
                    <a:solidFill>
                      <a:schemeClr val="tx1">
                        <a:alpha val="0"/>
                      </a:schemeClr>
                    </a:solidFill>
                  </a:rPr>
                  <a:t>A generic compiler from encryption to encryption with </a:t>
                </a:r>
                <a:r>
                  <a:rPr lang="en-US" sz="2400" i="1" dirty="0">
                    <a:solidFill>
                      <a:schemeClr val="tx1">
                        <a:alpha val="0"/>
                      </a:schemeClr>
                    </a:solidFill>
                  </a:rPr>
                  <a:t>revocable secret keys</a:t>
                </a:r>
                <a:endParaRPr lang="en-US" sz="2400" dirty="0">
                  <a:solidFill>
                    <a:schemeClr val="tx1">
                      <a:alpha val="0"/>
                    </a:schemeClr>
                  </a:solidFill>
                </a:endParaRPr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3"/>
                </p:custDataLst>
              </p:nvPr>
            </p:nvSpPr>
            <p:spPr>
              <a:xfrm>
                <a:off x="698500" y="1425119"/>
                <a:ext cx="11099800" cy="3600986"/>
              </a:xfrm>
              <a:prstGeom prst="rect">
                <a:avLst/>
              </a:prstGeom>
              <a:blipFill>
                <a:blip r:embed="rId5"/>
                <a:stretch>
                  <a:fillRect l="-879" t="-1356" r="-385" b="-30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78870276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462986" y="318826"/>
            <a:ext cx="10954314" cy="815493"/>
          </a:xfrm>
        </p:spPr>
        <p:txBody>
          <a:bodyPr>
            <a:normAutofit/>
          </a:bodyPr>
          <a:lstStyle/>
          <a:p>
            <a:r>
              <a:rPr lang="en-US" sz="3600" dirty="0"/>
              <a:t>Without Oracles</a:t>
            </a:r>
            <a:r>
              <a:rPr lang="mr-IN" sz="3600" dirty="0"/>
              <a:t>…</a:t>
            </a:r>
            <a:endParaRPr lang="en-US" sz="36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>
                <p:custDataLst>
                  <p:tags r:id="rId3"/>
                </p:custDataLst>
              </p:nvPr>
            </p:nvSpPr>
            <p:spPr>
              <a:xfrm>
                <a:off x="698500" y="1425119"/>
                <a:ext cx="11099800" cy="36009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Indistinguishability obfuscation </a:t>
                </a:r>
                <a:r>
                  <a:rPr lang="en-US" sz="2400" dirty="0">
                    <a:solidFill>
                      <a:schemeClr val="accent2"/>
                    </a:solidFill>
                  </a:rPr>
                  <a:t>with certified deletion</a:t>
                </a:r>
                <a:endParaRPr lang="en-US" sz="2400" dirty="0"/>
              </a:p>
              <a:p>
                <a:pPr marL="742950" lvl="1" indent="-285750">
                  <a:buFont typeface="Arial" charset="0"/>
                  <a:buChar char="•"/>
                </a:pPr>
                <a:r>
                  <a:rPr lang="en-US" sz="2400" dirty="0"/>
                  <a:t>For any two functionally equivalent circuits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charset="0"/>
                          </a:rPr>
                          <m:t>C</m:t>
                        </m:r>
                      </m:e>
                      <m:sub>
                        <m:r>
                          <a:rPr lang="en-US" sz="2400" b="0" i="0" smtClean="0"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sz="2400" b="0" i="0" smtClean="0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charset="0"/>
                          </a:rPr>
                          <m:t>C</m:t>
                        </m:r>
                      </m:e>
                      <m:sub>
                        <m:r>
                          <a:rPr lang="en-US" sz="2400" b="0" i="0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sz="2400" b="0" i="0" smtClean="0">
                        <a:latin typeface="Cambria Math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charset="0"/>
                      </a:rPr>
                      <m:t>Obf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charset="0"/>
                              </a:rPr>
                              <m:t>C</m:t>
                            </m:r>
                          </m:e>
                          <m:sub>
                            <m:r>
                              <a:rPr lang="en-US" sz="2400" b="0" i="0" smtClean="0">
                                <a:latin typeface="Cambria Math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≈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𝑐</m:t>
                        </m:r>
                      </m:sub>
                    </m:sSub>
                    <m:r>
                      <m:rPr>
                        <m:sty m:val="p"/>
                      </m:rPr>
                      <a:rPr lang="en-US" sz="2400" b="0" i="0" smtClean="0">
                        <a:latin typeface="Cambria Math" charset="0"/>
                      </a:rPr>
                      <m:t>Obf</m:t>
                    </m:r>
                    <m:r>
                      <a:rPr lang="en-US" sz="2400" b="0" i="0" smtClean="0"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charset="0"/>
                          </a:rPr>
                          <m:t>C</m:t>
                        </m:r>
                      </m:e>
                      <m:sub>
                        <m:r>
                          <a:rPr lang="en-US" sz="2400" b="0" i="0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sz="2400" b="0" i="0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400" dirty="0"/>
                  <a:t>, </a:t>
                </a:r>
                <a:r>
                  <a:rPr lang="en-US" sz="2400" dirty="0">
                    <a:solidFill>
                      <a:schemeClr val="accent2"/>
                    </a:solidFill>
                  </a:rPr>
                  <a:t>and after deletion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>
                        <a:solidFill>
                          <a:schemeClr val="accent2"/>
                        </a:solidFill>
                        <a:latin typeface="Cambria Math" charset="0"/>
                      </a:rPr>
                      <m:t>Obf</m:t>
                    </m:r>
                    <m:d>
                      <m:dPr>
                        <m:ctrlPr>
                          <a:rPr lang="en-US" sz="24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40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C</m:t>
                            </m:r>
                          </m:e>
                          <m:sub>
                            <m:r>
                              <a:rPr lang="en-US" sz="240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sz="24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≈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𝑠</m:t>
                        </m:r>
                      </m:sub>
                    </m:sSub>
                    <m:r>
                      <m:rPr>
                        <m:sty m:val="p"/>
                      </m:rPr>
                      <a:rPr lang="en-US" sz="2400">
                        <a:solidFill>
                          <a:schemeClr val="accent2"/>
                        </a:solidFill>
                        <a:latin typeface="Cambria Math" charset="0"/>
                      </a:rPr>
                      <m:t>Obf</m:t>
                    </m:r>
                    <m:r>
                      <a:rPr lang="en-US" sz="2400">
                        <a:solidFill>
                          <a:schemeClr val="accent2"/>
                        </a:solidFill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C</m:t>
                        </m:r>
                      </m:e>
                      <m:sub>
                        <m:r>
                          <a:rPr lang="en-US" sz="240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sz="2400">
                        <a:solidFill>
                          <a:schemeClr val="accent2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sz="2400" dirty="0">
                  <a:solidFill>
                    <a:schemeClr val="accent2"/>
                  </a:solidFill>
                </a:endParaRPr>
              </a:p>
              <a:p>
                <a:pPr marL="285750" indent="-285750">
                  <a:buFont typeface="Arial" charset="0"/>
                  <a:buChar char="•"/>
                </a:pPr>
                <a:endParaRPr lang="en-US" dirty="0"/>
              </a:p>
              <a:p>
                <a:pPr marL="285750" indent="-285750">
                  <a:buFont typeface="Arial" charset="0"/>
                  <a:buChar char="•"/>
                </a:pPr>
                <a:endParaRPr lang="en-US" dirty="0"/>
              </a:p>
              <a:p>
                <a:r>
                  <a:rPr lang="en-US" sz="2400" dirty="0"/>
                  <a:t>Satisfied by a slightly modified construction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Seems like a weak guarantee, but (</a:t>
                </a:r>
                <a:r>
                  <a:rPr lang="en-US" sz="2400" i="1" dirty="0"/>
                  <a:t>differing inputs</a:t>
                </a:r>
                <a:r>
                  <a:rPr lang="en-US" sz="2400" dirty="0"/>
                  <a:t>) </a:t>
                </a:r>
                <a:r>
                  <a:rPr lang="en-US" sz="2400" dirty="0" err="1"/>
                  <a:t>iO</a:t>
                </a:r>
                <a:r>
                  <a:rPr lang="en-US" sz="2400" dirty="0"/>
                  <a:t> with CD are useful tools:</a:t>
                </a: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sz="2400" dirty="0"/>
                  <a:t>Two-message delegation with certified deletion</a:t>
                </a: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sz="2400" dirty="0"/>
                  <a:t>A generic compiler from encryption to encryption with </a:t>
                </a:r>
                <a:r>
                  <a:rPr lang="en-US" sz="2400" i="1" dirty="0"/>
                  <a:t>revocable secret keys</a:t>
                </a:r>
                <a:endParaRPr lang="en-US" sz="2400" dirty="0"/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3"/>
                </p:custDataLst>
              </p:nvPr>
            </p:nvSpPr>
            <p:spPr>
              <a:xfrm>
                <a:off x="698500" y="1425119"/>
                <a:ext cx="11099800" cy="3600986"/>
              </a:xfrm>
              <a:prstGeom prst="rect">
                <a:avLst/>
              </a:prstGeom>
              <a:blipFill>
                <a:blip r:embed="rId5"/>
                <a:stretch>
                  <a:fillRect l="-879" t="-1356" r="-385" b="-30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74438102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462986" y="318826"/>
            <a:ext cx="10954314" cy="815493"/>
          </a:xfrm>
        </p:spPr>
        <p:txBody>
          <a:bodyPr>
            <a:normAutofit/>
          </a:bodyPr>
          <a:lstStyle/>
          <a:p>
            <a:r>
              <a:rPr lang="en-US" sz="3600" dirty="0"/>
              <a:t>Encryption with Revocable / </a:t>
            </a:r>
            <a:r>
              <a:rPr lang="en-US" sz="3600" dirty="0" err="1"/>
              <a:t>Deletable</a:t>
            </a:r>
            <a:r>
              <a:rPr lang="en-US" sz="3600" dirty="0"/>
              <a:t> Secret Keys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>
                <p:custDataLst>
                  <p:tags r:id="rId3"/>
                </p:custDataLst>
              </p:nvPr>
            </p:nvSpPr>
            <p:spPr>
              <a:xfrm>
                <a:off x="1308100" y="1573310"/>
                <a:ext cx="3609130" cy="2246769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latin typeface="Cambria Math" charset="0"/>
                      </a:rPr>
                      <m:t>Gen</m:t>
                    </m:r>
                    <m:r>
                      <a:rPr lang="en-US" sz="2800" b="0" i="1" smtClean="0">
                        <a:latin typeface="Cambria Math" charset="0"/>
                      </a:rPr>
                      <m:t>→</m:t>
                    </m:r>
                    <m:r>
                      <m:rPr>
                        <m:sty m:val="p"/>
                      </m:rPr>
                      <a:rPr lang="en-US" sz="2800" b="0" i="0" smtClean="0">
                        <a:latin typeface="Cambria Math" charset="0"/>
                      </a:rPr>
                      <m:t>pk</m:t>
                    </m:r>
                    <m:r>
                      <a:rPr lang="en-US" sz="2800" b="0" i="1" smtClean="0">
                        <a:latin typeface="Cambria Math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2800" b="0" i="0" smtClean="0">
                        <a:latin typeface="Cambria Math" charset="0"/>
                      </a:rPr>
                      <m:t>vk</m:t>
                    </m:r>
                    <m:r>
                      <a:rPr lang="en-US" sz="2800" b="0" i="1" smtClean="0">
                        <a:latin typeface="Cambria Math" charset="0"/>
                      </a:rPr>
                      <m:t>,|</m:t>
                    </m:r>
                    <m:r>
                      <m:rPr>
                        <m:sty m:val="p"/>
                      </m:rPr>
                      <a:rPr lang="en-US" sz="2800" b="0" i="0" smtClean="0">
                        <a:latin typeface="Cambria Math" charset="0"/>
                      </a:rPr>
                      <m:t>sk</m:t>
                    </m:r>
                    <m:r>
                      <a:rPr lang="en-US" sz="2800" b="0" i="1" smtClean="0">
                        <a:latin typeface="Cambria Math" charset="0"/>
                      </a:rPr>
                      <m:t>⟩</m:t>
                    </m:r>
                  </m:oMath>
                </a14:m>
                <a:endParaRPr lang="en-US" sz="2800" i="1" dirty="0"/>
              </a:p>
              <a:p>
                <a:pPr marL="285750" indent="-285750"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latin typeface="Cambria Math" charset="0"/>
                      </a:rPr>
                      <m:t>Enc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charset="0"/>
                          </a:rPr>
                          <m:t>pk</m:t>
                        </m:r>
                        <m:r>
                          <a:rPr lang="en-US" sz="2800" b="0" i="1" smtClean="0">
                            <a:latin typeface="Cambria Math" charset="0"/>
                          </a:rPr>
                          <m:t>,</m:t>
                        </m:r>
                        <m:r>
                          <a:rPr lang="en-US" sz="2800" b="0" i="1" smtClean="0">
                            <a:latin typeface="Cambria Math" charset="0"/>
                          </a:rPr>
                          <m:t>𝑚</m:t>
                        </m:r>
                      </m:e>
                    </m:d>
                    <m:r>
                      <a:rPr lang="en-US" sz="2800" b="0" i="1" smtClean="0">
                        <a:latin typeface="Cambria Math" charset="0"/>
                      </a:rPr>
                      <m:t>→</m:t>
                    </m:r>
                    <m:r>
                      <m:rPr>
                        <m:sty m:val="p"/>
                      </m:rPr>
                      <a:rPr lang="en-US" sz="2800" b="0" i="0" smtClean="0">
                        <a:latin typeface="Cambria Math" charset="0"/>
                      </a:rPr>
                      <m:t>ct</m:t>
                    </m:r>
                  </m:oMath>
                </a14:m>
                <a:endParaRPr lang="en-US" sz="2800" dirty="0"/>
              </a:p>
              <a:p>
                <a:pPr marL="285750" indent="-285750"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latin typeface="Cambria Math" charset="0"/>
                      </a:rPr>
                      <m:t>Dec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charset="0"/>
                          </a:rPr>
                          <m:t>|</m:t>
                        </m:r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charset="0"/>
                          </a:rPr>
                          <m:t>sk</m:t>
                        </m:r>
                        <m:r>
                          <a:rPr lang="en-US" sz="2800" b="0" i="1" smtClean="0">
                            <a:latin typeface="Cambria Math" charset="0"/>
                          </a:rPr>
                          <m:t>⟩,</m:t>
                        </m:r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charset="0"/>
                          </a:rPr>
                          <m:t>ct</m:t>
                        </m:r>
                      </m:e>
                    </m:d>
                    <m:r>
                      <a:rPr lang="en-US" sz="2800" b="0" i="1" smtClean="0">
                        <a:latin typeface="Cambria Math" charset="0"/>
                      </a:rPr>
                      <m:t>→</m:t>
                    </m:r>
                    <m:r>
                      <a:rPr lang="en-US" sz="2800" b="0" i="1" smtClean="0">
                        <a:latin typeface="Cambria Math" charset="0"/>
                      </a:rPr>
                      <m:t>𝑚</m:t>
                    </m:r>
                  </m:oMath>
                </a14:m>
                <a:endParaRPr lang="en-US" sz="2800" i="1" dirty="0"/>
              </a:p>
              <a:p>
                <a:pPr marL="285750" indent="-285750"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latin typeface="Cambria Math" charset="0"/>
                      </a:rPr>
                      <m:t>Del</m:t>
                    </m:r>
                    <m:r>
                      <a:rPr lang="en-US" sz="2800" b="0" i="1" smtClean="0">
                        <a:latin typeface="Cambria Math" charset="0"/>
                      </a:rPr>
                      <m:t>(|</m:t>
                    </m:r>
                    <m:r>
                      <m:rPr>
                        <m:sty m:val="p"/>
                      </m:rPr>
                      <a:rPr lang="en-US" sz="2800" b="0" i="0" smtClean="0">
                        <a:latin typeface="Cambria Math" charset="0"/>
                      </a:rPr>
                      <m:t>sk</m:t>
                    </m:r>
                    <m:r>
                      <a:rPr lang="en-US" sz="2800" b="0" i="1" smtClean="0">
                        <a:latin typeface="Cambria Math" charset="0"/>
                      </a:rPr>
                      <m:t>⟩)→</m:t>
                    </m:r>
                    <m:r>
                      <m:rPr>
                        <m:sty m:val="p"/>
                      </m:rPr>
                      <a:rPr lang="en-US" sz="2800" b="0" i="0" smtClean="0">
                        <a:latin typeface="Cambria Math" charset="0"/>
                      </a:rPr>
                      <m:t>cert</m:t>
                    </m:r>
                  </m:oMath>
                </a14:m>
                <a:endParaRPr lang="en-US" sz="2800" i="1" dirty="0"/>
              </a:p>
              <a:p>
                <a:pPr marL="285750" indent="-285750"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latin typeface="Cambria Math" charset="0"/>
                      </a:rPr>
                      <m:t>Ver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charset="0"/>
                          </a:rPr>
                          <m:t>vk</m:t>
                        </m:r>
                        <m:r>
                          <a:rPr lang="en-US" sz="2800" b="0" i="1" smtClean="0">
                            <a:latin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charset="0"/>
                          </a:rPr>
                          <m:t>cert</m:t>
                        </m:r>
                      </m:e>
                    </m:d>
                    <m:r>
                      <a:rPr lang="en-US" sz="2800" b="0" i="1" smtClean="0">
                        <a:latin typeface="Cambria Math" charset="0"/>
                      </a:rPr>
                      <m:t>→⊤/⊥</m:t>
                    </m:r>
                  </m:oMath>
                </a14:m>
                <a:endParaRPr lang="en-US" sz="2800" dirty="0"/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3"/>
                </p:custDataLst>
              </p:nvPr>
            </p:nvSpPr>
            <p:spPr>
              <a:xfrm>
                <a:off x="1308100" y="1573310"/>
                <a:ext cx="3609130" cy="224676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/>
              <p:cNvSpPr txBox="1"/>
              <p:nvPr>
                <p:custDataLst>
                  <p:tags r:id="rId4"/>
                </p:custDataLst>
              </p:nvPr>
            </p:nvSpPr>
            <p:spPr>
              <a:xfrm>
                <a:off x="2032001" y="4017770"/>
                <a:ext cx="8432799" cy="26776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buSzPts val="100"/>
                </a:pPr>
                <a:r>
                  <a:rPr lang="en-US" sz="2400" dirty="0">
                    <a:solidFill>
                      <a:schemeClr val="tx1">
                        <a:alpha val="0"/>
                      </a:schemeClr>
                    </a:solidFill>
                  </a:rPr>
                  <a:t>Simple compiler: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sz="2400" b="0" i="1" smtClean="0">
                            <a:solidFill>
                              <a:schemeClr val="tx1">
                                <a:alpha val="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chemeClr val="tx1">
                                <a:alpha val="0"/>
                              </a:schemeClr>
                            </a:solidFill>
                            <a:latin typeface="Cambria Math" charset="0"/>
                          </a:rPr>
                          <m:t>sk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tx1">
                            <a:alpha val="0"/>
                          </a:schemeClr>
                        </a:solidFill>
                        <a:latin typeface="Cambria Math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400" b="0" i="0" smtClean="0">
                        <a:solidFill>
                          <a:schemeClr val="tx1">
                            <a:alpha val="0"/>
                          </a:schemeClr>
                        </a:solidFill>
                        <a:latin typeface="Cambria Math" charset="0"/>
                      </a:rPr>
                      <m:t>iOCD</m:t>
                    </m:r>
                    <m:r>
                      <a:rPr lang="en-US" sz="2400" b="0" i="0" smtClean="0">
                        <a:solidFill>
                          <a:schemeClr val="tx1">
                            <a:alpha val="0"/>
                          </a:schemeClr>
                        </a:solidFill>
                        <a:latin typeface="Cambria Math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2400" b="0" i="0" smtClean="0">
                        <a:solidFill>
                          <a:schemeClr val="tx1">
                            <a:alpha val="0"/>
                          </a:schemeClr>
                        </a:solidFill>
                        <a:latin typeface="Cambria Math" charset="0"/>
                      </a:rPr>
                      <m:t>Dec</m:t>
                    </m:r>
                    <m:r>
                      <a:rPr lang="en-US" sz="2400" b="0" i="1" smtClean="0">
                        <a:solidFill>
                          <a:schemeClr val="tx1">
                            <a:alpha val="0"/>
                          </a:schemeClr>
                        </a:solidFill>
                        <a:latin typeface="Cambria Math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2400" b="0" i="0" smtClean="0">
                        <a:solidFill>
                          <a:schemeClr val="tx1">
                            <a:alpha val="0"/>
                          </a:schemeClr>
                        </a:solidFill>
                        <a:latin typeface="Cambria Math" charset="0"/>
                      </a:rPr>
                      <m:t>sk</m:t>
                    </m:r>
                    <m:r>
                      <a:rPr lang="en-US" sz="2400" b="0" i="1" smtClean="0">
                        <a:solidFill>
                          <a:schemeClr val="tx1">
                            <a:alpha val="0"/>
                          </a:schemeClr>
                        </a:solidFill>
                        <a:latin typeface="Cambria Math" charset="0"/>
                      </a:rPr>
                      <m:t>,⋅))</m:t>
                    </m:r>
                  </m:oMath>
                </a14:m>
                <a:r>
                  <a:rPr lang="en-US" sz="2400" i="1" dirty="0">
                    <a:solidFill>
                      <a:schemeClr val="tx1">
                        <a:alpha val="0"/>
                      </a:schemeClr>
                    </a:solidFill>
                  </a:rPr>
                  <a:t> </a:t>
                </a:r>
                <a:r>
                  <a:rPr lang="en-US" sz="2400" dirty="0">
                    <a:solidFill>
                      <a:schemeClr val="tx1">
                        <a:alpha val="0"/>
                      </a:schemeClr>
                    </a:solidFill>
                  </a:rPr>
                  <a:t>[</a:t>
                </a:r>
                <a:r>
                  <a:rPr lang="en-US" sz="2400" b="1" dirty="0">
                    <a:solidFill>
                      <a:schemeClr val="tx1">
                        <a:alpha val="0"/>
                      </a:schemeClr>
                    </a:solidFill>
                  </a:rPr>
                  <a:t>B</a:t>
                </a:r>
                <a:r>
                  <a:rPr lang="en-US" sz="2400" dirty="0">
                    <a:solidFill>
                      <a:schemeClr val="tx1">
                        <a:alpha val="0"/>
                      </a:schemeClr>
                    </a:solidFill>
                  </a:rPr>
                  <a:t>GGMKRR23]</a:t>
                </a:r>
                <a:endParaRPr lang="en-US" sz="2400" i="1" dirty="0">
                  <a:solidFill>
                    <a:schemeClr val="tx1">
                      <a:alpha val="0"/>
                    </a:schemeClr>
                  </a:solidFill>
                </a:endParaRPr>
              </a:p>
              <a:p>
                <a:endParaRPr lang="en-US" sz="2400" i="1" dirty="0"/>
              </a:p>
              <a:p>
                <a:pPr>
                  <a:buSzPts val="100"/>
                </a:pPr>
                <a:r>
                  <a:rPr lang="en-US" sz="2400" dirty="0">
                    <a:solidFill>
                      <a:schemeClr val="tx1">
                        <a:alpha val="0"/>
                      </a:schemeClr>
                    </a:solidFill>
                  </a:rPr>
                  <a:t>Gives </a:t>
                </a:r>
                <a:r>
                  <a:rPr lang="en-US" sz="2400" i="1" dirty="0">
                    <a:solidFill>
                      <a:schemeClr val="tx1">
                        <a:alpha val="0"/>
                      </a:schemeClr>
                    </a:solidFill>
                  </a:rPr>
                  <a:t>publicly-verifiable revocation</a:t>
                </a:r>
                <a:r>
                  <a:rPr lang="en-US" sz="2400" dirty="0">
                    <a:solidFill>
                      <a:schemeClr val="tx1">
                        <a:alpha val="0"/>
                      </a:schemeClr>
                    </a:solidFill>
                  </a:rPr>
                  <a:t> if </a:t>
                </a:r>
                <a:r>
                  <a:rPr lang="en-US" sz="2400" dirty="0" err="1">
                    <a:solidFill>
                      <a:schemeClr val="tx1">
                        <a:alpha val="0"/>
                      </a:schemeClr>
                    </a:solidFill>
                  </a:rPr>
                  <a:t>iOCD</a:t>
                </a:r>
                <a:r>
                  <a:rPr lang="en-US" sz="2400" dirty="0">
                    <a:solidFill>
                      <a:schemeClr val="tx1">
                        <a:alpha val="0"/>
                      </a:schemeClr>
                    </a:solidFill>
                  </a:rPr>
                  <a:t> is publicly verifiable</a:t>
                </a:r>
              </a:p>
              <a:p>
                <a:endParaRPr lang="en-US" sz="2400" dirty="0"/>
              </a:p>
              <a:p>
                <a:pPr>
                  <a:buSzPts val="100"/>
                </a:pPr>
                <a:r>
                  <a:rPr lang="en-US" sz="2400" dirty="0">
                    <a:solidFill>
                      <a:schemeClr val="tx1">
                        <a:alpha val="0"/>
                      </a:schemeClr>
                    </a:solidFill>
                  </a:rPr>
                  <a:t>Privately-verifiable revocation from standard assumptions: [Kitagawa, </a:t>
                </a:r>
                <a:r>
                  <a:rPr lang="en-US" sz="2400" dirty="0" err="1">
                    <a:solidFill>
                      <a:schemeClr val="tx1">
                        <a:alpha val="0"/>
                      </a:schemeClr>
                    </a:solidFill>
                  </a:rPr>
                  <a:t>Nishimaki</a:t>
                </a:r>
                <a:r>
                  <a:rPr lang="en-US" sz="2400" dirty="0">
                    <a:solidFill>
                      <a:schemeClr val="tx1">
                        <a:alpha val="0"/>
                      </a:schemeClr>
                    </a:solidFill>
                  </a:rPr>
                  <a:t> 22], [Agarwal, Kitagawa, </a:t>
                </a:r>
                <a:r>
                  <a:rPr lang="en-US" sz="2400" dirty="0" err="1">
                    <a:solidFill>
                      <a:schemeClr val="tx1">
                        <a:alpha val="0"/>
                      </a:schemeClr>
                    </a:solidFill>
                  </a:rPr>
                  <a:t>Nishimaki</a:t>
                </a:r>
                <a:r>
                  <a:rPr lang="en-US" sz="2400" dirty="0">
                    <a:solidFill>
                      <a:schemeClr val="tx1">
                        <a:alpha val="0"/>
                      </a:schemeClr>
                    </a:solidFill>
                  </a:rPr>
                  <a:t>, Yamada, </a:t>
                </a:r>
                <a:r>
                  <a:rPr lang="en-US" sz="2400" dirty="0" err="1">
                    <a:solidFill>
                      <a:schemeClr val="tx1">
                        <a:alpha val="0"/>
                      </a:schemeClr>
                    </a:solidFill>
                  </a:rPr>
                  <a:t>Yamakawa</a:t>
                </a:r>
                <a:r>
                  <a:rPr lang="en-US" sz="2400" dirty="0">
                    <a:solidFill>
                      <a:schemeClr val="tx1">
                        <a:alpha val="0"/>
                      </a:schemeClr>
                    </a:solidFill>
                  </a:rPr>
                  <a:t> 23], [</a:t>
                </a:r>
                <a:r>
                  <a:rPr lang="en-US" sz="2400" dirty="0" err="1">
                    <a:solidFill>
                      <a:schemeClr val="tx1">
                        <a:alpha val="0"/>
                      </a:schemeClr>
                    </a:solidFill>
                  </a:rPr>
                  <a:t>Ananth</a:t>
                </a:r>
                <a:r>
                  <a:rPr lang="en-US" sz="2400" dirty="0">
                    <a:solidFill>
                      <a:schemeClr val="tx1">
                        <a:alpha val="0"/>
                      </a:schemeClr>
                    </a:solidFill>
                  </a:rPr>
                  <a:t>, Poremba, </a:t>
                </a:r>
                <a:r>
                  <a:rPr lang="en-US" sz="2400" dirty="0" err="1">
                    <a:solidFill>
                      <a:schemeClr val="tx1">
                        <a:alpha val="0"/>
                      </a:schemeClr>
                    </a:solidFill>
                  </a:rPr>
                  <a:t>Vaikuntanathan</a:t>
                </a:r>
                <a:r>
                  <a:rPr lang="en-US" sz="2400" dirty="0">
                    <a:solidFill>
                      <a:schemeClr val="tx1">
                        <a:alpha val="0"/>
                      </a:schemeClr>
                    </a:solidFill>
                  </a:rPr>
                  <a:t> 23]</a:t>
                </a:r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4"/>
                </p:custDataLst>
              </p:nvPr>
            </p:nvSpPr>
            <p:spPr>
              <a:xfrm>
                <a:off x="2032001" y="4017770"/>
                <a:ext cx="8432799" cy="2677656"/>
              </a:xfrm>
              <a:prstGeom prst="rect">
                <a:avLst/>
              </a:prstGeom>
              <a:blipFill>
                <a:blip r:embed="rId7"/>
                <a:stretch>
                  <a:fillRect l="-1084" t="-1822" b="-43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4273215723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462986" y="318826"/>
            <a:ext cx="10954314" cy="815493"/>
          </a:xfrm>
        </p:spPr>
        <p:txBody>
          <a:bodyPr>
            <a:normAutofit/>
          </a:bodyPr>
          <a:lstStyle/>
          <a:p>
            <a:r>
              <a:rPr lang="en-US" sz="3600" dirty="0"/>
              <a:t>Encryption with Revocable / </a:t>
            </a:r>
            <a:r>
              <a:rPr lang="en-US" sz="3600" dirty="0" err="1"/>
              <a:t>Deletable</a:t>
            </a:r>
            <a:r>
              <a:rPr lang="en-US" sz="3600" dirty="0"/>
              <a:t> Secret Keys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>
                <p:custDataLst>
                  <p:tags r:id="rId3"/>
                </p:custDataLst>
              </p:nvPr>
            </p:nvSpPr>
            <p:spPr>
              <a:xfrm>
                <a:off x="1308100" y="1573310"/>
                <a:ext cx="3609130" cy="2246769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latin typeface="Cambria Math" charset="0"/>
                      </a:rPr>
                      <m:t>Gen</m:t>
                    </m:r>
                    <m:r>
                      <a:rPr lang="en-US" sz="2800" b="0" i="1" smtClean="0">
                        <a:latin typeface="Cambria Math" charset="0"/>
                      </a:rPr>
                      <m:t>→</m:t>
                    </m:r>
                    <m:r>
                      <m:rPr>
                        <m:sty m:val="p"/>
                      </m:rPr>
                      <a:rPr lang="en-US" sz="2800" b="0" i="0" smtClean="0">
                        <a:latin typeface="Cambria Math" charset="0"/>
                      </a:rPr>
                      <m:t>pk</m:t>
                    </m:r>
                    <m:r>
                      <a:rPr lang="en-US" sz="2800" b="0" i="1" smtClean="0">
                        <a:latin typeface="Cambria Math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2800" b="0" i="0" smtClean="0">
                        <a:latin typeface="Cambria Math" charset="0"/>
                      </a:rPr>
                      <m:t>vk</m:t>
                    </m:r>
                    <m:r>
                      <a:rPr lang="en-US" sz="2800" b="0" i="1" smtClean="0">
                        <a:latin typeface="Cambria Math" charset="0"/>
                      </a:rPr>
                      <m:t>,|</m:t>
                    </m:r>
                    <m:r>
                      <m:rPr>
                        <m:sty m:val="p"/>
                      </m:rPr>
                      <a:rPr lang="en-US" sz="2800" b="0" i="0" smtClean="0">
                        <a:latin typeface="Cambria Math" charset="0"/>
                      </a:rPr>
                      <m:t>sk</m:t>
                    </m:r>
                    <m:r>
                      <a:rPr lang="en-US" sz="2800" b="0" i="1" smtClean="0">
                        <a:latin typeface="Cambria Math" charset="0"/>
                      </a:rPr>
                      <m:t>⟩</m:t>
                    </m:r>
                  </m:oMath>
                </a14:m>
                <a:endParaRPr lang="en-US" sz="2800" i="1" dirty="0"/>
              </a:p>
              <a:p>
                <a:pPr marL="285750" indent="-285750"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latin typeface="Cambria Math" charset="0"/>
                      </a:rPr>
                      <m:t>Enc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charset="0"/>
                          </a:rPr>
                          <m:t>pk</m:t>
                        </m:r>
                        <m:r>
                          <a:rPr lang="en-US" sz="2800" b="0" i="1" smtClean="0">
                            <a:latin typeface="Cambria Math" charset="0"/>
                          </a:rPr>
                          <m:t>,</m:t>
                        </m:r>
                        <m:r>
                          <a:rPr lang="en-US" sz="2800" b="0" i="1" smtClean="0">
                            <a:latin typeface="Cambria Math" charset="0"/>
                          </a:rPr>
                          <m:t>𝑚</m:t>
                        </m:r>
                      </m:e>
                    </m:d>
                    <m:r>
                      <a:rPr lang="en-US" sz="2800" b="0" i="1" smtClean="0">
                        <a:latin typeface="Cambria Math" charset="0"/>
                      </a:rPr>
                      <m:t>→</m:t>
                    </m:r>
                    <m:r>
                      <m:rPr>
                        <m:sty m:val="p"/>
                      </m:rPr>
                      <a:rPr lang="en-US" sz="2800" b="0" i="0" smtClean="0">
                        <a:latin typeface="Cambria Math" charset="0"/>
                      </a:rPr>
                      <m:t>ct</m:t>
                    </m:r>
                  </m:oMath>
                </a14:m>
                <a:endParaRPr lang="en-US" sz="2800" dirty="0"/>
              </a:p>
              <a:p>
                <a:pPr marL="285750" indent="-285750"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latin typeface="Cambria Math" charset="0"/>
                      </a:rPr>
                      <m:t>Dec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charset="0"/>
                          </a:rPr>
                          <m:t>|</m:t>
                        </m:r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charset="0"/>
                          </a:rPr>
                          <m:t>sk</m:t>
                        </m:r>
                        <m:r>
                          <a:rPr lang="en-US" sz="2800" b="0" i="1" smtClean="0">
                            <a:latin typeface="Cambria Math" charset="0"/>
                          </a:rPr>
                          <m:t>⟩,</m:t>
                        </m:r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charset="0"/>
                          </a:rPr>
                          <m:t>ct</m:t>
                        </m:r>
                      </m:e>
                    </m:d>
                    <m:r>
                      <a:rPr lang="en-US" sz="2800" b="0" i="1" smtClean="0">
                        <a:latin typeface="Cambria Math" charset="0"/>
                      </a:rPr>
                      <m:t>→</m:t>
                    </m:r>
                    <m:r>
                      <a:rPr lang="en-US" sz="2800" b="0" i="1" smtClean="0">
                        <a:latin typeface="Cambria Math" charset="0"/>
                      </a:rPr>
                      <m:t>𝑚</m:t>
                    </m:r>
                  </m:oMath>
                </a14:m>
                <a:endParaRPr lang="en-US" sz="2800" i="1" dirty="0"/>
              </a:p>
              <a:p>
                <a:pPr marL="285750" indent="-285750"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latin typeface="Cambria Math" charset="0"/>
                      </a:rPr>
                      <m:t>Del</m:t>
                    </m:r>
                    <m:r>
                      <a:rPr lang="en-US" sz="2800" b="0" i="1" smtClean="0">
                        <a:latin typeface="Cambria Math" charset="0"/>
                      </a:rPr>
                      <m:t>(|</m:t>
                    </m:r>
                    <m:r>
                      <m:rPr>
                        <m:sty m:val="p"/>
                      </m:rPr>
                      <a:rPr lang="en-US" sz="2800" b="0" i="0" smtClean="0">
                        <a:latin typeface="Cambria Math" charset="0"/>
                      </a:rPr>
                      <m:t>sk</m:t>
                    </m:r>
                    <m:r>
                      <a:rPr lang="en-US" sz="2800" b="0" i="1" smtClean="0">
                        <a:latin typeface="Cambria Math" charset="0"/>
                      </a:rPr>
                      <m:t>⟩)→</m:t>
                    </m:r>
                    <m:r>
                      <m:rPr>
                        <m:sty m:val="p"/>
                      </m:rPr>
                      <a:rPr lang="en-US" sz="2800" b="0" i="0" smtClean="0">
                        <a:latin typeface="Cambria Math" charset="0"/>
                      </a:rPr>
                      <m:t>cert</m:t>
                    </m:r>
                  </m:oMath>
                </a14:m>
                <a:endParaRPr lang="en-US" sz="2800" i="1" dirty="0"/>
              </a:p>
              <a:p>
                <a:pPr marL="285750" indent="-285750"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latin typeface="Cambria Math" charset="0"/>
                      </a:rPr>
                      <m:t>Ver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charset="0"/>
                          </a:rPr>
                          <m:t>vk</m:t>
                        </m:r>
                        <m:r>
                          <a:rPr lang="en-US" sz="2800" b="0" i="1" smtClean="0">
                            <a:latin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charset="0"/>
                          </a:rPr>
                          <m:t>cert</m:t>
                        </m:r>
                      </m:e>
                    </m:d>
                    <m:r>
                      <a:rPr lang="en-US" sz="2800" b="0" i="1" smtClean="0">
                        <a:latin typeface="Cambria Math" charset="0"/>
                      </a:rPr>
                      <m:t>→⊤/⊥</m:t>
                    </m:r>
                  </m:oMath>
                </a14:m>
                <a:endParaRPr lang="en-US" sz="2800" dirty="0"/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3"/>
                </p:custDataLst>
              </p:nvPr>
            </p:nvSpPr>
            <p:spPr>
              <a:xfrm>
                <a:off x="1308100" y="1573310"/>
                <a:ext cx="3609130" cy="224676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>
                <p:custDataLst>
                  <p:tags r:id="rId4"/>
                </p:custDataLst>
              </p:nvPr>
            </p:nvSpPr>
            <p:spPr>
              <a:xfrm>
                <a:off x="5803900" y="2096531"/>
                <a:ext cx="4660900" cy="1200329"/>
              </a:xfrm>
              <a:prstGeom prst="rect">
                <a:avLst/>
              </a:prstGeom>
              <a:noFill/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Deletion security: </a:t>
                </a:r>
                <a:r>
                  <a:rPr lang="en-US" sz="2400" dirty="0" err="1"/>
                  <a:t>ciphertexts</a:t>
                </a:r>
                <a:r>
                  <a:rPr lang="en-US" sz="2400" dirty="0"/>
                  <a:t> generated after successful deletion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|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charset="0"/>
                      </a:rPr>
                      <m:t>sk</m:t>
                    </m:r>
                    <m:r>
                      <a:rPr lang="en-US" sz="2400" b="0" i="1" smtClean="0">
                        <a:latin typeface="Cambria Math" charset="0"/>
                      </a:rPr>
                      <m:t>⟩</m:t>
                    </m:r>
                  </m:oMath>
                </a14:m>
                <a:r>
                  <a:rPr lang="en-US" sz="2400" dirty="0"/>
                  <a:t> are semantically secure</a:t>
                </a:r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4"/>
                </p:custDataLst>
              </p:nvPr>
            </p:nvSpPr>
            <p:spPr>
              <a:xfrm>
                <a:off x="5803900" y="2096531"/>
                <a:ext cx="4660900" cy="1200329"/>
              </a:xfrm>
              <a:prstGeom prst="rect">
                <a:avLst/>
              </a:prstGeom>
              <a:blipFill>
                <a:blip r:embed="rId8"/>
                <a:stretch>
                  <a:fillRect l="-1691" t="-2985" r="-130" b="-9453"/>
                </a:stretch>
              </a:blipFill>
              <a:ln w="25400">
                <a:solidFill>
                  <a:schemeClr val="accent6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/>
              <p:cNvSpPr txBox="1"/>
              <p:nvPr>
                <p:custDataLst>
                  <p:tags r:id="rId5"/>
                </p:custDataLst>
              </p:nvPr>
            </p:nvSpPr>
            <p:spPr>
              <a:xfrm>
                <a:off x="2032001" y="4017770"/>
                <a:ext cx="8432799" cy="26776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buSzPts val="100"/>
                </a:pPr>
                <a:r>
                  <a:rPr lang="en-US" sz="2400" dirty="0">
                    <a:solidFill>
                      <a:schemeClr val="tx1">
                        <a:alpha val="0"/>
                      </a:schemeClr>
                    </a:solidFill>
                  </a:rPr>
                  <a:t>Simple compiler: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sz="2400" b="0" i="1" smtClean="0">
                            <a:solidFill>
                              <a:schemeClr val="tx1">
                                <a:alpha val="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chemeClr val="tx1">
                                <a:alpha val="0"/>
                              </a:schemeClr>
                            </a:solidFill>
                            <a:latin typeface="Cambria Math" charset="0"/>
                          </a:rPr>
                          <m:t>sk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tx1">
                            <a:alpha val="0"/>
                          </a:schemeClr>
                        </a:solidFill>
                        <a:latin typeface="Cambria Math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400" b="0" i="0" smtClean="0">
                        <a:solidFill>
                          <a:schemeClr val="tx1">
                            <a:alpha val="0"/>
                          </a:schemeClr>
                        </a:solidFill>
                        <a:latin typeface="Cambria Math" charset="0"/>
                      </a:rPr>
                      <m:t>iOCD</m:t>
                    </m:r>
                    <m:r>
                      <a:rPr lang="en-US" sz="2400" b="0" i="0" smtClean="0">
                        <a:solidFill>
                          <a:schemeClr val="tx1">
                            <a:alpha val="0"/>
                          </a:schemeClr>
                        </a:solidFill>
                        <a:latin typeface="Cambria Math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2400" b="0" i="0" smtClean="0">
                        <a:solidFill>
                          <a:schemeClr val="tx1">
                            <a:alpha val="0"/>
                          </a:schemeClr>
                        </a:solidFill>
                        <a:latin typeface="Cambria Math" charset="0"/>
                      </a:rPr>
                      <m:t>Dec</m:t>
                    </m:r>
                    <m:r>
                      <a:rPr lang="en-US" sz="2400" b="0" i="1" smtClean="0">
                        <a:solidFill>
                          <a:schemeClr val="tx1">
                            <a:alpha val="0"/>
                          </a:schemeClr>
                        </a:solidFill>
                        <a:latin typeface="Cambria Math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2400" b="0" i="0" smtClean="0">
                        <a:solidFill>
                          <a:schemeClr val="tx1">
                            <a:alpha val="0"/>
                          </a:schemeClr>
                        </a:solidFill>
                        <a:latin typeface="Cambria Math" charset="0"/>
                      </a:rPr>
                      <m:t>sk</m:t>
                    </m:r>
                    <m:r>
                      <a:rPr lang="en-US" sz="2400" b="0" i="1" smtClean="0">
                        <a:solidFill>
                          <a:schemeClr val="tx1">
                            <a:alpha val="0"/>
                          </a:schemeClr>
                        </a:solidFill>
                        <a:latin typeface="Cambria Math" charset="0"/>
                      </a:rPr>
                      <m:t>,⋅))</m:t>
                    </m:r>
                  </m:oMath>
                </a14:m>
                <a:r>
                  <a:rPr lang="en-US" sz="2400" i="1" dirty="0">
                    <a:solidFill>
                      <a:schemeClr val="tx1">
                        <a:alpha val="0"/>
                      </a:schemeClr>
                    </a:solidFill>
                  </a:rPr>
                  <a:t> </a:t>
                </a:r>
                <a:r>
                  <a:rPr lang="en-US" sz="2400" dirty="0">
                    <a:solidFill>
                      <a:schemeClr val="tx1">
                        <a:alpha val="0"/>
                      </a:schemeClr>
                    </a:solidFill>
                  </a:rPr>
                  <a:t>[</a:t>
                </a:r>
                <a:r>
                  <a:rPr lang="en-US" sz="2400" b="1" dirty="0">
                    <a:solidFill>
                      <a:schemeClr val="tx1">
                        <a:alpha val="0"/>
                      </a:schemeClr>
                    </a:solidFill>
                  </a:rPr>
                  <a:t>B</a:t>
                </a:r>
                <a:r>
                  <a:rPr lang="en-US" sz="2400" dirty="0">
                    <a:solidFill>
                      <a:schemeClr val="tx1">
                        <a:alpha val="0"/>
                      </a:schemeClr>
                    </a:solidFill>
                  </a:rPr>
                  <a:t>GGMKRR23]</a:t>
                </a:r>
                <a:endParaRPr lang="en-US" sz="2400" i="1" dirty="0">
                  <a:solidFill>
                    <a:schemeClr val="tx1">
                      <a:alpha val="0"/>
                    </a:schemeClr>
                  </a:solidFill>
                </a:endParaRPr>
              </a:p>
              <a:p>
                <a:endParaRPr lang="en-US" sz="2400" i="1" dirty="0"/>
              </a:p>
              <a:p>
                <a:pPr>
                  <a:buSzPts val="100"/>
                </a:pPr>
                <a:r>
                  <a:rPr lang="en-US" sz="2400" dirty="0">
                    <a:solidFill>
                      <a:schemeClr val="tx1">
                        <a:alpha val="0"/>
                      </a:schemeClr>
                    </a:solidFill>
                  </a:rPr>
                  <a:t>Gives </a:t>
                </a:r>
                <a:r>
                  <a:rPr lang="en-US" sz="2400" i="1" dirty="0">
                    <a:solidFill>
                      <a:schemeClr val="tx1">
                        <a:alpha val="0"/>
                      </a:schemeClr>
                    </a:solidFill>
                  </a:rPr>
                  <a:t>publicly-verifiable revocation</a:t>
                </a:r>
                <a:r>
                  <a:rPr lang="en-US" sz="2400" dirty="0">
                    <a:solidFill>
                      <a:schemeClr val="tx1">
                        <a:alpha val="0"/>
                      </a:schemeClr>
                    </a:solidFill>
                  </a:rPr>
                  <a:t> if </a:t>
                </a:r>
                <a:r>
                  <a:rPr lang="en-US" sz="2400" dirty="0" err="1">
                    <a:solidFill>
                      <a:schemeClr val="tx1">
                        <a:alpha val="0"/>
                      </a:schemeClr>
                    </a:solidFill>
                  </a:rPr>
                  <a:t>iOCD</a:t>
                </a:r>
                <a:r>
                  <a:rPr lang="en-US" sz="2400" dirty="0">
                    <a:solidFill>
                      <a:schemeClr val="tx1">
                        <a:alpha val="0"/>
                      </a:schemeClr>
                    </a:solidFill>
                  </a:rPr>
                  <a:t> is publicly verifiable</a:t>
                </a:r>
              </a:p>
              <a:p>
                <a:endParaRPr lang="en-US" sz="2400" dirty="0"/>
              </a:p>
              <a:p>
                <a:pPr>
                  <a:buSzPts val="100"/>
                </a:pPr>
                <a:r>
                  <a:rPr lang="en-US" sz="2400" dirty="0">
                    <a:solidFill>
                      <a:schemeClr val="tx1">
                        <a:alpha val="0"/>
                      </a:schemeClr>
                    </a:solidFill>
                  </a:rPr>
                  <a:t>Privately-verifiable revocation from standard assumptions: [Kitagawa, </a:t>
                </a:r>
                <a:r>
                  <a:rPr lang="en-US" sz="2400" dirty="0" err="1">
                    <a:solidFill>
                      <a:schemeClr val="tx1">
                        <a:alpha val="0"/>
                      </a:schemeClr>
                    </a:solidFill>
                  </a:rPr>
                  <a:t>Nishimaki</a:t>
                </a:r>
                <a:r>
                  <a:rPr lang="en-US" sz="2400" dirty="0">
                    <a:solidFill>
                      <a:schemeClr val="tx1">
                        <a:alpha val="0"/>
                      </a:schemeClr>
                    </a:solidFill>
                  </a:rPr>
                  <a:t> 22], [Agarwal, Kitagawa, </a:t>
                </a:r>
                <a:r>
                  <a:rPr lang="en-US" sz="2400" dirty="0" err="1">
                    <a:solidFill>
                      <a:schemeClr val="tx1">
                        <a:alpha val="0"/>
                      </a:schemeClr>
                    </a:solidFill>
                  </a:rPr>
                  <a:t>Nishimaki</a:t>
                </a:r>
                <a:r>
                  <a:rPr lang="en-US" sz="2400" dirty="0">
                    <a:solidFill>
                      <a:schemeClr val="tx1">
                        <a:alpha val="0"/>
                      </a:schemeClr>
                    </a:solidFill>
                  </a:rPr>
                  <a:t>, Yamada, </a:t>
                </a:r>
                <a:r>
                  <a:rPr lang="en-US" sz="2400" dirty="0" err="1">
                    <a:solidFill>
                      <a:schemeClr val="tx1">
                        <a:alpha val="0"/>
                      </a:schemeClr>
                    </a:solidFill>
                  </a:rPr>
                  <a:t>Yamakawa</a:t>
                </a:r>
                <a:r>
                  <a:rPr lang="en-US" sz="2400" dirty="0">
                    <a:solidFill>
                      <a:schemeClr val="tx1">
                        <a:alpha val="0"/>
                      </a:schemeClr>
                    </a:solidFill>
                  </a:rPr>
                  <a:t> 23], [</a:t>
                </a:r>
                <a:r>
                  <a:rPr lang="en-US" sz="2400" dirty="0" err="1">
                    <a:solidFill>
                      <a:schemeClr val="tx1">
                        <a:alpha val="0"/>
                      </a:schemeClr>
                    </a:solidFill>
                  </a:rPr>
                  <a:t>Ananth</a:t>
                </a:r>
                <a:r>
                  <a:rPr lang="en-US" sz="2400" dirty="0">
                    <a:solidFill>
                      <a:schemeClr val="tx1">
                        <a:alpha val="0"/>
                      </a:schemeClr>
                    </a:solidFill>
                  </a:rPr>
                  <a:t>, Poremba, </a:t>
                </a:r>
                <a:r>
                  <a:rPr lang="en-US" sz="2400" dirty="0" err="1">
                    <a:solidFill>
                      <a:schemeClr val="tx1">
                        <a:alpha val="0"/>
                      </a:schemeClr>
                    </a:solidFill>
                  </a:rPr>
                  <a:t>Vaikuntanathan</a:t>
                </a:r>
                <a:r>
                  <a:rPr lang="en-US" sz="2400" dirty="0">
                    <a:solidFill>
                      <a:schemeClr val="tx1">
                        <a:alpha val="0"/>
                      </a:schemeClr>
                    </a:solidFill>
                  </a:rPr>
                  <a:t> 23]</a:t>
                </a:r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5"/>
                </p:custDataLst>
              </p:nvPr>
            </p:nvSpPr>
            <p:spPr>
              <a:xfrm>
                <a:off x="2032001" y="4017770"/>
                <a:ext cx="8432799" cy="2677656"/>
              </a:xfrm>
              <a:prstGeom prst="rect">
                <a:avLst/>
              </a:prstGeom>
              <a:blipFill>
                <a:blip r:embed="rId9"/>
                <a:stretch>
                  <a:fillRect l="-1084" t="-1822" b="-43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4032612326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462986" y="318826"/>
            <a:ext cx="10954314" cy="815493"/>
          </a:xfrm>
        </p:spPr>
        <p:txBody>
          <a:bodyPr>
            <a:normAutofit/>
          </a:bodyPr>
          <a:lstStyle/>
          <a:p>
            <a:r>
              <a:rPr lang="en-US" sz="3600" dirty="0"/>
              <a:t>Encryption with Revocable / </a:t>
            </a:r>
            <a:r>
              <a:rPr lang="en-US" sz="3600" dirty="0" err="1"/>
              <a:t>Deletable</a:t>
            </a:r>
            <a:r>
              <a:rPr lang="en-US" sz="3600" dirty="0"/>
              <a:t> Secret Keys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>
                <p:custDataLst>
                  <p:tags r:id="rId3"/>
                </p:custDataLst>
              </p:nvPr>
            </p:nvSpPr>
            <p:spPr>
              <a:xfrm>
                <a:off x="1308100" y="1573310"/>
                <a:ext cx="3609130" cy="2246769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latin typeface="Cambria Math" charset="0"/>
                      </a:rPr>
                      <m:t>Gen</m:t>
                    </m:r>
                    <m:r>
                      <a:rPr lang="en-US" sz="2800" b="0" i="1" smtClean="0">
                        <a:latin typeface="Cambria Math" charset="0"/>
                      </a:rPr>
                      <m:t>→</m:t>
                    </m:r>
                    <m:r>
                      <m:rPr>
                        <m:sty m:val="p"/>
                      </m:rPr>
                      <a:rPr lang="en-US" sz="2800" b="0" i="0" smtClean="0">
                        <a:latin typeface="Cambria Math" charset="0"/>
                      </a:rPr>
                      <m:t>pk</m:t>
                    </m:r>
                    <m:r>
                      <a:rPr lang="en-US" sz="2800" b="0" i="1" smtClean="0">
                        <a:latin typeface="Cambria Math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2800" b="0" i="0" smtClean="0">
                        <a:latin typeface="Cambria Math" charset="0"/>
                      </a:rPr>
                      <m:t>vk</m:t>
                    </m:r>
                    <m:r>
                      <a:rPr lang="en-US" sz="2800" b="0" i="1" smtClean="0">
                        <a:latin typeface="Cambria Math" charset="0"/>
                      </a:rPr>
                      <m:t>,|</m:t>
                    </m:r>
                    <m:r>
                      <m:rPr>
                        <m:sty m:val="p"/>
                      </m:rPr>
                      <a:rPr lang="en-US" sz="2800" b="0" i="0" smtClean="0">
                        <a:latin typeface="Cambria Math" charset="0"/>
                      </a:rPr>
                      <m:t>sk</m:t>
                    </m:r>
                    <m:r>
                      <a:rPr lang="en-US" sz="2800" b="0" i="1" smtClean="0">
                        <a:latin typeface="Cambria Math" charset="0"/>
                      </a:rPr>
                      <m:t>⟩</m:t>
                    </m:r>
                  </m:oMath>
                </a14:m>
                <a:endParaRPr lang="en-US" sz="2800" i="1" dirty="0"/>
              </a:p>
              <a:p>
                <a:pPr marL="285750" indent="-285750"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latin typeface="Cambria Math" charset="0"/>
                      </a:rPr>
                      <m:t>Enc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charset="0"/>
                          </a:rPr>
                          <m:t>pk</m:t>
                        </m:r>
                        <m:r>
                          <a:rPr lang="en-US" sz="2800" b="0" i="1" smtClean="0">
                            <a:latin typeface="Cambria Math" charset="0"/>
                          </a:rPr>
                          <m:t>,</m:t>
                        </m:r>
                        <m:r>
                          <a:rPr lang="en-US" sz="2800" b="0" i="1" smtClean="0">
                            <a:latin typeface="Cambria Math" charset="0"/>
                          </a:rPr>
                          <m:t>𝑚</m:t>
                        </m:r>
                      </m:e>
                    </m:d>
                    <m:r>
                      <a:rPr lang="en-US" sz="2800" b="0" i="1" smtClean="0">
                        <a:latin typeface="Cambria Math" charset="0"/>
                      </a:rPr>
                      <m:t>→</m:t>
                    </m:r>
                    <m:r>
                      <m:rPr>
                        <m:sty m:val="p"/>
                      </m:rPr>
                      <a:rPr lang="en-US" sz="2800" b="0" i="0" smtClean="0">
                        <a:latin typeface="Cambria Math" charset="0"/>
                      </a:rPr>
                      <m:t>ct</m:t>
                    </m:r>
                  </m:oMath>
                </a14:m>
                <a:endParaRPr lang="en-US" sz="2800" dirty="0"/>
              </a:p>
              <a:p>
                <a:pPr marL="285750" indent="-285750"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latin typeface="Cambria Math" charset="0"/>
                      </a:rPr>
                      <m:t>Dec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charset="0"/>
                          </a:rPr>
                          <m:t>|</m:t>
                        </m:r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charset="0"/>
                          </a:rPr>
                          <m:t>sk</m:t>
                        </m:r>
                        <m:r>
                          <a:rPr lang="en-US" sz="2800" b="0" i="1" smtClean="0">
                            <a:latin typeface="Cambria Math" charset="0"/>
                          </a:rPr>
                          <m:t>⟩,</m:t>
                        </m:r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charset="0"/>
                          </a:rPr>
                          <m:t>ct</m:t>
                        </m:r>
                      </m:e>
                    </m:d>
                    <m:r>
                      <a:rPr lang="en-US" sz="2800" b="0" i="1" smtClean="0">
                        <a:latin typeface="Cambria Math" charset="0"/>
                      </a:rPr>
                      <m:t>→</m:t>
                    </m:r>
                    <m:r>
                      <a:rPr lang="en-US" sz="2800" b="0" i="1" smtClean="0">
                        <a:latin typeface="Cambria Math" charset="0"/>
                      </a:rPr>
                      <m:t>𝑚</m:t>
                    </m:r>
                  </m:oMath>
                </a14:m>
                <a:endParaRPr lang="en-US" sz="2800" i="1" dirty="0"/>
              </a:p>
              <a:p>
                <a:pPr marL="285750" indent="-285750"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latin typeface="Cambria Math" charset="0"/>
                      </a:rPr>
                      <m:t>Del</m:t>
                    </m:r>
                    <m:r>
                      <a:rPr lang="en-US" sz="2800" b="0" i="1" smtClean="0">
                        <a:latin typeface="Cambria Math" charset="0"/>
                      </a:rPr>
                      <m:t>(|</m:t>
                    </m:r>
                    <m:r>
                      <m:rPr>
                        <m:sty m:val="p"/>
                      </m:rPr>
                      <a:rPr lang="en-US" sz="2800" b="0" i="0" smtClean="0">
                        <a:latin typeface="Cambria Math" charset="0"/>
                      </a:rPr>
                      <m:t>sk</m:t>
                    </m:r>
                    <m:r>
                      <a:rPr lang="en-US" sz="2800" b="0" i="1" smtClean="0">
                        <a:latin typeface="Cambria Math" charset="0"/>
                      </a:rPr>
                      <m:t>⟩)→</m:t>
                    </m:r>
                    <m:r>
                      <m:rPr>
                        <m:sty m:val="p"/>
                      </m:rPr>
                      <a:rPr lang="en-US" sz="2800" b="0" i="0" smtClean="0">
                        <a:latin typeface="Cambria Math" charset="0"/>
                      </a:rPr>
                      <m:t>cert</m:t>
                    </m:r>
                  </m:oMath>
                </a14:m>
                <a:endParaRPr lang="en-US" sz="2800" i="1" dirty="0"/>
              </a:p>
              <a:p>
                <a:pPr marL="285750" indent="-285750"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latin typeface="Cambria Math" charset="0"/>
                      </a:rPr>
                      <m:t>Ver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charset="0"/>
                          </a:rPr>
                          <m:t>vk</m:t>
                        </m:r>
                        <m:r>
                          <a:rPr lang="en-US" sz="2800" b="0" i="1" smtClean="0">
                            <a:latin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charset="0"/>
                          </a:rPr>
                          <m:t>cert</m:t>
                        </m:r>
                      </m:e>
                    </m:d>
                    <m:r>
                      <a:rPr lang="en-US" sz="2800" b="0" i="1" smtClean="0">
                        <a:latin typeface="Cambria Math" charset="0"/>
                      </a:rPr>
                      <m:t>→⊤/⊥</m:t>
                    </m:r>
                  </m:oMath>
                </a14:m>
                <a:endParaRPr lang="en-US" sz="2800" dirty="0"/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3"/>
                </p:custDataLst>
              </p:nvPr>
            </p:nvSpPr>
            <p:spPr>
              <a:xfrm>
                <a:off x="1308100" y="1573310"/>
                <a:ext cx="3609130" cy="224676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>
                <p:custDataLst>
                  <p:tags r:id="rId4"/>
                </p:custDataLst>
              </p:nvPr>
            </p:nvSpPr>
            <p:spPr>
              <a:xfrm>
                <a:off x="5803900" y="2096531"/>
                <a:ext cx="4660900" cy="1200329"/>
              </a:xfrm>
              <a:prstGeom prst="rect">
                <a:avLst/>
              </a:prstGeom>
              <a:noFill/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Deletion security: </a:t>
                </a:r>
                <a:r>
                  <a:rPr lang="en-US" sz="2400" dirty="0" err="1"/>
                  <a:t>ciphertexts</a:t>
                </a:r>
                <a:r>
                  <a:rPr lang="en-US" sz="2400" dirty="0"/>
                  <a:t> generated after successful deletion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|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charset="0"/>
                      </a:rPr>
                      <m:t>sk</m:t>
                    </m:r>
                    <m:r>
                      <a:rPr lang="en-US" sz="2400" b="0" i="1" smtClean="0">
                        <a:latin typeface="Cambria Math" charset="0"/>
                      </a:rPr>
                      <m:t>⟩</m:t>
                    </m:r>
                  </m:oMath>
                </a14:m>
                <a:r>
                  <a:rPr lang="en-US" sz="2400" dirty="0"/>
                  <a:t> are semantically secure</a:t>
                </a:r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4"/>
                </p:custDataLst>
              </p:nvPr>
            </p:nvSpPr>
            <p:spPr>
              <a:xfrm>
                <a:off x="5803900" y="2096531"/>
                <a:ext cx="4660900" cy="1200329"/>
              </a:xfrm>
              <a:prstGeom prst="rect">
                <a:avLst/>
              </a:prstGeom>
              <a:blipFill>
                <a:blip r:embed="rId8"/>
                <a:stretch>
                  <a:fillRect l="-1691" t="-2985" r="-130" b="-9453"/>
                </a:stretch>
              </a:blipFill>
              <a:ln w="25400">
                <a:solidFill>
                  <a:schemeClr val="accent6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/>
              <p:cNvSpPr txBox="1"/>
              <p:nvPr>
                <p:custDataLst>
                  <p:tags r:id="rId5"/>
                </p:custDataLst>
              </p:nvPr>
            </p:nvSpPr>
            <p:spPr>
              <a:xfrm>
                <a:off x="2032001" y="4017770"/>
                <a:ext cx="8432799" cy="26776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Simple compiler: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charset="0"/>
                          </a:rPr>
                          <m:t>sk</m:t>
                        </m:r>
                      </m:e>
                    </m:d>
                    <m:r>
                      <a:rPr lang="en-US" sz="2400" b="0" i="1" smtClean="0">
                        <a:latin typeface="Cambria Math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charset="0"/>
                      </a:rPr>
                      <m:t>iOCD</m:t>
                    </m:r>
                    <m:r>
                      <a:rPr lang="en-US" sz="2400" b="0" i="0" smtClean="0">
                        <a:latin typeface="Cambria Math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charset="0"/>
                      </a:rPr>
                      <m:t>Dec</m:t>
                    </m:r>
                    <m:r>
                      <a:rPr lang="en-US" sz="2400" b="0" i="1" smtClean="0">
                        <a:latin typeface="Cambria Math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charset="0"/>
                      </a:rPr>
                      <m:t>sk</m:t>
                    </m:r>
                    <m:r>
                      <a:rPr lang="en-US" sz="2400" b="0" i="1" smtClean="0">
                        <a:latin typeface="Cambria Math" charset="0"/>
                      </a:rPr>
                      <m:t>,⋅))</m:t>
                    </m:r>
                  </m:oMath>
                </a14:m>
                <a:r>
                  <a:rPr lang="en-US" sz="2400" i="1" dirty="0"/>
                  <a:t> </a:t>
                </a:r>
                <a:r>
                  <a:rPr lang="en-US" sz="2400" dirty="0"/>
                  <a:t>[</a:t>
                </a:r>
                <a:r>
                  <a:rPr lang="en-US" sz="2400" b="1" dirty="0"/>
                  <a:t>B</a:t>
                </a:r>
                <a:r>
                  <a:rPr lang="en-US" sz="2400" dirty="0"/>
                  <a:t>GGMKRR23]</a:t>
                </a:r>
                <a:endParaRPr lang="en-US" sz="2400" i="1" dirty="0"/>
              </a:p>
              <a:p>
                <a:endParaRPr lang="en-US" sz="2400" i="1" dirty="0"/>
              </a:p>
              <a:p>
                <a:pPr>
                  <a:buSzPts val="100"/>
                </a:pPr>
                <a:r>
                  <a:rPr lang="en-US" sz="2400" dirty="0">
                    <a:solidFill>
                      <a:schemeClr val="tx1">
                        <a:alpha val="0"/>
                      </a:schemeClr>
                    </a:solidFill>
                  </a:rPr>
                  <a:t>Gives </a:t>
                </a:r>
                <a:r>
                  <a:rPr lang="en-US" sz="2400" i="1" dirty="0">
                    <a:solidFill>
                      <a:schemeClr val="tx1">
                        <a:alpha val="0"/>
                      </a:schemeClr>
                    </a:solidFill>
                  </a:rPr>
                  <a:t>publicly-verifiable revocation</a:t>
                </a:r>
                <a:r>
                  <a:rPr lang="en-US" sz="2400" dirty="0">
                    <a:solidFill>
                      <a:schemeClr val="tx1">
                        <a:alpha val="0"/>
                      </a:schemeClr>
                    </a:solidFill>
                  </a:rPr>
                  <a:t> if </a:t>
                </a:r>
                <a:r>
                  <a:rPr lang="en-US" sz="2400" dirty="0" err="1">
                    <a:solidFill>
                      <a:schemeClr val="tx1">
                        <a:alpha val="0"/>
                      </a:schemeClr>
                    </a:solidFill>
                  </a:rPr>
                  <a:t>iOCD</a:t>
                </a:r>
                <a:r>
                  <a:rPr lang="en-US" sz="2400" dirty="0">
                    <a:solidFill>
                      <a:schemeClr val="tx1">
                        <a:alpha val="0"/>
                      </a:schemeClr>
                    </a:solidFill>
                  </a:rPr>
                  <a:t> is publicly verifiable</a:t>
                </a:r>
              </a:p>
              <a:p>
                <a:endParaRPr lang="en-US" sz="2400" dirty="0"/>
              </a:p>
              <a:p>
                <a:pPr>
                  <a:buSzPts val="100"/>
                </a:pPr>
                <a:r>
                  <a:rPr lang="en-US" sz="2400" dirty="0">
                    <a:solidFill>
                      <a:schemeClr val="tx1">
                        <a:alpha val="0"/>
                      </a:schemeClr>
                    </a:solidFill>
                  </a:rPr>
                  <a:t>Privately-verifiable revocation from standard assumptions: [Kitagawa, </a:t>
                </a:r>
                <a:r>
                  <a:rPr lang="en-US" sz="2400" dirty="0" err="1">
                    <a:solidFill>
                      <a:schemeClr val="tx1">
                        <a:alpha val="0"/>
                      </a:schemeClr>
                    </a:solidFill>
                  </a:rPr>
                  <a:t>Nishimaki</a:t>
                </a:r>
                <a:r>
                  <a:rPr lang="en-US" sz="2400" dirty="0">
                    <a:solidFill>
                      <a:schemeClr val="tx1">
                        <a:alpha val="0"/>
                      </a:schemeClr>
                    </a:solidFill>
                  </a:rPr>
                  <a:t> 22], [Agarwal, Kitagawa, </a:t>
                </a:r>
                <a:r>
                  <a:rPr lang="en-US" sz="2400" dirty="0" err="1">
                    <a:solidFill>
                      <a:schemeClr val="tx1">
                        <a:alpha val="0"/>
                      </a:schemeClr>
                    </a:solidFill>
                  </a:rPr>
                  <a:t>Nishimaki</a:t>
                </a:r>
                <a:r>
                  <a:rPr lang="en-US" sz="2400" dirty="0">
                    <a:solidFill>
                      <a:schemeClr val="tx1">
                        <a:alpha val="0"/>
                      </a:schemeClr>
                    </a:solidFill>
                  </a:rPr>
                  <a:t>, Yamada, </a:t>
                </a:r>
                <a:r>
                  <a:rPr lang="en-US" sz="2400" dirty="0" err="1">
                    <a:solidFill>
                      <a:schemeClr val="tx1">
                        <a:alpha val="0"/>
                      </a:schemeClr>
                    </a:solidFill>
                  </a:rPr>
                  <a:t>Yamakawa</a:t>
                </a:r>
                <a:r>
                  <a:rPr lang="en-US" sz="2400" dirty="0">
                    <a:solidFill>
                      <a:schemeClr val="tx1">
                        <a:alpha val="0"/>
                      </a:schemeClr>
                    </a:solidFill>
                  </a:rPr>
                  <a:t> 23], [</a:t>
                </a:r>
                <a:r>
                  <a:rPr lang="en-US" sz="2400" dirty="0" err="1">
                    <a:solidFill>
                      <a:schemeClr val="tx1">
                        <a:alpha val="0"/>
                      </a:schemeClr>
                    </a:solidFill>
                  </a:rPr>
                  <a:t>Ananth</a:t>
                </a:r>
                <a:r>
                  <a:rPr lang="en-US" sz="2400" dirty="0">
                    <a:solidFill>
                      <a:schemeClr val="tx1">
                        <a:alpha val="0"/>
                      </a:schemeClr>
                    </a:solidFill>
                  </a:rPr>
                  <a:t>, Poremba, </a:t>
                </a:r>
                <a:r>
                  <a:rPr lang="en-US" sz="2400" dirty="0" err="1">
                    <a:solidFill>
                      <a:schemeClr val="tx1">
                        <a:alpha val="0"/>
                      </a:schemeClr>
                    </a:solidFill>
                  </a:rPr>
                  <a:t>Vaikuntanathan</a:t>
                </a:r>
                <a:r>
                  <a:rPr lang="en-US" sz="2400" dirty="0">
                    <a:solidFill>
                      <a:schemeClr val="tx1">
                        <a:alpha val="0"/>
                      </a:schemeClr>
                    </a:solidFill>
                  </a:rPr>
                  <a:t> 23]</a:t>
                </a:r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5"/>
                </p:custDataLst>
              </p:nvPr>
            </p:nvSpPr>
            <p:spPr>
              <a:xfrm>
                <a:off x="2032001" y="4017770"/>
                <a:ext cx="8432799" cy="2677656"/>
              </a:xfrm>
              <a:prstGeom prst="rect">
                <a:avLst/>
              </a:prstGeom>
              <a:blipFill>
                <a:blip r:embed="rId9"/>
                <a:stretch>
                  <a:fillRect l="-1084" t="-1822" b="-43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914697403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462986" y="318826"/>
            <a:ext cx="10954314" cy="815493"/>
          </a:xfrm>
        </p:spPr>
        <p:txBody>
          <a:bodyPr>
            <a:normAutofit/>
          </a:bodyPr>
          <a:lstStyle/>
          <a:p>
            <a:r>
              <a:rPr lang="en-US" sz="3600" dirty="0"/>
              <a:t>Encryption with Revocable / </a:t>
            </a:r>
            <a:r>
              <a:rPr lang="en-US" sz="3600" dirty="0" err="1"/>
              <a:t>Deletable</a:t>
            </a:r>
            <a:r>
              <a:rPr lang="en-US" sz="3600" dirty="0"/>
              <a:t> Secret Keys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>
                <p:custDataLst>
                  <p:tags r:id="rId3"/>
                </p:custDataLst>
              </p:nvPr>
            </p:nvSpPr>
            <p:spPr>
              <a:xfrm>
                <a:off x="1308100" y="1573310"/>
                <a:ext cx="3609130" cy="2246769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latin typeface="Cambria Math" charset="0"/>
                      </a:rPr>
                      <m:t>Gen</m:t>
                    </m:r>
                    <m:r>
                      <a:rPr lang="en-US" sz="2800" b="0" i="1" smtClean="0">
                        <a:latin typeface="Cambria Math" charset="0"/>
                      </a:rPr>
                      <m:t>→</m:t>
                    </m:r>
                    <m:r>
                      <m:rPr>
                        <m:sty m:val="p"/>
                      </m:rPr>
                      <a:rPr lang="en-US" sz="2800" b="0" i="0" smtClean="0">
                        <a:latin typeface="Cambria Math" charset="0"/>
                      </a:rPr>
                      <m:t>pk</m:t>
                    </m:r>
                    <m:r>
                      <a:rPr lang="en-US" sz="2800" b="0" i="1" smtClean="0">
                        <a:latin typeface="Cambria Math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2800" b="0" i="0" smtClean="0">
                        <a:latin typeface="Cambria Math" charset="0"/>
                      </a:rPr>
                      <m:t>vk</m:t>
                    </m:r>
                    <m:r>
                      <a:rPr lang="en-US" sz="2800" b="0" i="1" smtClean="0">
                        <a:latin typeface="Cambria Math" charset="0"/>
                      </a:rPr>
                      <m:t>,|</m:t>
                    </m:r>
                    <m:r>
                      <m:rPr>
                        <m:sty m:val="p"/>
                      </m:rPr>
                      <a:rPr lang="en-US" sz="2800" b="0" i="0" smtClean="0">
                        <a:latin typeface="Cambria Math" charset="0"/>
                      </a:rPr>
                      <m:t>sk</m:t>
                    </m:r>
                    <m:r>
                      <a:rPr lang="en-US" sz="2800" b="0" i="1" smtClean="0">
                        <a:latin typeface="Cambria Math" charset="0"/>
                      </a:rPr>
                      <m:t>⟩</m:t>
                    </m:r>
                  </m:oMath>
                </a14:m>
                <a:endParaRPr lang="en-US" sz="2800" i="1" dirty="0"/>
              </a:p>
              <a:p>
                <a:pPr marL="285750" indent="-285750"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latin typeface="Cambria Math" charset="0"/>
                      </a:rPr>
                      <m:t>Enc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charset="0"/>
                          </a:rPr>
                          <m:t>pk</m:t>
                        </m:r>
                        <m:r>
                          <a:rPr lang="en-US" sz="2800" b="0" i="1" smtClean="0">
                            <a:latin typeface="Cambria Math" charset="0"/>
                          </a:rPr>
                          <m:t>,</m:t>
                        </m:r>
                        <m:r>
                          <a:rPr lang="en-US" sz="2800" b="0" i="1" smtClean="0">
                            <a:latin typeface="Cambria Math" charset="0"/>
                          </a:rPr>
                          <m:t>𝑚</m:t>
                        </m:r>
                      </m:e>
                    </m:d>
                    <m:r>
                      <a:rPr lang="en-US" sz="2800" b="0" i="1" smtClean="0">
                        <a:latin typeface="Cambria Math" charset="0"/>
                      </a:rPr>
                      <m:t>→</m:t>
                    </m:r>
                    <m:r>
                      <m:rPr>
                        <m:sty m:val="p"/>
                      </m:rPr>
                      <a:rPr lang="en-US" sz="2800" b="0" i="0" smtClean="0">
                        <a:latin typeface="Cambria Math" charset="0"/>
                      </a:rPr>
                      <m:t>ct</m:t>
                    </m:r>
                  </m:oMath>
                </a14:m>
                <a:endParaRPr lang="en-US" sz="2800" dirty="0"/>
              </a:p>
              <a:p>
                <a:pPr marL="285750" indent="-285750"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latin typeface="Cambria Math" charset="0"/>
                      </a:rPr>
                      <m:t>Dec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charset="0"/>
                          </a:rPr>
                          <m:t>|</m:t>
                        </m:r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charset="0"/>
                          </a:rPr>
                          <m:t>sk</m:t>
                        </m:r>
                        <m:r>
                          <a:rPr lang="en-US" sz="2800" b="0" i="1" smtClean="0">
                            <a:latin typeface="Cambria Math" charset="0"/>
                          </a:rPr>
                          <m:t>⟩,</m:t>
                        </m:r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charset="0"/>
                          </a:rPr>
                          <m:t>ct</m:t>
                        </m:r>
                      </m:e>
                    </m:d>
                    <m:r>
                      <a:rPr lang="en-US" sz="2800" b="0" i="1" smtClean="0">
                        <a:latin typeface="Cambria Math" charset="0"/>
                      </a:rPr>
                      <m:t>→</m:t>
                    </m:r>
                    <m:r>
                      <a:rPr lang="en-US" sz="2800" b="0" i="1" smtClean="0">
                        <a:latin typeface="Cambria Math" charset="0"/>
                      </a:rPr>
                      <m:t>𝑚</m:t>
                    </m:r>
                  </m:oMath>
                </a14:m>
                <a:endParaRPr lang="en-US" sz="2800" i="1" dirty="0"/>
              </a:p>
              <a:p>
                <a:pPr marL="285750" indent="-285750"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latin typeface="Cambria Math" charset="0"/>
                      </a:rPr>
                      <m:t>Del</m:t>
                    </m:r>
                    <m:r>
                      <a:rPr lang="en-US" sz="2800" b="0" i="1" smtClean="0">
                        <a:latin typeface="Cambria Math" charset="0"/>
                      </a:rPr>
                      <m:t>(|</m:t>
                    </m:r>
                    <m:r>
                      <m:rPr>
                        <m:sty m:val="p"/>
                      </m:rPr>
                      <a:rPr lang="en-US" sz="2800" b="0" i="0" smtClean="0">
                        <a:latin typeface="Cambria Math" charset="0"/>
                      </a:rPr>
                      <m:t>sk</m:t>
                    </m:r>
                    <m:r>
                      <a:rPr lang="en-US" sz="2800" b="0" i="1" smtClean="0">
                        <a:latin typeface="Cambria Math" charset="0"/>
                      </a:rPr>
                      <m:t>⟩)→</m:t>
                    </m:r>
                    <m:r>
                      <m:rPr>
                        <m:sty m:val="p"/>
                      </m:rPr>
                      <a:rPr lang="en-US" sz="2800" b="0" i="0" smtClean="0">
                        <a:latin typeface="Cambria Math" charset="0"/>
                      </a:rPr>
                      <m:t>cert</m:t>
                    </m:r>
                  </m:oMath>
                </a14:m>
                <a:endParaRPr lang="en-US" sz="2800" i="1" dirty="0"/>
              </a:p>
              <a:p>
                <a:pPr marL="285750" indent="-285750"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latin typeface="Cambria Math" charset="0"/>
                      </a:rPr>
                      <m:t>Ver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charset="0"/>
                          </a:rPr>
                          <m:t>vk</m:t>
                        </m:r>
                        <m:r>
                          <a:rPr lang="en-US" sz="2800" b="0" i="1" smtClean="0">
                            <a:latin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charset="0"/>
                          </a:rPr>
                          <m:t>cert</m:t>
                        </m:r>
                      </m:e>
                    </m:d>
                    <m:r>
                      <a:rPr lang="en-US" sz="2800" b="0" i="1" smtClean="0">
                        <a:latin typeface="Cambria Math" charset="0"/>
                      </a:rPr>
                      <m:t>→⊤/⊥</m:t>
                    </m:r>
                  </m:oMath>
                </a14:m>
                <a:endParaRPr lang="en-US" sz="2800" dirty="0"/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3"/>
                </p:custDataLst>
              </p:nvPr>
            </p:nvSpPr>
            <p:spPr>
              <a:xfrm>
                <a:off x="1308100" y="1573310"/>
                <a:ext cx="3609130" cy="224676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>
                <p:custDataLst>
                  <p:tags r:id="rId4"/>
                </p:custDataLst>
              </p:nvPr>
            </p:nvSpPr>
            <p:spPr>
              <a:xfrm>
                <a:off x="5803900" y="2096531"/>
                <a:ext cx="4660900" cy="1200329"/>
              </a:xfrm>
              <a:prstGeom prst="rect">
                <a:avLst/>
              </a:prstGeom>
              <a:noFill/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Deletion security: </a:t>
                </a:r>
                <a:r>
                  <a:rPr lang="en-US" sz="2400" dirty="0" err="1"/>
                  <a:t>ciphertexts</a:t>
                </a:r>
                <a:r>
                  <a:rPr lang="en-US" sz="2400" dirty="0"/>
                  <a:t> generated after successful deletion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|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charset="0"/>
                      </a:rPr>
                      <m:t>sk</m:t>
                    </m:r>
                    <m:r>
                      <a:rPr lang="en-US" sz="2400" b="0" i="1" smtClean="0">
                        <a:latin typeface="Cambria Math" charset="0"/>
                      </a:rPr>
                      <m:t>⟩</m:t>
                    </m:r>
                  </m:oMath>
                </a14:m>
                <a:r>
                  <a:rPr lang="en-US" sz="2400" dirty="0"/>
                  <a:t> are semantically secure</a:t>
                </a:r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4"/>
                </p:custDataLst>
              </p:nvPr>
            </p:nvSpPr>
            <p:spPr>
              <a:xfrm>
                <a:off x="5803900" y="2096531"/>
                <a:ext cx="4660900" cy="1200329"/>
              </a:xfrm>
              <a:prstGeom prst="rect">
                <a:avLst/>
              </a:prstGeom>
              <a:blipFill>
                <a:blip r:embed="rId8"/>
                <a:stretch>
                  <a:fillRect l="-1691" t="-2985" r="-130" b="-9453"/>
                </a:stretch>
              </a:blipFill>
              <a:ln w="25400">
                <a:solidFill>
                  <a:schemeClr val="accent6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/>
              <p:cNvSpPr txBox="1"/>
              <p:nvPr>
                <p:custDataLst>
                  <p:tags r:id="rId5"/>
                </p:custDataLst>
              </p:nvPr>
            </p:nvSpPr>
            <p:spPr>
              <a:xfrm>
                <a:off x="2032001" y="4017770"/>
                <a:ext cx="8432799" cy="26776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Simple compiler: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charset="0"/>
                          </a:rPr>
                          <m:t>sk</m:t>
                        </m:r>
                      </m:e>
                    </m:d>
                    <m:r>
                      <a:rPr lang="en-US" sz="2400" b="0" i="1" smtClean="0">
                        <a:latin typeface="Cambria Math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charset="0"/>
                      </a:rPr>
                      <m:t>iOCD</m:t>
                    </m:r>
                    <m:r>
                      <a:rPr lang="en-US" sz="2400" b="0" i="0" smtClean="0">
                        <a:latin typeface="Cambria Math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charset="0"/>
                      </a:rPr>
                      <m:t>Dec</m:t>
                    </m:r>
                    <m:r>
                      <a:rPr lang="en-US" sz="2400" b="0" i="1" smtClean="0">
                        <a:latin typeface="Cambria Math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charset="0"/>
                      </a:rPr>
                      <m:t>sk</m:t>
                    </m:r>
                    <m:r>
                      <a:rPr lang="en-US" sz="2400" b="0" i="1" smtClean="0">
                        <a:latin typeface="Cambria Math" charset="0"/>
                      </a:rPr>
                      <m:t>,⋅))</m:t>
                    </m:r>
                  </m:oMath>
                </a14:m>
                <a:r>
                  <a:rPr lang="en-US" sz="2400" i="1" dirty="0"/>
                  <a:t> </a:t>
                </a:r>
                <a:r>
                  <a:rPr lang="en-US" sz="2400" dirty="0"/>
                  <a:t>[</a:t>
                </a:r>
                <a:r>
                  <a:rPr lang="en-US" sz="2400" b="1" dirty="0"/>
                  <a:t>B</a:t>
                </a:r>
                <a:r>
                  <a:rPr lang="en-US" sz="2400" dirty="0"/>
                  <a:t>GGMKRR23]</a:t>
                </a:r>
                <a:endParaRPr lang="en-US" sz="2400" i="1" dirty="0"/>
              </a:p>
              <a:p>
                <a:endParaRPr lang="en-US" sz="2400" i="1" dirty="0"/>
              </a:p>
              <a:p>
                <a:r>
                  <a:rPr lang="en-US" sz="2400" dirty="0"/>
                  <a:t>Gives </a:t>
                </a:r>
                <a:r>
                  <a:rPr lang="en-US" sz="2400" i="1" dirty="0"/>
                  <a:t>publicly-verifiable revocation</a:t>
                </a:r>
                <a:r>
                  <a:rPr lang="en-US" sz="2400" dirty="0"/>
                  <a:t> if </a:t>
                </a:r>
                <a:r>
                  <a:rPr lang="en-US" sz="2400" dirty="0" err="1"/>
                  <a:t>iOCD</a:t>
                </a:r>
                <a:r>
                  <a:rPr lang="en-US" sz="2400" dirty="0"/>
                  <a:t> is publicly verifiable</a:t>
                </a:r>
              </a:p>
              <a:p>
                <a:endParaRPr lang="en-US" sz="2400" dirty="0"/>
              </a:p>
              <a:p>
                <a:pPr>
                  <a:buSzPts val="100"/>
                </a:pPr>
                <a:r>
                  <a:rPr lang="en-US" sz="2400" dirty="0">
                    <a:solidFill>
                      <a:schemeClr val="tx1">
                        <a:alpha val="0"/>
                      </a:schemeClr>
                    </a:solidFill>
                  </a:rPr>
                  <a:t>Privately-verifiable revocation from standard assumptions: [Kitagawa, </a:t>
                </a:r>
                <a:r>
                  <a:rPr lang="en-US" sz="2400" dirty="0" err="1">
                    <a:solidFill>
                      <a:schemeClr val="tx1">
                        <a:alpha val="0"/>
                      </a:schemeClr>
                    </a:solidFill>
                  </a:rPr>
                  <a:t>Nishimaki</a:t>
                </a:r>
                <a:r>
                  <a:rPr lang="en-US" sz="2400" dirty="0">
                    <a:solidFill>
                      <a:schemeClr val="tx1">
                        <a:alpha val="0"/>
                      </a:schemeClr>
                    </a:solidFill>
                  </a:rPr>
                  <a:t> 22], [Agarwal, Kitagawa, </a:t>
                </a:r>
                <a:r>
                  <a:rPr lang="en-US" sz="2400" dirty="0" err="1">
                    <a:solidFill>
                      <a:schemeClr val="tx1">
                        <a:alpha val="0"/>
                      </a:schemeClr>
                    </a:solidFill>
                  </a:rPr>
                  <a:t>Nishimaki</a:t>
                </a:r>
                <a:r>
                  <a:rPr lang="en-US" sz="2400" dirty="0">
                    <a:solidFill>
                      <a:schemeClr val="tx1">
                        <a:alpha val="0"/>
                      </a:schemeClr>
                    </a:solidFill>
                  </a:rPr>
                  <a:t>, Yamada, </a:t>
                </a:r>
                <a:r>
                  <a:rPr lang="en-US" sz="2400" dirty="0" err="1">
                    <a:solidFill>
                      <a:schemeClr val="tx1">
                        <a:alpha val="0"/>
                      </a:schemeClr>
                    </a:solidFill>
                  </a:rPr>
                  <a:t>Yamakawa</a:t>
                </a:r>
                <a:r>
                  <a:rPr lang="en-US" sz="2400" dirty="0">
                    <a:solidFill>
                      <a:schemeClr val="tx1">
                        <a:alpha val="0"/>
                      </a:schemeClr>
                    </a:solidFill>
                  </a:rPr>
                  <a:t> 23], [</a:t>
                </a:r>
                <a:r>
                  <a:rPr lang="en-US" sz="2400" dirty="0" err="1">
                    <a:solidFill>
                      <a:schemeClr val="tx1">
                        <a:alpha val="0"/>
                      </a:schemeClr>
                    </a:solidFill>
                  </a:rPr>
                  <a:t>Ananth</a:t>
                </a:r>
                <a:r>
                  <a:rPr lang="en-US" sz="2400" dirty="0">
                    <a:solidFill>
                      <a:schemeClr val="tx1">
                        <a:alpha val="0"/>
                      </a:schemeClr>
                    </a:solidFill>
                  </a:rPr>
                  <a:t>, Poremba, </a:t>
                </a:r>
                <a:r>
                  <a:rPr lang="en-US" sz="2400" dirty="0" err="1">
                    <a:solidFill>
                      <a:schemeClr val="tx1">
                        <a:alpha val="0"/>
                      </a:schemeClr>
                    </a:solidFill>
                  </a:rPr>
                  <a:t>Vaikuntanathan</a:t>
                </a:r>
                <a:r>
                  <a:rPr lang="en-US" sz="2400" dirty="0">
                    <a:solidFill>
                      <a:schemeClr val="tx1">
                        <a:alpha val="0"/>
                      </a:schemeClr>
                    </a:solidFill>
                  </a:rPr>
                  <a:t> 23]</a:t>
                </a:r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5"/>
                </p:custDataLst>
              </p:nvPr>
            </p:nvSpPr>
            <p:spPr>
              <a:xfrm>
                <a:off x="2032001" y="4017770"/>
                <a:ext cx="8432799" cy="2677656"/>
              </a:xfrm>
              <a:prstGeom prst="rect">
                <a:avLst/>
              </a:prstGeom>
              <a:blipFill>
                <a:blip r:embed="rId9"/>
                <a:stretch>
                  <a:fillRect l="-1084" t="-1822" b="-43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565629187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462986" y="318826"/>
            <a:ext cx="10954314" cy="815493"/>
          </a:xfrm>
        </p:spPr>
        <p:txBody>
          <a:bodyPr>
            <a:normAutofit/>
          </a:bodyPr>
          <a:lstStyle/>
          <a:p>
            <a:r>
              <a:rPr lang="en-US" sz="3600" dirty="0"/>
              <a:t>Encryption with Revocable / </a:t>
            </a:r>
            <a:r>
              <a:rPr lang="en-US" sz="3600" dirty="0" err="1"/>
              <a:t>Deletable</a:t>
            </a:r>
            <a:r>
              <a:rPr lang="en-US" sz="3600" dirty="0"/>
              <a:t> Secret Keys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>
                <p:custDataLst>
                  <p:tags r:id="rId3"/>
                </p:custDataLst>
              </p:nvPr>
            </p:nvSpPr>
            <p:spPr>
              <a:xfrm>
                <a:off x="1308100" y="1573310"/>
                <a:ext cx="3609130" cy="2246769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latin typeface="Cambria Math" charset="0"/>
                      </a:rPr>
                      <m:t>Gen</m:t>
                    </m:r>
                    <m:r>
                      <a:rPr lang="en-US" sz="2800" b="0" i="1" smtClean="0">
                        <a:latin typeface="Cambria Math" charset="0"/>
                      </a:rPr>
                      <m:t>→</m:t>
                    </m:r>
                    <m:r>
                      <m:rPr>
                        <m:sty m:val="p"/>
                      </m:rPr>
                      <a:rPr lang="en-US" sz="2800" b="0" i="0" smtClean="0">
                        <a:latin typeface="Cambria Math" charset="0"/>
                      </a:rPr>
                      <m:t>pk</m:t>
                    </m:r>
                    <m:r>
                      <a:rPr lang="en-US" sz="2800" b="0" i="1" smtClean="0">
                        <a:latin typeface="Cambria Math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2800" b="0" i="0" smtClean="0">
                        <a:latin typeface="Cambria Math" charset="0"/>
                      </a:rPr>
                      <m:t>vk</m:t>
                    </m:r>
                    <m:r>
                      <a:rPr lang="en-US" sz="2800" b="0" i="1" smtClean="0">
                        <a:latin typeface="Cambria Math" charset="0"/>
                      </a:rPr>
                      <m:t>,|</m:t>
                    </m:r>
                    <m:r>
                      <m:rPr>
                        <m:sty m:val="p"/>
                      </m:rPr>
                      <a:rPr lang="en-US" sz="2800" b="0" i="0" smtClean="0">
                        <a:latin typeface="Cambria Math" charset="0"/>
                      </a:rPr>
                      <m:t>sk</m:t>
                    </m:r>
                    <m:r>
                      <a:rPr lang="en-US" sz="2800" b="0" i="1" smtClean="0">
                        <a:latin typeface="Cambria Math" charset="0"/>
                      </a:rPr>
                      <m:t>⟩</m:t>
                    </m:r>
                  </m:oMath>
                </a14:m>
                <a:endParaRPr lang="en-US" sz="2800" i="1" dirty="0"/>
              </a:p>
              <a:p>
                <a:pPr marL="285750" indent="-285750"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latin typeface="Cambria Math" charset="0"/>
                      </a:rPr>
                      <m:t>Enc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charset="0"/>
                          </a:rPr>
                          <m:t>pk</m:t>
                        </m:r>
                        <m:r>
                          <a:rPr lang="en-US" sz="2800" b="0" i="1" smtClean="0">
                            <a:latin typeface="Cambria Math" charset="0"/>
                          </a:rPr>
                          <m:t>,</m:t>
                        </m:r>
                        <m:r>
                          <a:rPr lang="en-US" sz="2800" b="0" i="1" smtClean="0">
                            <a:latin typeface="Cambria Math" charset="0"/>
                          </a:rPr>
                          <m:t>𝑚</m:t>
                        </m:r>
                      </m:e>
                    </m:d>
                    <m:r>
                      <a:rPr lang="en-US" sz="2800" b="0" i="1" smtClean="0">
                        <a:latin typeface="Cambria Math" charset="0"/>
                      </a:rPr>
                      <m:t>→</m:t>
                    </m:r>
                    <m:r>
                      <m:rPr>
                        <m:sty m:val="p"/>
                      </m:rPr>
                      <a:rPr lang="en-US" sz="2800" b="0" i="0" smtClean="0">
                        <a:latin typeface="Cambria Math" charset="0"/>
                      </a:rPr>
                      <m:t>ct</m:t>
                    </m:r>
                  </m:oMath>
                </a14:m>
                <a:endParaRPr lang="en-US" sz="2800" dirty="0"/>
              </a:p>
              <a:p>
                <a:pPr marL="285750" indent="-285750"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latin typeface="Cambria Math" charset="0"/>
                      </a:rPr>
                      <m:t>Dec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charset="0"/>
                          </a:rPr>
                          <m:t>|</m:t>
                        </m:r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charset="0"/>
                          </a:rPr>
                          <m:t>sk</m:t>
                        </m:r>
                        <m:r>
                          <a:rPr lang="en-US" sz="2800" b="0" i="1" smtClean="0">
                            <a:latin typeface="Cambria Math" charset="0"/>
                          </a:rPr>
                          <m:t>⟩,</m:t>
                        </m:r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charset="0"/>
                          </a:rPr>
                          <m:t>ct</m:t>
                        </m:r>
                      </m:e>
                    </m:d>
                    <m:r>
                      <a:rPr lang="en-US" sz="2800" b="0" i="1" smtClean="0">
                        <a:latin typeface="Cambria Math" charset="0"/>
                      </a:rPr>
                      <m:t>→</m:t>
                    </m:r>
                    <m:r>
                      <a:rPr lang="en-US" sz="2800" b="0" i="1" smtClean="0">
                        <a:latin typeface="Cambria Math" charset="0"/>
                      </a:rPr>
                      <m:t>𝑚</m:t>
                    </m:r>
                  </m:oMath>
                </a14:m>
                <a:endParaRPr lang="en-US" sz="2800" i="1" dirty="0"/>
              </a:p>
              <a:p>
                <a:pPr marL="285750" indent="-285750"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latin typeface="Cambria Math" charset="0"/>
                      </a:rPr>
                      <m:t>Del</m:t>
                    </m:r>
                    <m:r>
                      <a:rPr lang="en-US" sz="2800" b="0" i="1" smtClean="0">
                        <a:latin typeface="Cambria Math" charset="0"/>
                      </a:rPr>
                      <m:t>(|</m:t>
                    </m:r>
                    <m:r>
                      <m:rPr>
                        <m:sty m:val="p"/>
                      </m:rPr>
                      <a:rPr lang="en-US" sz="2800" b="0" i="0" smtClean="0">
                        <a:latin typeface="Cambria Math" charset="0"/>
                      </a:rPr>
                      <m:t>sk</m:t>
                    </m:r>
                    <m:r>
                      <a:rPr lang="en-US" sz="2800" b="0" i="1" smtClean="0">
                        <a:latin typeface="Cambria Math" charset="0"/>
                      </a:rPr>
                      <m:t>⟩)→</m:t>
                    </m:r>
                    <m:r>
                      <m:rPr>
                        <m:sty m:val="p"/>
                      </m:rPr>
                      <a:rPr lang="en-US" sz="2800" b="0" i="0" smtClean="0">
                        <a:latin typeface="Cambria Math" charset="0"/>
                      </a:rPr>
                      <m:t>cert</m:t>
                    </m:r>
                  </m:oMath>
                </a14:m>
                <a:endParaRPr lang="en-US" sz="2800" i="1" dirty="0"/>
              </a:p>
              <a:p>
                <a:pPr marL="285750" indent="-285750"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latin typeface="Cambria Math" charset="0"/>
                      </a:rPr>
                      <m:t>Ver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charset="0"/>
                          </a:rPr>
                          <m:t>vk</m:t>
                        </m:r>
                        <m:r>
                          <a:rPr lang="en-US" sz="2800" b="0" i="1" smtClean="0">
                            <a:latin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charset="0"/>
                          </a:rPr>
                          <m:t>cert</m:t>
                        </m:r>
                      </m:e>
                    </m:d>
                    <m:r>
                      <a:rPr lang="en-US" sz="2800" b="0" i="1" smtClean="0">
                        <a:latin typeface="Cambria Math" charset="0"/>
                      </a:rPr>
                      <m:t>→⊤/⊥</m:t>
                    </m:r>
                  </m:oMath>
                </a14:m>
                <a:endParaRPr lang="en-US" sz="2800" dirty="0"/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3"/>
                </p:custDataLst>
              </p:nvPr>
            </p:nvSpPr>
            <p:spPr>
              <a:xfrm>
                <a:off x="1308100" y="1573310"/>
                <a:ext cx="3609130" cy="224676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>
                <p:custDataLst>
                  <p:tags r:id="rId4"/>
                </p:custDataLst>
              </p:nvPr>
            </p:nvSpPr>
            <p:spPr>
              <a:xfrm>
                <a:off x="5803900" y="2096531"/>
                <a:ext cx="4660900" cy="1200329"/>
              </a:xfrm>
              <a:prstGeom prst="rect">
                <a:avLst/>
              </a:prstGeom>
              <a:noFill/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Deletion security: </a:t>
                </a:r>
                <a:r>
                  <a:rPr lang="en-US" sz="2400" dirty="0" err="1"/>
                  <a:t>ciphertexts</a:t>
                </a:r>
                <a:r>
                  <a:rPr lang="en-US" sz="2400" dirty="0"/>
                  <a:t> generated after successful deletion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|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charset="0"/>
                      </a:rPr>
                      <m:t>sk</m:t>
                    </m:r>
                    <m:r>
                      <a:rPr lang="en-US" sz="2400" b="0" i="1" smtClean="0">
                        <a:latin typeface="Cambria Math" charset="0"/>
                      </a:rPr>
                      <m:t>⟩</m:t>
                    </m:r>
                  </m:oMath>
                </a14:m>
                <a:r>
                  <a:rPr lang="en-US" sz="2400" dirty="0"/>
                  <a:t> are semantically secure</a:t>
                </a:r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4"/>
                </p:custDataLst>
              </p:nvPr>
            </p:nvSpPr>
            <p:spPr>
              <a:xfrm>
                <a:off x="5803900" y="2096531"/>
                <a:ext cx="4660900" cy="1200329"/>
              </a:xfrm>
              <a:prstGeom prst="rect">
                <a:avLst/>
              </a:prstGeom>
              <a:blipFill>
                <a:blip r:embed="rId8"/>
                <a:stretch>
                  <a:fillRect l="-1691" t="-2985" r="-130" b="-9453"/>
                </a:stretch>
              </a:blipFill>
              <a:ln w="25400">
                <a:solidFill>
                  <a:schemeClr val="accent6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/>
              <p:cNvSpPr txBox="1"/>
              <p:nvPr>
                <p:custDataLst>
                  <p:tags r:id="rId5"/>
                </p:custDataLst>
              </p:nvPr>
            </p:nvSpPr>
            <p:spPr>
              <a:xfrm>
                <a:off x="2032001" y="4017770"/>
                <a:ext cx="8432799" cy="26776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Simple compiler: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charset="0"/>
                          </a:rPr>
                          <m:t>sk</m:t>
                        </m:r>
                      </m:e>
                    </m:d>
                    <m:r>
                      <a:rPr lang="en-US" sz="2400" b="0" i="1" smtClean="0">
                        <a:latin typeface="Cambria Math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charset="0"/>
                      </a:rPr>
                      <m:t>iOCD</m:t>
                    </m:r>
                    <m:r>
                      <a:rPr lang="en-US" sz="2400" b="0" i="0" smtClean="0">
                        <a:latin typeface="Cambria Math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charset="0"/>
                      </a:rPr>
                      <m:t>Dec</m:t>
                    </m:r>
                    <m:r>
                      <a:rPr lang="en-US" sz="2400" b="0" i="1" smtClean="0">
                        <a:latin typeface="Cambria Math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charset="0"/>
                      </a:rPr>
                      <m:t>sk</m:t>
                    </m:r>
                    <m:r>
                      <a:rPr lang="en-US" sz="2400" b="0" i="1" smtClean="0">
                        <a:latin typeface="Cambria Math" charset="0"/>
                      </a:rPr>
                      <m:t>,⋅))</m:t>
                    </m:r>
                  </m:oMath>
                </a14:m>
                <a:r>
                  <a:rPr lang="en-US" sz="2400" i="1" dirty="0"/>
                  <a:t> </a:t>
                </a:r>
                <a:r>
                  <a:rPr lang="en-US" sz="2400" dirty="0"/>
                  <a:t>[</a:t>
                </a:r>
                <a:r>
                  <a:rPr lang="en-US" sz="2400" b="1" dirty="0"/>
                  <a:t>B</a:t>
                </a:r>
                <a:r>
                  <a:rPr lang="en-US" sz="2400" dirty="0"/>
                  <a:t>GGMKRR23]</a:t>
                </a:r>
                <a:endParaRPr lang="en-US" sz="2400" i="1" dirty="0"/>
              </a:p>
              <a:p>
                <a:endParaRPr lang="en-US" sz="2400" i="1" dirty="0"/>
              </a:p>
              <a:p>
                <a:r>
                  <a:rPr lang="en-US" sz="2400" dirty="0"/>
                  <a:t>Gives </a:t>
                </a:r>
                <a:r>
                  <a:rPr lang="en-US" sz="2400" i="1" dirty="0"/>
                  <a:t>publicly-verifiable revocation</a:t>
                </a:r>
                <a:r>
                  <a:rPr lang="en-US" sz="2400" dirty="0"/>
                  <a:t> if </a:t>
                </a:r>
                <a:r>
                  <a:rPr lang="en-US" sz="2400" dirty="0" err="1"/>
                  <a:t>iOCD</a:t>
                </a:r>
                <a:r>
                  <a:rPr lang="en-US" sz="2400" dirty="0"/>
                  <a:t> is publicly verifiable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Privately-verifiable revocation from standard assumptions: [Kitagawa, </a:t>
                </a:r>
                <a:r>
                  <a:rPr lang="en-US" sz="2400" dirty="0" err="1"/>
                  <a:t>Nishimaki</a:t>
                </a:r>
                <a:r>
                  <a:rPr lang="en-US" sz="2400" dirty="0"/>
                  <a:t> 22], [Agarwal, Kitagawa, </a:t>
                </a:r>
                <a:r>
                  <a:rPr lang="en-US" sz="2400" dirty="0" err="1"/>
                  <a:t>Nishimaki</a:t>
                </a:r>
                <a:r>
                  <a:rPr lang="en-US" sz="2400" dirty="0"/>
                  <a:t>, Yamada, </a:t>
                </a:r>
                <a:r>
                  <a:rPr lang="en-US" sz="2400" dirty="0" err="1"/>
                  <a:t>Yamakawa</a:t>
                </a:r>
                <a:r>
                  <a:rPr lang="en-US" sz="2400" dirty="0"/>
                  <a:t> 23], [</a:t>
                </a:r>
                <a:r>
                  <a:rPr lang="en-US" sz="2400" dirty="0" err="1"/>
                  <a:t>Ananth</a:t>
                </a:r>
                <a:r>
                  <a:rPr lang="en-US" sz="2400" dirty="0"/>
                  <a:t>, Poremba, </a:t>
                </a:r>
                <a:r>
                  <a:rPr lang="en-US" sz="2400" dirty="0" err="1"/>
                  <a:t>Vaikuntanathan</a:t>
                </a:r>
                <a:r>
                  <a:rPr lang="en-US" sz="2400" dirty="0"/>
                  <a:t> 23]</a:t>
                </a:r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5"/>
                </p:custDataLst>
              </p:nvPr>
            </p:nvSpPr>
            <p:spPr>
              <a:xfrm>
                <a:off x="2032001" y="4017770"/>
                <a:ext cx="8432799" cy="2677656"/>
              </a:xfrm>
              <a:prstGeom prst="rect">
                <a:avLst/>
              </a:prstGeom>
              <a:blipFill>
                <a:blip r:embed="rId9"/>
                <a:stretch>
                  <a:fillRect l="-1084" t="-1822" b="-43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152825043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462986" y="318826"/>
            <a:ext cx="10954314" cy="815493"/>
          </a:xfrm>
        </p:spPr>
        <p:txBody>
          <a:bodyPr>
            <a:normAutofit/>
          </a:bodyPr>
          <a:lstStyle/>
          <a:p>
            <a:r>
              <a:rPr lang="en-US" sz="3600" dirty="0"/>
              <a:t>Related Notions</a:t>
            </a:r>
          </a:p>
        </p:txBody>
      </p:sp>
      <p:sp>
        <p:nvSpPr>
          <p:cNvPr id="3" name="TextBox 2"/>
          <p:cNvSpPr txBox="1"/>
          <p:nvPr>
            <p:custDataLst>
              <p:tags r:id="rId3"/>
            </p:custDataLst>
          </p:nvPr>
        </p:nvSpPr>
        <p:spPr>
          <a:xfrm>
            <a:off x="6239239" y="551260"/>
            <a:ext cx="46372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Hard for the adversary to produce</a:t>
            </a:r>
            <a:r>
              <a:rPr lang="mr-IN" sz="2400" dirty="0"/>
              <a:t>…</a:t>
            </a:r>
            <a:endParaRPr lang="en-US" sz="2400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custDataLst>
              <p:tags r:id="rId4"/>
            </p:custDataLst>
            <p:extLst>
              <p:ext uri="{D42A27DB-BD31-4B8C-83A1-F6EECF244321}">
                <p14:modId xmlns:p14="http://schemas.microsoft.com/office/powerpoint/2010/main" val="386259384"/>
              </p:ext>
            </p:extLst>
          </p:nvPr>
        </p:nvGraphicFramePr>
        <p:xfrm>
          <a:off x="5857571" y="1371055"/>
          <a:ext cx="5392016" cy="382105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960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960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6421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6421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6421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6421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6421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1" name="TextBox 10"/>
          <p:cNvSpPr txBox="1"/>
          <p:nvPr>
            <p:custDataLst>
              <p:tags r:id="rId5"/>
            </p:custDataLst>
          </p:nvPr>
        </p:nvSpPr>
        <p:spPr>
          <a:xfrm>
            <a:off x="1177816" y="5910353"/>
            <a:ext cx="16228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“</a:t>
            </a:r>
            <a:r>
              <a:rPr lang="en-US" dirty="0"/>
              <a:t>working</a:t>
            </a:r>
            <a:r>
              <a:rPr lang="en-US"/>
              <a:t>” copy of </a:t>
            </a:r>
            <a:r>
              <a:rPr lang="en-US" dirty="0"/>
              <a:t>a program</a:t>
            </a:r>
          </a:p>
        </p:txBody>
      </p:sp>
      <p:pic>
        <p:nvPicPr>
          <p:cNvPr id="49" name="Picture 2" descr="ode Icon 4817052"/>
          <p:cNvPicPr>
            <a:picLocks noChangeAspect="1" noChangeArrowheads="1"/>
          </p:cNvPicPr>
          <p:nvPr>
            <p:custDataLst>
              <p:tags r:id="rId6"/>
            </p:custDataLst>
          </p:nvPr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8955" y="5333921"/>
            <a:ext cx="1799196" cy="1799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20" descr="ertificate Icon 2835640"/>
          <p:cNvPicPr>
            <a:picLocks noChangeAspect="1" noChangeArrowheads="1"/>
          </p:cNvPicPr>
          <p:nvPr>
            <p:custDataLst>
              <p:tags r:id="rId7"/>
            </p:custDataLst>
          </p:nvPr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6999" y="5898835"/>
            <a:ext cx="766679" cy="766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Oval 52"/>
          <p:cNvSpPr/>
          <p:nvPr>
            <p:custDataLst>
              <p:tags r:id="rId8"/>
            </p:custDataLst>
          </p:nvPr>
        </p:nvSpPr>
        <p:spPr>
          <a:xfrm>
            <a:off x="6313178" y="6058654"/>
            <a:ext cx="274320" cy="27432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Picture 20" descr="ertificate Icon 2835640"/>
          <p:cNvPicPr>
            <a:picLocks noChangeAspect="1" noChangeArrowheads="1"/>
          </p:cNvPicPr>
          <p:nvPr>
            <p:custDataLst>
              <p:tags r:id="rId9"/>
            </p:custDataLst>
          </p:nvPr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7242" y="5849594"/>
            <a:ext cx="766679" cy="766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Oval 55"/>
          <p:cNvSpPr/>
          <p:nvPr>
            <p:custDataLst>
              <p:tags r:id="rId10"/>
            </p:custDataLst>
          </p:nvPr>
        </p:nvSpPr>
        <p:spPr>
          <a:xfrm>
            <a:off x="9253421" y="6009413"/>
            <a:ext cx="274320" cy="27432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/>
          <p:cNvSpPr txBox="1"/>
          <p:nvPr>
            <p:custDataLst>
              <p:tags r:id="rId11"/>
            </p:custDataLst>
          </p:nvPr>
        </p:nvSpPr>
        <p:spPr>
          <a:xfrm>
            <a:off x="6748774" y="6099067"/>
            <a:ext cx="2083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publicly verifiable</a:t>
            </a:r>
          </a:p>
        </p:txBody>
      </p:sp>
      <p:sp>
        <p:nvSpPr>
          <p:cNvPr id="58" name="TextBox 57"/>
          <p:cNvSpPr txBox="1"/>
          <p:nvPr>
            <p:custDataLst>
              <p:tags r:id="rId12"/>
            </p:custDataLst>
          </p:nvPr>
        </p:nvSpPr>
        <p:spPr>
          <a:xfrm>
            <a:off x="9782232" y="6043105"/>
            <a:ext cx="2083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privately verifiable</a:t>
            </a:r>
            <a:endParaRPr lang="en-US" dirty="0"/>
          </a:p>
        </p:txBody>
      </p:sp>
      <p:pic>
        <p:nvPicPr>
          <p:cNvPr id="50" name="Picture 2" descr="ertificate Icon 5927781"/>
          <p:cNvPicPr>
            <a:picLocks noChangeAspect="1" noChangeArrowheads="1"/>
          </p:cNvPicPr>
          <p:nvPr>
            <p:custDataLst>
              <p:tags r:id="rId13"/>
            </p:custData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7095" y="5724417"/>
            <a:ext cx="1123257" cy="1123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TextBox 58"/>
          <p:cNvSpPr txBox="1"/>
          <p:nvPr>
            <p:custDataLst>
              <p:tags r:id="rId14"/>
            </p:custDataLst>
          </p:nvPr>
        </p:nvSpPr>
        <p:spPr>
          <a:xfrm>
            <a:off x="3880295" y="5959008"/>
            <a:ext cx="20990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/>
              <a:t>ertificate </a:t>
            </a:r>
            <a:r>
              <a:rPr lang="en-US" dirty="0"/>
              <a:t>derived </a:t>
            </a:r>
            <a:r>
              <a:rPr lang="en-US"/>
              <a:t>from program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0634361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462986" y="318826"/>
            <a:ext cx="10954314" cy="815493"/>
          </a:xfrm>
        </p:spPr>
        <p:txBody>
          <a:bodyPr>
            <a:normAutofit/>
          </a:bodyPr>
          <a:lstStyle/>
          <a:p>
            <a:r>
              <a:rPr lang="en-US" sz="3600" dirty="0"/>
              <a:t>Related Notions</a:t>
            </a:r>
          </a:p>
        </p:txBody>
      </p:sp>
      <p:sp>
        <p:nvSpPr>
          <p:cNvPr id="3" name="TextBox 2"/>
          <p:cNvSpPr txBox="1"/>
          <p:nvPr>
            <p:custDataLst>
              <p:tags r:id="rId3"/>
            </p:custDataLst>
          </p:nvPr>
        </p:nvSpPr>
        <p:spPr>
          <a:xfrm>
            <a:off x="6239239" y="551260"/>
            <a:ext cx="46372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Hard for the adversary to produce</a:t>
            </a:r>
            <a:r>
              <a:rPr lang="mr-IN" sz="2400" dirty="0"/>
              <a:t>…</a:t>
            </a:r>
            <a:endParaRPr lang="en-US" sz="2400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custDataLst>
              <p:tags r:id="rId4"/>
            </p:custDataLst>
            <p:extLst>
              <p:ext uri="{D42A27DB-BD31-4B8C-83A1-F6EECF244321}">
                <p14:modId xmlns:p14="http://schemas.microsoft.com/office/powerpoint/2010/main" val="386259384"/>
              </p:ext>
            </p:extLst>
          </p:nvPr>
        </p:nvGraphicFramePr>
        <p:xfrm>
          <a:off x="5857571" y="1371055"/>
          <a:ext cx="5392016" cy="382105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960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960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6421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6421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6421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6421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6421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1" name="TextBox 10"/>
          <p:cNvSpPr txBox="1"/>
          <p:nvPr>
            <p:custDataLst>
              <p:tags r:id="rId5"/>
            </p:custDataLst>
          </p:nvPr>
        </p:nvSpPr>
        <p:spPr>
          <a:xfrm>
            <a:off x="1177816" y="5910353"/>
            <a:ext cx="16228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“</a:t>
            </a:r>
            <a:r>
              <a:rPr lang="en-US" dirty="0"/>
              <a:t>working</a:t>
            </a:r>
            <a:r>
              <a:rPr lang="en-US"/>
              <a:t>” copy of </a:t>
            </a:r>
            <a:r>
              <a:rPr lang="en-US" dirty="0"/>
              <a:t>a program</a:t>
            </a:r>
          </a:p>
        </p:txBody>
      </p:sp>
      <p:pic>
        <p:nvPicPr>
          <p:cNvPr id="37" name="Picture 2" descr="ode Icon 4817052"/>
          <p:cNvPicPr>
            <a:picLocks noChangeAspect="1" noChangeArrowheads="1"/>
          </p:cNvPicPr>
          <p:nvPr>
            <p:custDataLst>
              <p:tags r:id="rId6"/>
            </p:custDataLst>
          </p:nvPr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8852" y="857905"/>
            <a:ext cx="1799196" cy="1799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2" descr="ode Icon 4817052"/>
          <p:cNvPicPr>
            <a:picLocks noChangeAspect="1" noChangeArrowheads="1"/>
          </p:cNvPicPr>
          <p:nvPr>
            <p:custDataLst>
              <p:tags r:id="rId7"/>
            </p:custDataLst>
          </p:nvPr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7396" y="857905"/>
            <a:ext cx="1799196" cy="1799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2" descr="ode Icon 4817052"/>
          <p:cNvPicPr>
            <a:picLocks noChangeAspect="1" noChangeArrowheads="1"/>
          </p:cNvPicPr>
          <p:nvPr>
            <p:custDataLst>
              <p:tags r:id="rId8"/>
            </p:custDataLst>
          </p:nvPr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8955" y="5333921"/>
            <a:ext cx="1799196" cy="1799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20" descr="ertificate Icon 2835640"/>
          <p:cNvPicPr>
            <a:picLocks noChangeAspect="1" noChangeArrowheads="1"/>
          </p:cNvPicPr>
          <p:nvPr>
            <p:custDataLst>
              <p:tags r:id="rId9"/>
            </p:custDataLst>
          </p:nvPr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6999" y="5898835"/>
            <a:ext cx="766679" cy="766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Oval 52"/>
          <p:cNvSpPr/>
          <p:nvPr>
            <p:custDataLst>
              <p:tags r:id="rId10"/>
            </p:custDataLst>
          </p:nvPr>
        </p:nvSpPr>
        <p:spPr>
          <a:xfrm>
            <a:off x="6313178" y="6058654"/>
            <a:ext cx="274320" cy="27432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Picture 20" descr="ertificate Icon 2835640"/>
          <p:cNvPicPr>
            <a:picLocks noChangeAspect="1" noChangeArrowheads="1"/>
          </p:cNvPicPr>
          <p:nvPr>
            <p:custDataLst>
              <p:tags r:id="rId11"/>
            </p:custDataLst>
          </p:nvPr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7242" y="5849594"/>
            <a:ext cx="766679" cy="766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Oval 55"/>
          <p:cNvSpPr/>
          <p:nvPr>
            <p:custDataLst>
              <p:tags r:id="rId12"/>
            </p:custDataLst>
          </p:nvPr>
        </p:nvSpPr>
        <p:spPr>
          <a:xfrm>
            <a:off x="9253421" y="6009413"/>
            <a:ext cx="274320" cy="27432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/>
          <p:cNvSpPr txBox="1"/>
          <p:nvPr>
            <p:custDataLst>
              <p:tags r:id="rId13"/>
            </p:custDataLst>
          </p:nvPr>
        </p:nvSpPr>
        <p:spPr>
          <a:xfrm>
            <a:off x="6748774" y="6099067"/>
            <a:ext cx="2083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publicly verifiable</a:t>
            </a:r>
          </a:p>
        </p:txBody>
      </p:sp>
      <p:sp>
        <p:nvSpPr>
          <p:cNvPr id="58" name="TextBox 57"/>
          <p:cNvSpPr txBox="1"/>
          <p:nvPr>
            <p:custDataLst>
              <p:tags r:id="rId14"/>
            </p:custDataLst>
          </p:nvPr>
        </p:nvSpPr>
        <p:spPr>
          <a:xfrm>
            <a:off x="9782232" y="6043105"/>
            <a:ext cx="2083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privately verifiable</a:t>
            </a:r>
            <a:endParaRPr lang="en-US" dirty="0"/>
          </a:p>
        </p:txBody>
      </p:sp>
      <p:pic>
        <p:nvPicPr>
          <p:cNvPr id="50" name="Picture 2" descr="ertificate Icon 5927781"/>
          <p:cNvPicPr>
            <a:picLocks noChangeAspect="1" noChangeArrowheads="1"/>
          </p:cNvPicPr>
          <p:nvPr>
            <p:custDataLst>
              <p:tags r:id="rId15"/>
            </p:custDataLst>
          </p:nvPr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7095" y="5724417"/>
            <a:ext cx="1123257" cy="1123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TextBox 58"/>
          <p:cNvSpPr txBox="1"/>
          <p:nvPr>
            <p:custDataLst>
              <p:tags r:id="rId16"/>
            </p:custDataLst>
          </p:nvPr>
        </p:nvSpPr>
        <p:spPr>
          <a:xfrm>
            <a:off x="3880295" y="5959008"/>
            <a:ext cx="20990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/>
              <a:t>ertificate </a:t>
            </a:r>
            <a:r>
              <a:rPr lang="en-US" dirty="0"/>
              <a:t>derived </a:t>
            </a:r>
            <a:r>
              <a:rPr lang="en-US"/>
              <a:t>from program</a:t>
            </a:r>
            <a:endParaRPr lang="en-US" dirty="0"/>
          </a:p>
        </p:txBody>
      </p:sp>
      <p:sp>
        <p:nvSpPr>
          <p:cNvPr id="5" name="TextBox 4"/>
          <p:cNvSpPr txBox="1"/>
          <p:nvPr>
            <p:custDataLst>
              <p:tags r:id="rId17"/>
            </p:custDataLst>
          </p:nvPr>
        </p:nvSpPr>
        <p:spPr>
          <a:xfrm>
            <a:off x="4088772" y="1371055"/>
            <a:ext cx="17486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Copy Protection:</a:t>
            </a:r>
          </a:p>
          <a:p>
            <a:pPr algn="r"/>
            <a:r>
              <a:rPr lang="en-US" dirty="0"/>
              <a:t>[Aaronson 09]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58707626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462986" y="318826"/>
            <a:ext cx="10954314" cy="815493"/>
          </a:xfrm>
        </p:spPr>
        <p:txBody>
          <a:bodyPr>
            <a:normAutofit/>
          </a:bodyPr>
          <a:lstStyle/>
          <a:p>
            <a:r>
              <a:rPr lang="en-US" sz="3600" dirty="0"/>
              <a:t>Related Notions</a:t>
            </a:r>
          </a:p>
        </p:txBody>
      </p:sp>
      <p:sp>
        <p:nvSpPr>
          <p:cNvPr id="3" name="TextBox 2"/>
          <p:cNvSpPr txBox="1"/>
          <p:nvPr>
            <p:custDataLst>
              <p:tags r:id="rId3"/>
            </p:custDataLst>
          </p:nvPr>
        </p:nvSpPr>
        <p:spPr>
          <a:xfrm>
            <a:off x="6239239" y="551260"/>
            <a:ext cx="46372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Hard for the adversary to produce</a:t>
            </a:r>
            <a:r>
              <a:rPr lang="mr-IN" sz="2400" dirty="0"/>
              <a:t>…</a:t>
            </a:r>
            <a:endParaRPr lang="en-US" sz="2400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custDataLst>
              <p:tags r:id="rId4"/>
            </p:custDataLst>
            <p:extLst>
              <p:ext uri="{D42A27DB-BD31-4B8C-83A1-F6EECF244321}">
                <p14:modId xmlns:p14="http://schemas.microsoft.com/office/powerpoint/2010/main" val="386259384"/>
              </p:ext>
            </p:extLst>
          </p:nvPr>
        </p:nvGraphicFramePr>
        <p:xfrm>
          <a:off x="5857571" y="1371055"/>
          <a:ext cx="5392016" cy="382105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960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960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6421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6421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6421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6421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6421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1" name="TextBox 10"/>
          <p:cNvSpPr txBox="1"/>
          <p:nvPr>
            <p:custDataLst>
              <p:tags r:id="rId5"/>
            </p:custDataLst>
          </p:nvPr>
        </p:nvSpPr>
        <p:spPr>
          <a:xfrm>
            <a:off x="1177816" y="5910353"/>
            <a:ext cx="16228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“</a:t>
            </a:r>
            <a:r>
              <a:rPr lang="en-US" dirty="0"/>
              <a:t>working</a:t>
            </a:r>
            <a:r>
              <a:rPr lang="en-US"/>
              <a:t>” copy of </a:t>
            </a:r>
            <a:r>
              <a:rPr lang="en-US" dirty="0"/>
              <a:t>a program</a:t>
            </a:r>
          </a:p>
        </p:txBody>
      </p:sp>
      <p:pic>
        <p:nvPicPr>
          <p:cNvPr id="29" name="Picture 2" descr="ode Icon 4817052"/>
          <p:cNvPicPr>
            <a:picLocks noChangeAspect="1" noChangeArrowheads="1"/>
          </p:cNvPicPr>
          <p:nvPr>
            <p:custDataLst>
              <p:tags r:id="rId6"/>
            </p:custDataLst>
          </p:nvPr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1976" y="3154013"/>
            <a:ext cx="1799196" cy="1799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0" descr="ertificate Icon 2835640"/>
          <p:cNvPicPr>
            <a:picLocks noChangeAspect="1" noChangeArrowheads="1"/>
          </p:cNvPicPr>
          <p:nvPr>
            <p:custDataLst>
              <p:tags r:id="rId7"/>
            </p:custDataLst>
          </p:nvPr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8303" y="3948123"/>
            <a:ext cx="766679" cy="766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Oval 30"/>
          <p:cNvSpPr/>
          <p:nvPr>
            <p:custDataLst>
              <p:tags r:id="rId8"/>
            </p:custDataLst>
          </p:nvPr>
        </p:nvSpPr>
        <p:spPr>
          <a:xfrm>
            <a:off x="10234482" y="4107942"/>
            <a:ext cx="274320" cy="27432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20" descr="ertificate Icon 2835640"/>
          <p:cNvPicPr>
            <a:picLocks noChangeAspect="1" noChangeArrowheads="1"/>
          </p:cNvPicPr>
          <p:nvPr>
            <p:custDataLst>
              <p:tags r:id="rId9"/>
            </p:custDataLst>
          </p:nvPr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8303" y="4710914"/>
            <a:ext cx="766679" cy="766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Oval 33"/>
          <p:cNvSpPr/>
          <p:nvPr>
            <p:custDataLst>
              <p:tags r:id="rId10"/>
            </p:custDataLst>
          </p:nvPr>
        </p:nvSpPr>
        <p:spPr>
          <a:xfrm>
            <a:off x="10234482" y="4870733"/>
            <a:ext cx="274320" cy="27432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Picture 2" descr="ode Icon 4817052"/>
          <p:cNvPicPr>
            <a:picLocks noChangeAspect="1" noChangeArrowheads="1"/>
          </p:cNvPicPr>
          <p:nvPr>
            <p:custDataLst>
              <p:tags r:id="rId11"/>
            </p:custDataLst>
          </p:nvPr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8852" y="857905"/>
            <a:ext cx="1799196" cy="1799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ode Icon 4817052"/>
          <p:cNvPicPr>
            <a:picLocks noChangeAspect="1" noChangeArrowheads="1"/>
          </p:cNvPicPr>
          <p:nvPr>
            <p:custDataLst>
              <p:tags r:id="rId12"/>
            </p:custDataLst>
          </p:nvPr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6693" y="3154013"/>
            <a:ext cx="1799196" cy="1799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20" descr="ertificate Icon 2835640"/>
          <p:cNvPicPr>
            <a:picLocks noChangeAspect="1" noChangeArrowheads="1"/>
          </p:cNvPicPr>
          <p:nvPr>
            <p:custDataLst>
              <p:tags r:id="rId13"/>
            </p:custDataLst>
          </p:nvPr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3020" y="3948123"/>
            <a:ext cx="766679" cy="766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Oval 39"/>
          <p:cNvSpPr/>
          <p:nvPr>
            <p:custDataLst>
              <p:tags r:id="rId14"/>
            </p:custDataLst>
          </p:nvPr>
        </p:nvSpPr>
        <p:spPr>
          <a:xfrm>
            <a:off x="7479199" y="4107942"/>
            <a:ext cx="274320" cy="27432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2" name="Picture 2" descr="ode Icon 4817052"/>
          <p:cNvPicPr>
            <a:picLocks noChangeAspect="1" noChangeArrowheads="1"/>
          </p:cNvPicPr>
          <p:nvPr>
            <p:custDataLst>
              <p:tags r:id="rId15"/>
            </p:custDataLst>
          </p:nvPr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6693" y="3918141"/>
            <a:ext cx="1799196" cy="1799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0" descr="ertificate Icon 2835640"/>
          <p:cNvPicPr>
            <a:picLocks noChangeAspect="1" noChangeArrowheads="1"/>
          </p:cNvPicPr>
          <p:nvPr>
            <p:custDataLst>
              <p:tags r:id="rId16"/>
            </p:custDataLst>
          </p:nvPr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3020" y="4712251"/>
            <a:ext cx="766679" cy="766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Oval 43"/>
          <p:cNvSpPr/>
          <p:nvPr>
            <p:custDataLst>
              <p:tags r:id="rId17"/>
            </p:custDataLst>
          </p:nvPr>
        </p:nvSpPr>
        <p:spPr>
          <a:xfrm>
            <a:off x="7479199" y="4872070"/>
            <a:ext cx="274320" cy="27432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5" name="Picture 2" descr="ode Icon 4817052"/>
          <p:cNvPicPr>
            <a:picLocks noChangeAspect="1" noChangeArrowheads="1"/>
          </p:cNvPicPr>
          <p:nvPr>
            <p:custDataLst>
              <p:tags r:id="rId18"/>
            </p:custDataLst>
          </p:nvPr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7396" y="857905"/>
            <a:ext cx="1799196" cy="1799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2" descr="ode Icon 4817052"/>
          <p:cNvPicPr>
            <a:picLocks noChangeAspect="1" noChangeArrowheads="1"/>
          </p:cNvPicPr>
          <p:nvPr>
            <p:custDataLst>
              <p:tags r:id="rId19"/>
            </p:custDataLst>
          </p:nvPr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8955" y="5333921"/>
            <a:ext cx="1799196" cy="1799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20" descr="ertificate Icon 2835640"/>
          <p:cNvPicPr>
            <a:picLocks noChangeAspect="1" noChangeArrowheads="1"/>
          </p:cNvPicPr>
          <p:nvPr>
            <p:custDataLst>
              <p:tags r:id="rId20"/>
            </p:custDataLst>
          </p:nvPr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6999" y="5898835"/>
            <a:ext cx="766679" cy="766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Oval 52"/>
          <p:cNvSpPr/>
          <p:nvPr>
            <p:custDataLst>
              <p:tags r:id="rId21"/>
            </p:custDataLst>
          </p:nvPr>
        </p:nvSpPr>
        <p:spPr>
          <a:xfrm>
            <a:off x="6313178" y="6058654"/>
            <a:ext cx="274320" cy="27432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Picture 20" descr="ertificate Icon 2835640"/>
          <p:cNvPicPr>
            <a:picLocks noChangeAspect="1" noChangeArrowheads="1"/>
          </p:cNvPicPr>
          <p:nvPr>
            <p:custDataLst>
              <p:tags r:id="rId22"/>
            </p:custDataLst>
          </p:nvPr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7242" y="5849594"/>
            <a:ext cx="766679" cy="766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Oval 55"/>
          <p:cNvSpPr/>
          <p:nvPr>
            <p:custDataLst>
              <p:tags r:id="rId23"/>
            </p:custDataLst>
          </p:nvPr>
        </p:nvSpPr>
        <p:spPr>
          <a:xfrm>
            <a:off x="9253421" y="6009413"/>
            <a:ext cx="274320" cy="27432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/>
          <p:cNvSpPr txBox="1"/>
          <p:nvPr>
            <p:custDataLst>
              <p:tags r:id="rId24"/>
            </p:custDataLst>
          </p:nvPr>
        </p:nvSpPr>
        <p:spPr>
          <a:xfrm>
            <a:off x="6748774" y="6099067"/>
            <a:ext cx="2083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publicly verifiable</a:t>
            </a:r>
          </a:p>
        </p:txBody>
      </p:sp>
      <p:sp>
        <p:nvSpPr>
          <p:cNvPr id="58" name="TextBox 57"/>
          <p:cNvSpPr txBox="1"/>
          <p:nvPr>
            <p:custDataLst>
              <p:tags r:id="rId25"/>
            </p:custDataLst>
          </p:nvPr>
        </p:nvSpPr>
        <p:spPr>
          <a:xfrm>
            <a:off x="9782232" y="6043105"/>
            <a:ext cx="2083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privately verifiable</a:t>
            </a:r>
            <a:endParaRPr lang="en-US" dirty="0"/>
          </a:p>
        </p:txBody>
      </p:sp>
      <p:pic>
        <p:nvPicPr>
          <p:cNvPr id="48" name="Picture 2" descr="ertificate Icon 5927781"/>
          <p:cNvPicPr>
            <a:picLocks noChangeAspect="1" noChangeArrowheads="1"/>
          </p:cNvPicPr>
          <p:nvPr>
            <p:custDataLst>
              <p:tags r:id="rId26"/>
            </p:custDataLst>
          </p:nvPr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5365" y="4269246"/>
            <a:ext cx="1123257" cy="1123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2" descr="ertificate Icon 5927781"/>
          <p:cNvPicPr>
            <a:picLocks noChangeAspect="1" noChangeArrowheads="1"/>
          </p:cNvPicPr>
          <p:nvPr>
            <p:custDataLst>
              <p:tags r:id="rId27"/>
            </p:custDataLst>
          </p:nvPr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7095" y="5724417"/>
            <a:ext cx="1123257" cy="1123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TextBox 58"/>
          <p:cNvSpPr txBox="1"/>
          <p:nvPr>
            <p:custDataLst>
              <p:tags r:id="rId28"/>
            </p:custDataLst>
          </p:nvPr>
        </p:nvSpPr>
        <p:spPr>
          <a:xfrm>
            <a:off x="3880295" y="5959008"/>
            <a:ext cx="20990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/>
              <a:t>ertificate </a:t>
            </a:r>
            <a:r>
              <a:rPr lang="en-US" dirty="0"/>
              <a:t>derived </a:t>
            </a:r>
            <a:r>
              <a:rPr lang="en-US"/>
              <a:t>from program</a:t>
            </a:r>
            <a:endParaRPr lang="en-US" dirty="0"/>
          </a:p>
        </p:txBody>
      </p:sp>
      <p:sp>
        <p:nvSpPr>
          <p:cNvPr id="5" name="TextBox 4"/>
          <p:cNvSpPr txBox="1"/>
          <p:nvPr>
            <p:custDataLst>
              <p:tags r:id="rId29"/>
            </p:custDataLst>
          </p:nvPr>
        </p:nvSpPr>
        <p:spPr>
          <a:xfrm>
            <a:off x="4088772" y="1371055"/>
            <a:ext cx="17486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Copy Protection:</a:t>
            </a:r>
          </a:p>
          <a:p>
            <a:pPr algn="r"/>
            <a:r>
              <a:rPr lang="en-US" dirty="0"/>
              <a:t>[Aaronson 09]</a:t>
            </a:r>
          </a:p>
        </p:txBody>
      </p:sp>
      <p:sp>
        <p:nvSpPr>
          <p:cNvPr id="7" name="TextBox 6"/>
          <p:cNvSpPr txBox="1"/>
          <p:nvPr>
            <p:custDataLst>
              <p:tags r:id="rId30"/>
            </p:custDataLst>
          </p:nvPr>
        </p:nvSpPr>
        <p:spPr>
          <a:xfrm>
            <a:off x="-8164" y="3717592"/>
            <a:ext cx="5850577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Copy Detection / Infinite-Term Secure Software Leasing</a:t>
            </a:r>
            <a:r>
              <a:rPr lang="en-US" sz="2000" dirty="0"/>
              <a:t>:</a:t>
            </a:r>
          </a:p>
          <a:p>
            <a:pPr algn="r"/>
            <a:r>
              <a:rPr lang="en-US" dirty="0"/>
              <a:t>[</a:t>
            </a:r>
            <a:r>
              <a:rPr lang="en-US" dirty="0" err="1"/>
              <a:t>Ananth</a:t>
            </a:r>
            <a:r>
              <a:rPr lang="en-US" dirty="0"/>
              <a:t>, La </a:t>
            </a:r>
            <a:r>
              <a:rPr lang="en-US" dirty="0" err="1"/>
              <a:t>Placa</a:t>
            </a:r>
            <a:r>
              <a:rPr lang="en-US" dirty="0"/>
              <a:t> 21], [Aaronson, Liu, Liu, </a:t>
            </a:r>
            <a:r>
              <a:rPr lang="en-US" dirty="0" err="1"/>
              <a:t>Zhandry</a:t>
            </a:r>
            <a:r>
              <a:rPr lang="en-US" dirty="0"/>
              <a:t>, Zhang 22]</a:t>
            </a:r>
          </a:p>
        </p:txBody>
      </p:sp>
      <p:sp>
        <p:nvSpPr>
          <p:cNvPr id="9" name="TextBox 8"/>
          <p:cNvSpPr txBox="1"/>
          <p:nvPr>
            <p:custDataLst>
              <p:tags r:id="rId31"/>
            </p:custDataLst>
          </p:nvPr>
        </p:nvSpPr>
        <p:spPr>
          <a:xfrm>
            <a:off x="2204990" y="4498722"/>
            <a:ext cx="36431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Finite-Term Secure Software Leasing:</a:t>
            </a:r>
          </a:p>
          <a:p>
            <a:pPr algn="r"/>
            <a:r>
              <a:rPr lang="en-US" dirty="0"/>
              <a:t>[AL21]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219527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175191" y="125251"/>
            <a:ext cx="7850763" cy="1034342"/>
          </a:xfrm>
        </p:spPr>
        <p:txBody>
          <a:bodyPr/>
          <a:lstStyle/>
          <a:p>
            <a:r>
              <a:rPr lang="en-US" dirty="0"/>
              <a:t>Certified Deletion: Cloud Storage</a:t>
            </a:r>
          </a:p>
        </p:txBody>
      </p:sp>
      <p:pic>
        <p:nvPicPr>
          <p:cNvPr id="66" name="Picture 6" descr="ay 15, 2020 - 99+ Outline Cloud Clipart, Free Download Transparent Png  Image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9195" y="1803421"/>
            <a:ext cx="4211432" cy="2572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" name="Rectangle 69"/>
          <p:cNvSpPr/>
          <p:nvPr>
            <p:custDataLst>
              <p:tags r:id="rId4"/>
            </p:custDataLst>
          </p:nvPr>
        </p:nvSpPr>
        <p:spPr>
          <a:xfrm>
            <a:off x="9382376" y="2938498"/>
            <a:ext cx="548640" cy="548640"/>
          </a:xfrm>
          <a:prstGeom prst="rect">
            <a:avLst/>
          </a:prstGeom>
          <a:solidFill>
            <a:schemeClr val="accent4">
              <a:alpha val="2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  <a:ea typeface="Braggadocio" charset="0"/>
              <a:cs typeface="Braggadocio" charset="0"/>
            </a:endParaRPr>
          </a:p>
        </p:txBody>
      </p:sp>
      <p:sp>
        <p:nvSpPr>
          <p:cNvPr id="71" name="TextBox 70"/>
          <p:cNvSpPr txBox="1"/>
          <p:nvPr>
            <p:custDataLst>
              <p:tags r:id="rId5"/>
            </p:custDataLst>
          </p:nvPr>
        </p:nvSpPr>
        <p:spPr>
          <a:xfrm>
            <a:off x="9023732" y="2644031"/>
            <a:ext cx="53893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|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2" name="TextBox 71"/>
              <p:cNvSpPr txBox="1"/>
              <p:nvPr>
                <p:custDataLst>
                  <p:tags r:id="rId6"/>
                </p:custDataLst>
              </p:nvPr>
            </p:nvSpPr>
            <p:spPr>
              <a:xfrm>
                <a:off x="9755333" y="2644031"/>
                <a:ext cx="636713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000" b="0" i="1" smtClean="0">
                          <a:latin typeface="Cambria Math" charset="0"/>
                        </a:rPr>
                        <m:t>⟩</m:t>
                      </m:r>
                    </m:oMath>
                  </m:oMathPara>
                </a14:m>
                <a:endParaRPr lang="en-US" sz="6000" dirty="0"/>
              </a:p>
            </p:txBody>
          </p:sp>
        </mc:Choice>
        <mc:Fallback>
          <p:sp>
            <p:nvSpPr>
              <p:cNvPr id="72" name="TextBox 71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6"/>
                </p:custDataLst>
              </p:nvPr>
            </p:nvSpPr>
            <p:spPr>
              <a:xfrm>
                <a:off x="9755333" y="2644031"/>
                <a:ext cx="636713" cy="1015663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5" name="Picture 8" descr="ocked Padlock Outline Security Symbol Vector - Clip Art Black And White  Loc"/>
          <p:cNvPicPr>
            <a:picLocks noChangeAspect="1" noChangeArrowheads="1"/>
          </p:cNvPicPr>
          <p:nvPr>
            <p:custDataLst>
              <p:tags r:id="rId7"/>
            </p:custDataLst>
          </p:nvPr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2456" y="2712408"/>
            <a:ext cx="332850" cy="426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oman reading Icon 3877731"/>
          <p:cNvPicPr>
            <a:picLocks noChangeAspect="1" noChangeArrowheads="1"/>
          </p:cNvPicPr>
          <p:nvPr>
            <p:custDataLst>
              <p:tags r:id="rId8"/>
            </p:custDataLst>
          </p:nvPr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191" y="853131"/>
            <a:ext cx="4370107" cy="4370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5" name="Straight Arrow Connector 34"/>
          <p:cNvCxnSpPr/>
          <p:nvPr>
            <p:custDataLst>
              <p:tags r:id="rId9"/>
            </p:custDataLst>
          </p:nvPr>
        </p:nvCxnSpPr>
        <p:spPr>
          <a:xfrm>
            <a:off x="3974356" y="2432668"/>
            <a:ext cx="317689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>
            <p:custDataLst>
              <p:tags r:id="rId10"/>
            </p:custDataLst>
          </p:nvPr>
        </p:nvCxnSpPr>
        <p:spPr>
          <a:xfrm>
            <a:off x="3970828" y="3419163"/>
            <a:ext cx="3180423" cy="60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>
            <p:custDataLst>
              <p:tags r:id="rId11"/>
            </p:custDataLst>
          </p:nvPr>
        </p:nvSpPr>
        <p:spPr>
          <a:xfrm>
            <a:off x="4099705" y="2938498"/>
            <a:ext cx="31768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“Please delete my data”</a:t>
            </a:r>
          </a:p>
        </p:txBody>
      </p:sp>
      <p:cxnSp>
        <p:nvCxnSpPr>
          <p:cNvPr id="38" name="Straight Arrow Connector 37"/>
          <p:cNvCxnSpPr/>
          <p:nvPr>
            <p:custDataLst>
              <p:tags r:id="rId12"/>
            </p:custDataLst>
          </p:nvPr>
        </p:nvCxnSpPr>
        <p:spPr>
          <a:xfrm flipH="1">
            <a:off x="3970828" y="3889094"/>
            <a:ext cx="3180423" cy="1138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>
            <p:custDataLst>
              <p:tags r:id="rId13"/>
            </p:custDataLst>
          </p:nvPr>
        </p:nvSpPr>
        <p:spPr>
          <a:xfrm>
            <a:off x="5037445" y="1445058"/>
            <a:ext cx="53893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|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1" name="TextBox 40"/>
              <p:cNvSpPr txBox="1"/>
              <p:nvPr>
                <p:custDataLst>
                  <p:tags r:id="rId14"/>
                </p:custDataLst>
              </p:nvPr>
            </p:nvSpPr>
            <p:spPr>
              <a:xfrm>
                <a:off x="5769046" y="1445058"/>
                <a:ext cx="636713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000" b="0" i="1" smtClean="0">
                          <a:latin typeface="Cambria Math" charset="0"/>
                        </a:rPr>
                        <m:t>⟩</m:t>
                      </m:r>
                    </m:oMath>
                  </m:oMathPara>
                </a14:m>
                <a:endParaRPr lang="en-US" sz="6000" dirty="0"/>
              </a:p>
            </p:txBody>
          </p:sp>
        </mc:Choice>
        <mc:Fallback>
          <p:sp>
            <p:nvSpPr>
              <p:cNvPr id="41" name="TextBox 40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4"/>
                </p:custDataLst>
              </p:nvPr>
            </p:nvSpPr>
            <p:spPr>
              <a:xfrm>
                <a:off x="5769046" y="1445058"/>
                <a:ext cx="636713" cy="1015663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Rectangle 41"/>
          <p:cNvSpPr/>
          <p:nvPr>
            <p:custDataLst>
              <p:tags r:id="rId15"/>
            </p:custDataLst>
          </p:nvPr>
        </p:nvSpPr>
        <p:spPr>
          <a:xfrm>
            <a:off x="5397766" y="1744880"/>
            <a:ext cx="548640" cy="548640"/>
          </a:xfrm>
          <a:prstGeom prst="rect">
            <a:avLst/>
          </a:prstGeom>
          <a:solidFill>
            <a:schemeClr val="accent4">
              <a:alpha val="2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ea typeface="Braggadocio" charset="0"/>
                <a:cs typeface="Braggadocio" charset="0"/>
              </a:rPr>
              <a:t>D</a:t>
            </a:r>
          </a:p>
        </p:txBody>
      </p:sp>
      <p:pic>
        <p:nvPicPr>
          <p:cNvPr id="43" name="Picture 8" descr="ocked Padlock Outline Security Symbol Vector - Clip Art Black And White  Loc"/>
          <p:cNvPicPr>
            <a:picLocks noChangeAspect="1" noChangeArrowheads="1"/>
          </p:cNvPicPr>
          <p:nvPr>
            <p:custDataLst>
              <p:tags r:id="rId16"/>
            </p:custDataLst>
          </p:nvPr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0832" y="1515379"/>
            <a:ext cx="332850" cy="426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TextBox 43"/>
          <p:cNvSpPr txBox="1"/>
          <p:nvPr>
            <p:custDataLst>
              <p:tags r:id="rId17"/>
            </p:custDataLst>
          </p:nvPr>
        </p:nvSpPr>
        <p:spPr>
          <a:xfrm>
            <a:off x="345707" y="4935315"/>
            <a:ext cx="1184629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400" dirty="0"/>
              <a:t>Assumption: Malicious server cannot recover D from the encoding in polynomial time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/>
              <a:t>Goal #1: After deletion, the server won’t be able to recover D even given        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/>
              <a:t>Goal #2: After deletion, the server won’t be able to recover D even given unbounded time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/>
              <a:t>Requirements: encryption + </a:t>
            </a:r>
            <a:r>
              <a:rPr lang="en-US" sz="2400" dirty="0" err="1"/>
              <a:t>unclonability</a:t>
            </a:r>
            <a:endParaRPr lang="en-US" sz="2400" dirty="0"/>
          </a:p>
        </p:txBody>
      </p:sp>
      <p:pic>
        <p:nvPicPr>
          <p:cNvPr id="45" name="Picture 44"/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28"/>
          <a:stretch>
            <a:fillRect/>
          </a:stretch>
        </p:blipFill>
        <p:spPr>
          <a:xfrm>
            <a:off x="9754817" y="5365571"/>
            <a:ext cx="407527" cy="372980"/>
          </a:xfrm>
          <a:prstGeom prst="rect">
            <a:avLst/>
          </a:prstGeom>
        </p:spPr>
      </p:pic>
      <p:pic>
        <p:nvPicPr>
          <p:cNvPr id="2050" name="Picture 2" descr="ertificate Icon 5927781"/>
          <p:cNvPicPr>
            <a:picLocks noChangeAspect="1" noChangeArrowheads="1"/>
          </p:cNvPicPr>
          <p:nvPr>
            <p:custDataLst>
              <p:tags r:id="rId19"/>
            </p:custDataLst>
          </p:nvPr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3226" y="3240973"/>
            <a:ext cx="875469" cy="875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>
            <p:custDataLst>
              <p:tags r:id="rId20"/>
            </p:custDataLst>
          </p:nvPr>
        </p:nvSpPr>
        <p:spPr>
          <a:xfrm>
            <a:off x="7754271" y="82438"/>
            <a:ext cx="441223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[Broadbent, Islam 20]</a:t>
            </a:r>
          </a:p>
          <a:p>
            <a:pPr algn="r"/>
            <a:r>
              <a:rPr lang="en-US" dirty="0"/>
              <a:t>[</a:t>
            </a:r>
            <a:r>
              <a:rPr lang="en-US" dirty="0" err="1"/>
              <a:t>Hiroka</a:t>
            </a:r>
            <a:r>
              <a:rPr lang="en-US" dirty="0"/>
              <a:t>, </a:t>
            </a:r>
            <a:r>
              <a:rPr lang="en-US" dirty="0" err="1"/>
              <a:t>Morimae</a:t>
            </a:r>
            <a:r>
              <a:rPr lang="en-US" dirty="0"/>
              <a:t>, </a:t>
            </a:r>
            <a:r>
              <a:rPr lang="en-US" dirty="0" err="1"/>
              <a:t>Nishimaki</a:t>
            </a:r>
            <a:r>
              <a:rPr lang="en-US" dirty="0"/>
              <a:t>, </a:t>
            </a:r>
            <a:r>
              <a:rPr lang="en-US" dirty="0" err="1"/>
              <a:t>Yamakawa</a:t>
            </a:r>
            <a:r>
              <a:rPr lang="en-US" dirty="0"/>
              <a:t> 21]</a:t>
            </a:r>
          </a:p>
          <a:p>
            <a:pPr algn="r"/>
            <a:endParaRPr lang="en-US" dirty="0"/>
          </a:p>
          <a:p>
            <a:pPr algn="r">
              <a:buSzPts val="100"/>
            </a:pPr>
            <a:r>
              <a:rPr lang="en-US" dirty="0">
                <a:solidFill>
                  <a:schemeClr val="tx1">
                    <a:alpha val="0"/>
                  </a:schemeClr>
                </a:solidFill>
              </a:rPr>
              <a:t>Classically: [Garg, </a:t>
            </a:r>
            <a:r>
              <a:rPr lang="en-US" dirty="0" err="1">
                <a:solidFill>
                  <a:schemeClr val="tx1">
                    <a:alpha val="0"/>
                  </a:schemeClr>
                </a:solidFill>
              </a:rPr>
              <a:t>Goldwasser</a:t>
            </a:r>
            <a:r>
              <a:rPr lang="en-US" dirty="0">
                <a:solidFill>
                  <a:schemeClr val="tx1">
                    <a:alpha val="0"/>
                  </a:schemeClr>
                </a:solidFill>
              </a:rPr>
              <a:t>, </a:t>
            </a:r>
            <a:r>
              <a:rPr lang="en-US" dirty="0" err="1">
                <a:solidFill>
                  <a:schemeClr val="tx1">
                    <a:alpha val="0"/>
                  </a:schemeClr>
                </a:solidFill>
              </a:rPr>
              <a:t>Vasudevan</a:t>
            </a:r>
            <a:r>
              <a:rPr lang="en-US" dirty="0">
                <a:solidFill>
                  <a:schemeClr val="tx1">
                    <a:alpha val="0"/>
                  </a:schemeClr>
                </a:solidFill>
              </a:rPr>
              <a:t> 20]</a:t>
            </a:r>
          </a:p>
          <a:p>
            <a:pPr algn="r"/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73137457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462986" y="318826"/>
            <a:ext cx="10954314" cy="815493"/>
          </a:xfrm>
        </p:spPr>
        <p:txBody>
          <a:bodyPr>
            <a:normAutofit/>
          </a:bodyPr>
          <a:lstStyle/>
          <a:p>
            <a:r>
              <a:rPr lang="en-US" sz="3600" dirty="0"/>
              <a:t>Related Notions</a:t>
            </a:r>
          </a:p>
        </p:txBody>
      </p:sp>
      <p:sp>
        <p:nvSpPr>
          <p:cNvPr id="3" name="TextBox 2"/>
          <p:cNvSpPr txBox="1"/>
          <p:nvPr>
            <p:custDataLst>
              <p:tags r:id="rId3"/>
            </p:custDataLst>
          </p:nvPr>
        </p:nvSpPr>
        <p:spPr>
          <a:xfrm>
            <a:off x="6239239" y="551260"/>
            <a:ext cx="46372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Hard for the adversary to produce</a:t>
            </a:r>
            <a:r>
              <a:rPr lang="mr-IN" sz="2400" dirty="0"/>
              <a:t>…</a:t>
            </a:r>
            <a:endParaRPr lang="en-US" sz="2400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custDataLst>
              <p:tags r:id="rId4"/>
            </p:custDataLst>
            <p:extLst>
              <p:ext uri="{D42A27DB-BD31-4B8C-83A1-F6EECF244321}">
                <p14:modId xmlns:p14="http://schemas.microsoft.com/office/powerpoint/2010/main" val="386259384"/>
              </p:ext>
            </p:extLst>
          </p:nvPr>
        </p:nvGraphicFramePr>
        <p:xfrm>
          <a:off x="5857571" y="1371055"/>
          <a:ext cx="5392016" cy="382105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960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960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6421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6421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6421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6421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6421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1" name="TextBox 10"/>
          <p:cNvSpPr txBox="1"/>
          <p:nvPr>
            <p:custDataLst>
              <p:tags r:id="rId5"/>
            </p:custDataLst>
          </p:nvPr>
        </p:nvSpPr>
        <p:spPr>
          <a:xfrm>
            <a:off x="1177816" y="5910353"/>
            <a:ext cx="16228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“</a:t>
            </a:r>
            <a:r>
              <a:rPr lang="en-US" dirty="0"/>
              <a:t>working</a:t>
            </a:r>
            <a:r>
              <a:rPr lang="en-US"/>
              <a:t>” copy of </a:t>
            </a:r>
            <a:r>
              <a:rPr lang="en-US" dirty="0"/>
              <a:t>a program</a:t>
            </a:r>
          </a:p>
        </p:txBody>
      </p:sp>
      <p:pic>
        <p:nvPicPr>
          <p:cNvPr id="1044" name="Picture 20" descr="ertificate Icon 2835640"/>
          <p:cNvPicPr>
            <a:picLocks noChangeAspect="1" noChangeArrowheads="1"/>
          </p:cNvPicPr>
          <p:nvPr>
            <p:custDataLst>
              <p:tags r:id="rId6"/>
            </p:custDataLst>
          </p:nvPr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1150" y="2379795"/>
            <a:ext cx="766679" cy="766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Oval 13"/>
          <p:cNvSpPr/>
          <p:nvPr>
            <p:custDataLst>
              <p:tags r:id="rId7"/>
            </p:custDataLst>
          </p:nvPr>
        </p:nvSpPr>
        <p:spPr>
          <a:xfrm>
            <a:off x="10207329" y="2539614"/>
            <a:ext cx="274320" cy="27432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0" descr="ertificate Icon 2835640"/>
          <p:cNvPicPr>
            <a:picLocks noChangeAspect="1" noChangeArrowheads="1"/>
          </p:cNvPicPr>
          <p:nvPr>
            <p:custDataLst>
              <p:tags r:id="rId8"/>
            </p:custDataLst>
          </p:nvPr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8303" y="3186914"/>
            <a:ext cx="766679" cy="766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Oval 27"/>
          <p:cNvSpPr/>
          <p:nvPr>
            <p:custDataLst>
              <p:tags r:id="rId9"/>
            </p:custDataLst>
          </p:nvPr>
        </p:nvSpPr>
        <p:spPr>
          <a:xfrm>
            <a:off x="10234482" y="3346733"/>
            <a:ext cx="274320" cy="27432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" descr="ode Icon 4817052"/>
          <p:cNvPicPr>
            <a:picLocks noChangeAspect="1" noChangeArrowheads="1"/>
          </p:cNvPicPr>
          <p:nvPr>
            <p:custDataLst>
              <p:tags r:id="rId10"/>
            </p:custDataLst>
          </p:nvPr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1976" y="3154013"/>
            <a:ext cx="1799196" cy="1799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0" descr="ertificate Icon 2835640"/>
          <p:cNvPicPr>
            <a:picLocks noChangeAspect="1" noChangeArrowheads="1"/>
          </p:cNvPicPr>
          <p:nvPr>
            <p:custDataLst>
              <p:tags r:id="rId11"/>
            </p:custDataLst>
          </p:nvPr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8303" y="3948123"/>
            <a:ext cx="766679" cy="766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Oval 30"/>
          <p:cNvSpPr/>
          <p:nvPr>
            <p:custDataLst>
              <p:tags r:id="rId12"/>
            </p:custDataLst>
          </p:nvPr>
        </p:nvSpPr>
        <p:spPr>
          <a:xfrm>
            <a:off x="10234482" y="4107942"/>
            <a:ext cx="274320" cy="27432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20" descr="ertificate Icon 2835640"/>
          <p:cNvPicPr>
            <a:picLocks noChangeAspect="1" noChangeArrowheads="1"/>
          </p:cNvPicPr>
          <p:nvPr>
            <p:custDataLst>
              <p:tags r:id="rId13"/>
            </p:custDataLst>
          </p:nvPr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8303" y="4710914"/>
            <a:ext cx="766679" cy="766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Oval 33"/>
          <p:cNvSpPr/>
          <p:nvPr>
            <p:custDataLst>
              <p:tags r:id="rId14"/>
            </p:custDataLst>
          </p:nvPr>
        </p:nvSpPr>
        <p:spPr>
          <a:xfrm>
            <a:off x="10234482" y="4870733"/>
            <a:ext cx="274320" cy="27432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2" descr="ode Icon 4817052"/>
          <p:cNvPicPr>
            <a:picLocks noChangeAspect="1" noChangeArrowheads="1"/>
          </p:cNvPicPr>
          <p:nvPr>
            <p:custDataLst>
              <p:tags r:id="rId15"/>
            </p:custDataLst>
          </p:nvPr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2123" y="1614759"/>
            <a:ext cx="1799196" cy="1799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" descr="ode Icon 4817052"/>
          <p:cNvPicPr>
            <a:picLocks noChangeAspect="1" noChangeArrowheads="1"/>
          </p:cNvPicPr>
          <p:nvPr>
            <p:custDataLst>
              <p:tags r:id="rId16"/>
            </p:custDataLst>
          </p:nvPr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2123" y="2392804"/>
            <a:ext cx="1799196" cy="1799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 descr="ode Icon 4817052"/>
          <p:cNvPicPr>
            <a:picLocks noChangeAspect="1" noChangeArrowheads="1"/>
          </p:cNvPicPr>
          <p:nvPr>
            <p:custDataLst>
              <p:tags r:id="rId17"/>
            </p:custDataLst>
          </p:nvPr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8852" y="857905"/>
            <a:ext cx="1799196" cy="1799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ode Icon 4817052"/>
          <p:cNvPicPr>
            <a:picLocks noChangeAspect="1" noChangeArrowheads="1"/>
          </p:cNvPicPr>
          <p:nvPr>
            <p:custDataLst>
              <p:tags r:id="rId18"/>
            </p:custDataLst>
          </p:nvPr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6693" y="3154013"/>
            <a:ext cx="1799196" cy="1799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20" descr="ertificate Icon 2835640"/>
          <p:cNvPicPr>
            <a:picLocks noChangeAspect="1" noChangeArrowheads="1"/>
          </p:cNvPicPr>
          <p:nvPr>
            <p:custDataLst>
              <p:tags r:id="rId19"/>
            </p:custDataLst>
          </p:nvPr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3020" y="3948123"/>
            <a:ext cx="766679" cy="766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Oval 39"/>
          <p:cNvSpPr/>
          <p:nvPr>
            <p:custDataLst>
              <p:tags r:id="rId20"/>
            </p:custDataLst>
          </p:nvPr>
        </p:nvSpPr>
        <p:spPr>
          <a:xfrm>
            <a:off x="7479199" y="4107942"/>
            <a:ext cx="274320" cy="27432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2" name="Picture 2" descr="ode Icon 4817052"/>
          <p:cNvPicPr>
            <a:picLocks noChangeAspect="1" noChangeArrowheads="1"/>
          </p:cNvPicPr>
          <p:nvPr>
            <p:custDataLst>
              <p:tags r:id="rId21"/>
            </p:custDataLst>
          </p:nvPr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6693" y="3918141"/>
            <a:ext cx="1799196" cy="1799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0" descr="ertificate Icon 2835640"/>
          <p:cNvPicPr>
            <a:picLocks noChangeAspect="1" noChangeArrowheads="1"/>
          </p:cNvPicPr>
          <p:nvPr>
            <p:custDataLst>
              <p:tags r:id="rId22"/>
            </p:custDataLst>
          </p:nvPr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3020" y="4712251"/>
            <a:ext cx="766679" cy="766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Oval 43"/>
          <p:cNvSpPr/>
          <p:nvPr>
            <p:custDataLst>
              <p:tags r:id="rId23"/>
            </p:custDataLst>
          </p:nvPr>
        </p:nvSpPr>
        <p:spPr>
          <a:xfrm>
            <a:off x="7479199" y="4872070"/>
            <a:ext cx="274320" cy="27432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5" name="Picture 2" descr="ode Icon 4817052"/>
          <p:cNvPicPr>
            <a:picLocks noChangeAspect="1" noChangeArrowheads="1"/>
          </p:cNvPicPr>
          <p:nvPr>
            <p:custDataLst>
              <p:tags r:id="rId24"/>
            </p:custDataLst>
          </p:nvPr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7396" y="857905"/>
            <a:ext cx="1799196" cy="1799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2" descr="ode Icon 4817052"/>
          <p:cNvPicPr>
            <a:picLocks noChangeAspect="1" noChangeArrowheads="1"/>
          </p:cNvPicPr>
          <p:nvPr>
            <p:custDataLst>
              <p:tags r:id="rId25"/>
            </p:custDataLst>
          </p:nvPr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8955" y="5333921"/>
            <a:ext cx="1799196" cy="1799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20" descr="ertificate Icon 2835640"/>
          <p:cNvPicPr>
            <a:picLocks noChangeAspect="1" noChangeArrowheads="1"/>
          </p:cNvPicPr>
          <p:nvPr>
            <p:custDataLst>
              <p:tags r:id="rId26"/>
            </p:custDataLst>
          </p:nvPr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6999" y="5898835"/>
            <a:ext cx="766679" cy="766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Oval 52"/>
          <p:cNvSpPr/>
          <p:nvPr>
            <p:custDataLst>
              <p:tags r:id="rId27"/>
            </p:custDataLst>
          </p:nvPr>
        </p:nvSpPr>
        <p:spPr>
          <a:xfrm>
            <a:off x="6313178" y="6058654"/>
            <a:ext cx="274320" cy="27432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Picture 20" descr="ertificate Icon 2835640"/>
          <p:cNvPicPr>
            <a:picLocks noChangeAspect="1" noChangeArrowheads="1"/>
          </p:cNvPicPr>
          <p:nvPr>
            <p:custDataLst>
              <p:tags r:id="rId28"/>
            </p:custDataLst>
          </p:nvPr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7242" y="5849594"/>
            <a:ext cx="766679" cy="766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Oval 55"/>
          <p:cNvSpPr/>
          <p:nvPr>
            <p:custDataLst>
              <p:tags r:id="rId29"/>
            </p:custDataLst>
          </p:nvPr>
        </p:nvSpPr>
        <p:spPr>
          <a:xfrm>
            <a:off x="9253421" y="6009413"/>
            <a:ext cx="274320" cy="27432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/>
          <p:cNvSpPr txBox="1"/>
          <p:nvPr>
            <p:custDataLst>
              <p:tags r:id="rId30"/>
            </p:custDataLst>
          </p:nvPr>
        </p:nvSpPr>
        <p:spPr>
          <a:xfrm>
            <a:off x="6748774" y="6099067"/>
            <a:ext cx="2083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publicly verifiable</a:t>
            </a:r>
          </a:p>
        </p:txBody>
      </p:sp>
      <p:sp>
        <p:nvSpPr>
          <p:cNvPr id="58" name="TextBox 57"/>
          <p:cNvSpPr txBox="1"/>
          <p:nvPr>
            <p:custDataLst>
              <p:tags r:id="rId31"/>
            </p:custDataLst>
          </p:nvPr>
        </p:nvSpPr>
        <p:spPr>
          <a:xfrm>
            <a:off x="9782232" y="6043105"/>
            <a:ext cx="2083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privately verifiable</a:t>
            </a:r>
            <a:endParaRPr lang="en-US" dirty="0"/>
          </a:p>
        </p:txBody>
      </p:sp>
      <p:pic>
        <p:nvPicPr>
          <p:cNvPr id="41" name="Picture 2" descr="ertificate Icon 5927781"/>
          <p:cNvPicPr>
            <a:picLocks noChangeAspect="1" noChangeArrowheads="1"/>
          </p:cNvPicPr>
          <p:nvPr>
            <p:custDataLst>
              <p:tags r:id="rId32"/>
            </p:custDataLst>
          </p:nvPr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5365" y="1944221"/>
            <a:ext cx="1123257" cy="1123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2" descr="ertificate Icon 5927781"/>
          <p:cNvPicPr>
            <a:picLocks noChangeAspect="1" noChangeArrowheads="1"/>
          </p:cNvPicPr>
          <p:nvPr>
            <p:custDataLst>
              <p:tags r:id="rId33"/>
            </p:custDataLst>
          </p:nvPr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3242" y="2719938"/>
            <a:ext cx="1123257" cy="1123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2" descr="ertificate Icon 5927781"/>
          <p:cNvPicPr>
            <a:picLocks noChangeAspect="1" noChangeArrowheads="1"/>
          </p:cNvPicPr>
          <p:nvPr>
            <p:custDataLst>
              <p:tags r:id="rId34"/>
            </p:custDataLst>
          </p:nvPr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5365" y="4269246"/>
            <a:ext cx="1123257" cy="1123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2" descr="ertificate Icon 5927781"/>
          <p:cNvPicPr>
            <a:picLocks noChangeAspect="1" noChangeArrowheads="1"/>
          </p:cNvPicPr>
          <p:nvPr>
            <p:custDataLst>
              <p:tags r:id="rId35"/>
            </p:custDataLst>
          </p:nvPr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7095" y="5724417"/>
            <a:ext cx="1123257" cy="1123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TextBox 58"/>
          <p:cNvSpPr txBox="1"/>
          <p:nvPr>
            <p:custDataLst>
              <p:tags r:id="rId36"/>
            </p:custDataLst>
          </p:nvPr>
        </p:nvSpPr>
        <p:spPr>
          <a:xfrm>
            <a:off x="3880295" y="5959008"/>
            <a:ext cx="20990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/>
              <a:t>ertificate </a:t>
            </a:r>
            <a:r>
              <a:rPr lang="en-US" dirty="0"/>
              <a:t>derived </a:t>
            </a:r>
            <a:r>
              <a:rPr lang="en-US"/>
              <a:t>from program</a:t>
            </a:r>
            <a:endParaRPr lang="en-US" dirty="0"/>
          </a:p>
        </p:txBody>
      </p:sp>
      <p:sp>
        <p:nvSpPr>
          <p:cNvPr id="5" name="TextBox 4"/>
          <p:cNvSpPr txBox="1"/>
          <p:nvPr>
            <p:custDataLst>
              <p:tags r:id="rId37"/>
            </p:custDataLst>
          </p:nvPr>
        </p:nvSpPr>
        <p:spPr>
          <a:xfrm>
            <a:off x="4088772" y="1371055"/>
            <a:ext cx="17486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Copy Protection:</a:t>
            </a:r>
          </a:p>
          <a:p>
            <a:pPr algn="r"/>
            <a:r>
              <a:rPr lang="en-US" dirty="0"/>
              <a:t>[Aaronson 09]</a:t>
            </a:r>
          </a:p>
        </p:txBody>
      </p:sp>
      <p:sp>
        <p:nvSpPr>
          <p:cNvPr id="6" name="TextBox 5"/>
          <p:cNvSpPr txBox="1"/>
          <p:nvPr>
            <p:custDataLst>
              <p:tags r:id="rId38"/>
            </p:custDataLst>
          </p:nvPr>
        </p:nvSpPr>
        <p:spPr>
          <a:xfrm>
            <a:off x="1859887" y="2172140"/>
            <a:ext cx="40134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Publicly-Verifiable Deletion / Revocation:</a:t>
            </a:r>
          </a:p>
          <a:p>
            <a:pPr algn="r"/>
            <a:r>
              <a:rPr lang="en-US" dirty="0"/>
              <a:t>[</a:t>
            </a:r>
            <a:r>
              <a:rPr lang="en-US" b="1" dirty="0"/>
              <a:t>B</a:t>
            </a:r>
            <a:r>
              <a:rPr lang="en-US" dirty="0"/>
              <a:t>GGKMRR23]</a:t>
            </a:r>
          </a:p>
        </p:txBody>
      </p:sp>
      <p:sp>
        <p:nvSpPr>
          <p:cNvPr id="60" name="TextBox 59"/>
          <p:cNvSpPr txBox="1"/>
          <p:nvPr>
            <p:custDataLst>
              <p:tags r:id="rId39"/>
            </p:custDataLst>
          </p:nvPr>
        </p:nvSpPr>
        <p:spPr>
          <a:xfrm>
            <a:off x="1711866" y="2934655"/>
            <a:ext cx="40988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Privately-Verifiable Deletion / Revocation:</a:t>
            </a:r>
          </a:p>
          <a:p>
            <a:pPr algn="r"/>
            <a:r>
              <a:rPr lang="en-US" dirty="0"/>
              <a:t>[KN22], [AKNYY23], [APV23]</a:t>
            </a:r>
          </a:p>
        </p:txBody>
      </p:sp>
      <p:sp>
        <p:nvSpPr>
          <p:cNvPr id="7" name="TextBox 6"/>
          <p:cNvSpPr txBox="1"/>
          <p:nvPr>
            <p:custDataLst>
              <p:tags r:id="rId40"/>
            </p:custDataLst>
          </p:nvPr>
        </p:nvSpPr>
        <p:spPr>
          <a:xfrm>
            <a:off x="-8164" y="3717592"/>
            <a:ext cx="5850577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Copy Detection / Infinite-Term Secure Software Leasing</a:t>
            </a:r>
            <a:r>
              <a:rPr lang="en-US" sz="2000" dirty="0"/>
              <a:t>:</a:t>
            </a:r>
          </a:p>
          <a:p>
            <a:pPr algn="r"/>
            <a:r>
              <a:rPr lang="en-US" dirty="0"/>
              <a:t>[</a:t>
            </a:r>
            <a:r>
              <a:rPr lang="en-US" dirty="0" err="1"/>
              <a:t>Ananth</a:t>
            </a:r>
            <a:r>
              <a:rPr lang="en-US" dirty="0"/>
              <a:t>, La </a:t>
            </a:r>
            <a:r>
              <a:rPr lang="en-US" dirty="0" err="1"/>
              <a:t>Placa</a:t>
            </a:r>
            <a:r>
              <a:rPr lang="en-US" dirty="0"/>
              <a:t> 21], [Aaronson, Liu, Liu, </a:t>
            </a:r>
            <a:r>
              <a:rPr lang="en-US" dirty="0" err="1"/>
              <a:t>Zhandry</a:t>
            </a:r>
            <a:r>
              <a:rPr lang="en-US" dirty="0"/>
              <a:t>, Zhang 22]</a:t>
            </a:r>
          </a:p>
        </p:txBody>
      </p:sp>
      <p:sp>
        <p:nvSpPr>
          <p:cNvPr id="9" name="TextBox 8"/>
          <p:cNvSpPr txBox="1"/>
          <p:nvPr>
            <p:custDataLst>
              <p:tags r:id="rId41"/>
            </p:custDataLst>
          </p:nvPr>
        </p:nvSpPr>
        <p:spPr>
          <a:xfrm>
            <a:off x="2204990" y="4498722"/>
            <a:ext cx="36431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Finite-Term Secure Software Leasing:</a:t>
            </a:r>
          </a:p>
          <a:p>
            <a:pPr algn="r"/>
            <a:r>
              <a:rPr lang="en-US" dirty="0"/>
              <a:t>[AL21]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79072800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462986" y="318826"/>
            <a:ext cx="10954314" cy="815493"/>
          </a:xfrm>
        </p:spPr>
        <p:txBody>
          <a:bodyPr>
            <a:normAutofit/>
          </a:bodyPr>
          <a:lstStyle/>
          <a:p>
            <a:r>
              <a:rPr lang="en-US" sz="3600" dirty="0"/>
              <a:t>Future Directions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/>
              <p:cNvSpPr txBox="1"/>
              <p:nvPr>
                <p:custDataLst>
                  <p:tags r:id="rId3"/>
                </p:custDataLst>
              </p:nvPr>
            </p:nvSpPr>
            <p:spPr>
              <a:xfrm>
                <a:off x="698500" y="1625600"/>
                <a:ext cx="11023600" cy="41867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SzPts val="100"/>
                  <a:buFont typeface="Arial" charset="0"/>
                  <a:buChar char="•"/>
                </a:pPr>
                <a:r>
                  <a:rPr lang="en-US" sz="2400" dirty="0">
                    <a:solidFill>
                      <a:schemeClr val="tx1">
                        <a:alpha val="0"/>
                      </a:schemeClr>
                    </a:solidFill>
                  </a:rPr>
                  <a:t>Prove the security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tx1">
                                <a:alpha val="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>
                            <a:solidFill>
                              <a:schemeClr val="tx1">
                                <a:alpha val="0"/>
                              </a:schemeClr>
                            </a:solidFill>
                            <a:latin typeface="Cambria Math" charset="0"/>
                          </a:rPr>
                          <m:t>CDExp</m:t>
                        </m:r>
                      </m:e>
                      <m:sub>
                        <m:r>
                          <a:rPr lang="en-US" sz="2400">
                            <a:solidFill>
                              <a:schemeClr val="tx1">
                                <a:alpha val="0"/>
                              </a:schemeClr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𝒞</m:t>
                        </m:r>
                        <m:r>
                          <a:rPr lang="en-US" sz="2400">
                            <a:solidFill>
                              <a:schemeClr val="tx1">
                                <a:alpha val="0"/>
                              </a:schemeClr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sz="2400" i="1">
                            <a:solidFill>
                              <a:schemeClr val="tx1">
                                <a:alpha val="0"/>
                              </a:schemeClr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ℋ</m:t>
                        </m:r>
                        <m:r>
                          <a:rPr lang="en-US" sz="2400" i="1">
                            <a:solidFill>
                              <a:schemeClr val="tx1">
                                <a:alpha val="0"/>
                              </a:schemeClr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sz="2400" i="1">
                            <a:solidFill>
                              <a:schemeClr val="tx1">
                                <a:alpha val="0"/>
                              </a:schemeClr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𝒟</m:t>
                        </m:r>
                        <m:r>
                          <a:rPr lang="en-US" sz="2400" i="1">
                            <a:solidFill>
                              <a:schemeClr val="tx1">
                                <a:alpha val="0"/>
                              </a:schemeClr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chemeClr val="tx1">
                                    <a:alpha val="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tx1">
                                    <a:alpha val="0"/>
                                  </a:schemeClr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𝒜</m:t>
                            </m:r>
                          </m:e>
                          <m:sub>
                            <m:r>
                              <a:rPr lang="en-US" sz="2400">
                                <a:solidFill>
                                  <a:schemeClr val="tx1">
                                    <a:alpha val="0"/>
                                  </a:schemeClr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>
                            <a:solidFill>
                              <a:schemeClr val="tx1">
                                <a:alpha val="0"/>
                              </a:schemeClr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chemeClr val="tx1">
                                    <a:alpha val="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tx1">
                                    <a:alpha val="0"/>
                                  </a:schemeClr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𝒜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tx1">
                                    <a:alpha val="0"/>
                                  </a:schemeClr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sz="2400" dirty="0">
                    <a:solidFill>
                      <a:schemeClr val="tx1">
                        <a:alpha val="0"/>
                      </a:schemeClr>
                    </a:solidFill>
                  </a:rPr>
                  <a:t> when</a:t>
                </a:r>
              </a:p>
              <a:p>
                <a:pPr marL="742950" lvl="1" indent="-285750">
                  <a:buSzPts val="100"/>
                  <a:buFont typeface="Arial" charset="0"/>
                  <a:buChar char="•"/>
                </a:pPr>
                <a:r>
                  <a:rPr lang="en-US" sz="2400" dirty="0">
                    <a:solidFill>
                      <a:schemeClr val="tx1">
                        <a:alpha val="0"/>
                      </a:schemeClr>
                    </a:solidFill>
                  </a:rPr>
                  <a:t>Encoding super-logarithmic bits per subspace state</a:t>
                </a:r>
              </a:p>
              <a:p>
                <a:pPr marL="742950" lvl="1" indent="-285750">
                  <a:buSzPts val="100"/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tx1">
                            <a:alpha val="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𝒞</m:t>
                    </m:r>
                  </m:oMath>
                </a14:m>
                <a:r>
                  <a:rPr lang="en-US" sz="2400" dirty="0">
                    <a:solidFill>
                      <a:schemeClr val="tx1">
                        <a:alpha val="0"/>
                      </a:schemeClr>
                    </a:solidFill>
                  </a:rPr>
                  <a:t> is any semantically-secure distribution and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tx1">
                            <a:alpha val="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ℋ</m:t>
                    </m:r>
                  </m:oMath>
                </a14:m>
                <a:r>
                  <a:rPr lang="en-US" sz="2400" dirty="0">
                    <a:solidFill>
                      <a:schemeClr val="tx1">
                        <a:alpha val="0"/>
                      </a:schemeClr>
                    </a:solidFill>
                  </a:rPr>
                  <a:t> is a good </a:t>
                </a:r>
                <a:r>
                  <a:rPr lang="en-US" sz="2400" i="1" dirty="0">
                    <a:solidFill>
                      <a:schemeClr val="tx1">
                        <a:alpha val="0"/>
                      </a:schemeClr>
                    </a:solidFill>
                  </a:rPr>
                  <a:t>seeded</a:t>
                </a:r>
                <a:r>
                  <a:rPr lang="en-US" sz="2400" dirty="0">
                    <a:solidFill>
                      <a:schemeClr val="tx1">
                        <a:alpha val="0"/>
                      </a:schemeClr>
                    </a:solidFill>
                  </a:rPr>
                  <a:t> randomness extractor</a:t>
                </a:r>
              </a:p>
              <a:p>
                <a:pPr marL="742950" lvl="1" indent="-285750">
                  <a:buFont typeface="Arial" charset="0"/>
                  <a:buChar char="•"/>
                </a:pPr>
                <a:endParaRPr lang="en-US" sz="2400" dirty="0"/>
              </a:p>
              <a:p>
                <a:pPr marL="285750" indent="-285750">
                  <a:buSzPts val="100"/>
                  <a:buFont typeface="Arial" charset="0"/>
                  <a:buChar char="•"/>
                </a:pPr>
                <a:r>
                  <a:rPr lang="en-US" sz="2400" dirty="0">
                    <a:solidFill>
                      <a:schemeClr val="tx1">
                        <a:alpha val="0"/>
                      </a:schemeClr>
                    </a:solidFill>
                  </a:rPr>
                  <a:t>Robustness to noise (beyond one-time pad [BI20])</a:t>
                </a:r>
              </a:p>
              <a:p>
                <a:pPr marL="285750" indent="-285750">
                  <a:buFont typeface="Arial" charset="0"/>
                  <a:buChar char="•"/>
                </a:pPr>
                <a:endParaRPr lang="en-US" sz="2400" dirty="0"/>
              </a:p>
              <a:p>
                <a:pPr marL="285750" indent="-285750">
                  <a:buSzPts val="100"/>
                  <a:buFont typeface="Arial" charset="0"/>
                  <a:buChar char="•"/>
                </a:pPr>
                <a:r>
                  <a:rPr lang="en-US" sz="2400" dirty="0">
                    <a:solidFill>
                      <a:schemeClr val="tx1">
                        <a:alpha val="0"/>
                      </a:schemeClr>
                    </a:solidFill>
                  </a:rPr>
                  <a:t>Publicly-verifiable revocation/deletion without post-quantum </a:t>
                </a:r>
                <a:r>
                  <a:rPr lang="en-US" sz="2400" dirty="0" err="1">
                    <a:solidFill>
                      <a:schemeClr val="tx1">
                        <a:alpha val="0"/>
                      </a:schemeClr>
                    </a:solidFill>
                  </a:rPr>
                  <a:t>iO</a:t>
                </a:r>
                <a:endParaRPr lang="en-US" sz="2400" dirty="0">
                  <a:solidFill>
                    <a:schemeClr val="tx1">
                      <a:alpha val="0"/>
                    </a:schemeClr>
                  </a:solidFill>
                </a:endParaRPr>
              </a:p>
              <a:p>
                <a:pPr marL="285750" indent="-285750">
                  <a:buFont typeface="Arial" charset="0"/>
                  <a:buChar char="•"/>
                </a:pPr>
                <a:endParaRPr lang="en-US" sz="2400" dirty="0"/>
              </a:p>
              <a:p>
                <a:pPr marL="285750" indent="-285750">
                  <a:buSzPts val="100"/>
                  <a:buFont typeface="Arial" charset="0"/>
                  <a:buChar char="•"/>
                </a:pPr>
                <a:r>
                  <a:rPr lang="en-US" sz="2400" dirty="0">
                    <a:solidFill>
                      <a:schemeClr val="tx1">
                        <a:alpha val="0"/>
                      </a:schemeClr>
                    </a:solidFill>
                  </a:rPr>
                  <a:t>More rigorous understanding of the relationship between </a:t>
                </a:r>
                <a:r>
                  <a:rPr lang="en-US" sz="2400" dirty="0" err="1">
                    <a:solidFill>
                      <a:schemeClr val="tx1">
                        <a:alpha val="0"/>
                      </a:schemeClr>
                    </a:solidFill>
                  </a:rPr>
                  <a:t>unclonable</a:t>
                </a:r>
                <a:r>
                  <a:rPr lang="en-US" sz="2400" dirty="0">
                    <a:solidFill>
                      <a:schemeClr val="tx1">
                        <a:alpha val="0"/>
                      </a:schemeClr>
                    </a:solidFill>
                  </a:rPr>
                  <a:t> primitives from previous slide ([</a:t>
                </a:r>
                <a:r>
                  <a:rPr lang="en-US" sz="2400" dirty="0" err="1">
                    <a:solidFill>
                      <a:schemeClr val="tx1">
                        <a:alpha val="0"/>
                      </a:schemeClr>
                    </a:solidFill>
                  </a:rPr>
                  <a:t>Ananth</a:t>
                </a:r>
                <a:r>
                  <a:rPr lang="en-US" sz="2400" dirty="0">
                    <a:solidFill>
                      <a:schemeClr val="tx1">
                        <a:alpha val="0"/>
                      </a:schemeClr>
                    </a:solidFill>
                  </a:rPr>
                  <a:t>, </a:t>
                </a:r>
                <a:r>
                  <a:rPr lang="en-US" sz="2400" dirty="0" err="1">
                    <a:solidFill>
                      <a:schemeClr val="tx1">
                        <a:alpha val="0"/>
                      </a:schemeClr>
                    </a:solidFill>
                  </a:rPr>
                  <a:t>Kaleoglu</a:t>
                </a:r>
                <a:r>
                  <a:rPr lang="en-US" sz="2400" dirty="0">
                    <a:solidFill>
                      <a:schemeClr val="tx1">
                        <a:alpha val="0"/>
                      </a:schemeClr>
                    </a:solidFill>
                  </a:rPr>
                  <a:t>, Liu 23])</a:t>
                </a:r>
              </a:p>
            </p:txBody>
          </p:sp>
        </mc:Choice>
        <mc:Fallback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3"/>
                </p:custDataLst>
              </p:nvPr>
            </p:nvSpPr>
            <p:spPr>
              <a:xfrm>
                <a:off x="698500" y="1625600"/>
                <a:ext cx="11023600" cy="4186724"/>
              </a:xfrm>
              <a:prstGeom prst="rect">
                <a:avLst/>
              </a:prstGeom>
              <a:blipFill>
                <a:blip r:embed="rId5"/>
                <a:stretch>
                  <a:fillRect t="-1020" r="-1162" b="-24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10041872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462986" y="318826"/>
            <a:ext cx="10954314" cy="815493"/>
          </a:xfrm>
        </p:spPr>
        <p:txBody>
          <a:bodyPr>
            <a:normAutofit/>
          </a:bodyPr>
          <a:lstStyle/>
          <a:p>
            <a:r>
              <a:rPr lang="en-US" sz="3600" dirty="0"/>
              <a:t>Future Directions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/>
              <p:cNvSpPr txBox="1"/>
              <p:nvPr>
                <p:custDataLst>
                  <p:tags r:id="rId3"/>
                </p:custDataLst>
              </p:nvPr>
            </p:nvSpPr>
            <p:spPr>
              <a:xfrm>
                <a:off x="698500" y="1625600"/>
                <a:ext cx="11023600" cy="41867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charset="0"/>
                  <a:buChar char="•"/>
                </a:pPr>
                <a:r>
                  <a:rPr lang="en-US" sz="2400" dirty="0"/>
                  <a:t>Prove the security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>
                            <a:latin typeface="Cambria Math" charset="0"/>
                          </a:rPr>
                          <m:t>CDExp</m:t>
                        </m:r>
                      </m:e>
                      <m:sub>
                        <m:r>
                          <a:rPr lang="en-US" sz="240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𝒞</m:t>
                        </m:r>
                        <m:r>
                          <a:rPr lang="en-US" sz="240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ℋ</m:t>
                        </m:r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𝒟</m:t>
                        </m:r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𝒜</m:t>
                            </m:r>
                          </m:e>
                          <m:sub>
                            <m:r>
                              <a:rPr lang="en-US" sz="240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𝒜</m:t>
                            </m:r>
                          </m:e>
                          <m:sub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sz="2400" dirty="0"/>
                  <a:t> when</a:t>
                </a:r>
              </a:p>
              <a:p>
                <a:pPr marL="742950" lvl="1" indent="-285750">
                  <a:buSzPts val="100"/>
                  <a:buFont typeface="Arial" charset="0"/>
                  <a:buChar char="•"/>
                </a:pPr>
                <a:r>
                  <a:rPr lang="en-US" sz="2400" dirty="0">
                    <a:solidFill>
                      <a:schemeClr val="tx1">
                        <a:alpha val="0"/>
                      </a:schemeClr>
                    </a:solidFill>
                  </a:rPr>
                  <a:t>Encoding super-logarithmic bits per subspace state</a:t>
                </a:r>
              </a:p>
              <a:p>
                <a:pPr marL="742950" lvl="1" indent="-285750">
                  <a:buSzPts val="100"/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tx1">
                            <a:alpha val="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𝒞</m:t>
                    </m:r>
                  </m:oMath>
                </a14:m>
                <a:r>
                  <a:rPr lang="en-US" sz="2400" dirty="0">
                    <a:solidFill>
                      <a:schemeClr val="tx1">
                        <a:alpha val="0"/>
                      </a:schemeClr>
                    </a:solidFill>
                  </a:rPr>
                  <a:t> is any semantically-secure distribution and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tx1">
                            <a:alpha val="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ℋ</m:t>
                    </m:r>
                  </m:oMath>
                </a14:m>
                <a:r>
                  <a:rPr lang="en-US" sz="2400" dirty="0">
                    <a:solidFill>
                      <a:schemeClr val="tx1">
                        <a:alpha val="0"/>
                      </a:schemeClr>
                    </a:solidFill>
                  </a:rPr>
                  <a:t> is a good </a:t>
                </a:r>
                <a:r>
                  <a:rPr lang="en-US" sz="2400" i="1" dirty="0">
                    <a:solidFill>
                      <a:schemeClr val="tx1">
                        <a:alpha val="0"/>
                      </a:schemeClr>
                    </a:solidFill>
                  </a:rPr>
                  <a:t>seeded</a:t>
                </a:r>
                <a:r>
                  <a:rPr lang="en-US" sz="2400" dirty="0">
                    <a:solidFill>
                      <a:schemeClr val="tx1">
                        <a:alpha val="0"/>
                      </a:schemeClr>
                    </a:solidFill>
                  </a:rPr>
                  <a:t> randomness extractor</a:t>
                </a:r>
              </a:p>
              <a:p>
                <a:pPr marL="742950" lvl="1" indent="-285750">
                  <a:buFont typeface="Arial" charset="0"/>
                  <a:buChar char="•"/>
                </a:pPr>
                <a:endParaRPr lang="en-US" sz="2400" dirty="0"/>
              </a:p>
              <a:p>
                <a:pPr marL="285750" indent="-285750">
                  <a:buSzPts val="100"/>
                  <a:buFont typeface="Arial" charset="0"/>
                  <a:buChar char="•"/>
                </a:pPr>
                <a:r>
                  <a:rPr lang="en-US" sz="2400" dirty="0">
                    <a:solidFill>
                      <a:schemeClr val="tx1">
                        <a:alpha val="0"/>
                      </a:schemeClr>
                    </a:solidFill>
                  </a:rPr>
                  <a:t>Robustness to noise (beyond one-time pad [BI20])</a:t>
                </a:r>
              </a:p>
              <a:p>
                <a:pPr marL="285750" indent="-285750">
                  <a:buFont typeface="Arial" charset="0"/>
                  <a:buChar char="•"/>
                </a:pPr>
                <a:endParaRPr lang="en-US" sz="2400" dirty="0"/>
              </a:p>
              <a:p>
                <a:pPr marL="285750" indent="-285750">
                  <a:buSzPts val="100"/>
                  <a:buFont typeface="Arial" charset="0"/>
                  <a:buChar char="•"/>
                </a:pPr>
                <a:r>
                  <a:rPr lang="en-US" sz="2400" dirty="0">
                    <a:solidFill>
                      <a:schemeClr val="tx1">
                        <a:alpha val="0"/>
                      </a:schemeClr>
                    </a:solidFill>
                  </a:rPr>
                  <a:t>Publicly-verifiable revocation/deletion without post-quantum </a:t>
                </a:r>
                <a:r>
                  <a:rPr lang="en-US" sz="2400" dirty="0" err="1">
                    <a:solidFill>
                      <a:schemeClr val="tx1">
                        <a:alpha val="0"/>
                      </a:schemeClr>
                    </a:solidFill>
                  </a:rPr>
                  <a:t>iO</a:t>
                </a:r>
                <a:endParaRPr lang="en-US" sz="2400" dirty="0">
                  <a:solidFill>
                    <a:schemeClr val="tx1">
                      <a:alpha val="0"/>
                    </a:schemeClr>
                  </a:solidFill>
                </a:endParaRPr>
              </a:p>
              <a:p>
                <a:pPr marL="285750" indent="-285750">
                  <a:buFont typeface="Arial" charset="0"/>
                  <a:buChar char="•"/>
                </a:pPr>
                <a:endParaRPr lang="en-US" sz="2400" dirty="0"/>
              </a:p>
              <a:p>
                <a:pPr marL="285750" indent="-285750">
                  <a:buSzPts val="100"/>
                  <a:buFont typeface="Arial" charset="0"/>
                  <a:buChar char="•"/>
                </a:pPr>
                <a:r>
                  <a:rPr lang="en-US" sz="2400" dirty="0">
                    <a:solidFill>
                      <a:schemeClr val="tx1">
                        <a:alpha val="0"/>
                      </a:schemeClr>
                    </a:solidFill>
                  </a:rPr>
                  <a:t>More rigorous understanding of the relationship between </a:t>
                </a:r>
                <a:r>
                  <a:rPr lang="en-US" sz="2400" dirty="0" err="1">
                    <a:solidFill>
                      <a:schemeClr val="tx1">
                        <a:alpha val="0"/>
                      </a:schemeClr>
                    </a:solidFill>
                  </a:rPr>
                  <a:t>unclonable</a:t>
                </a:r>
                <a:r>
                  <a:rPr lang="en-US" sz="2400" dirty="0">
                    <a:solidFill>
                      <a:schemeClr val="tx1">
                        <a:alpha val="0"/>
                      </a:schemeClr>
                    </a:solidFill>
                  </a:rPr>
                  <a:t> primitives from previous slide ([</a:t>
                </a:r>
                <a:r>
                  <a:rPr lang="en-US" sz="2400" dirty="0" err="1">
                    <a:solidFill>
                      <a:schemeClr val="tx1">
                        <a:alpha val="0"/>
                      </a:schemeClr>
                    </a:solidFill>
                  </a:rPr>
                  <a:t>Ananth</a:t>
                </a:r>
                <a:r>
                  <a:rPr lang="en-US" sz="2400" dirty="0">
                    <a:solidFill>
                      <a:schemeClr val="tx1">
                        <a:alpha val="0"/>
                      </a:schemeClr>
                    </a:solidFill>
                  </a:rPr>
                  <a:t>, </a:t>
                </a:r>
                <a:r>
                  <a:rPr lang="en-US" sz="2400" dirty="0" err="1">
                    <a:solidFill>
                      <a:schemeClr val="tx1">
                        <a:alpha val="0"/>
                      </a:schemeClr>
                    </a:solidFill>
                  </a:rPr>
                  <a:t>Kaleoglu</a:t>
                </a:r>
                <a:r>
                  <a:rPr lang="en-US" sz="2400" dirty="0">
                    <a:solidFill>
                      <a:schemeClr val="tx1">
                        <a:alpha val="0"/>
                      </a:schemeClr>
                    </a:solidFill>
                  </a:rPr>
                  <a:t>, Liu 23])</a:t>
                </a:r>
              </a:p>
            </p:txBody>
          </p:sp>
        </mc:Choice>
        <mc:Fallback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3"/>
                </p:custDataLst>
              </p:nvPr>
            </p:nvSpPr>
            <p:spPr>
              <a:xfrm>
                <a:off x="698500" y="1625600"/>
                <a:ext cx="11023600" cy="4186724"/>
              </a:xfrm>
              <a:prstGeom prst="rect">
                <a:avLst/>
              </a:prstGeom>
              <a:blipFill>
                <a:blip r:embed="rId5"/>
                <a:stretch>
                  <a:fillRect l="-774" t="-1020" r="-1162" b="-24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739982664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462986" y="318826"/>
            <a:ext cx="10954314" cy="815493"/>
          </a:xfrm>
        </p:spPr>
        <p:txBody>
          <a:bodyPr>
            <a:normAutofit/>
          </a:bodyPr>
          <a:lstStyle/>
          <a:p>
            <a:r>
              <a:rPr lang="en-US" sz="3600" dirty="0"/>
              <a:t>Future Directions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/>
              <p:cNvSpPr txBox="1"/>
              <p:nvPr>
                <p:custDataLst>
                  <p:tags r:id="rId3"/>
                </p:custDataLst>
              </p:nvPr>
            </p:nvSpPr>
            <p:spPr>
              <a:xfrm>
                <a:off x="698500" y="1625600"/>
                <a:ext cx="11023600" cy="41867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charset="0"/>
                  <a:buChar char="•"/>
                </a:pPr>
                <a:r>
                  <a:rPr lang="en-US" sz="2400" dirty="0"/>
                  <a:t>Prove the security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>
                            <a:latin typeface="Cambria Math" charset="0"/>
                          </a:rPr>
                          <m:t>CDExp</m:t>
                        </m:r>
                      </m:e>
                      <m:sub>
                        <m:r>
                          <a:rPr lang="en-US" sz="240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𝒞</m:t>
                        </m:r>
                        <m:r>
                          <a:rPr lang="en-US" sz="240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ℋ</m:t>
                        </m:r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𝒟</m:t>
                        </m:r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𝒜</m:t>
                            </m:r>
                          </m:e>
                          <m:sub>
                            <m:r>
                              <a:rPr lang="en-US" sz="240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𝒜</m:t>
                            </m:r>
                          </m:e>
                          <m:sub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sz="2400" dirty="0"/>
                  <a:t> when</a:t>
                </a:r>
              </a:p>
              <a:p>
                <a:pPr marL="742950" lvl="1" indent="-285750">
                  <a:buFont typeface="Arial" charset="0"/>
                  <a:buChar char="•"/>
                </a:pPr>
                <a:r>
                  <a:rPr lang="en-US" sz="2400" dirty="0"/>
                  <a:t>Encoding super-logarithmic bits per subspace state</a:t>
                </a:r>
              </a:p>
              <a:p>
                <a:pPr marL="742950" lvl="1" indent="-285750">
                  <a:buSzPts val="100"/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tx1">
                            <a:alpha val="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𝒞</m:t>
                    </m:r>
                  </m:oMath>
                </a14:m>
                <a:r>
                  <a:rPr lang="en-US" sz="2400" dirty="0">
                    <a:solidFill>
                      <a:schemeClr val="tx1">
                        <a:alpha val="0"/>
                      </a:schemeClr>
                    </a:solidFill>
                  </a:rPr>
                  <a:t> is any semantically-secure distribution and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tx1">
                            <a:alpha val="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ℋ</m:t>
                    </m:r>
                  </m:oMath>
                </a14:m>
                <a:r>
                  <a:rPr lang="en-US" sz="2400" dirty="0">
                    <a:solidFill>
                      <a:schemeClr val="tx1">
                        <a:alpha val="0"/>
                      </a:schemeClr>
                    </a:solidFill>
                  </a:rPr>
                  <a:t> is a good </a:t>
                </a:r>
                <a:r>
                  <a:rPr lang="en-US" sz="2400" i="1" dirty="0">
                    <a:solidFill>
                      <a:schemeClr val="tx1">
                        <a:alpha val="0"/>
                      </a:schemeClr>
                    </a:solidFill>
                  </a:rPr>
                  <a:t>seeded</a:t>
                </a:r>
                <a:r>
                  <a:rPr lang="en-US" sz="2400" dirty="0">
                    <a:solidFill>
                      <a:schemeClr val="tx1">
                        <a:alpha val="0"/>
                      </a:schemeClr>
                    </a:solidFill>
                  </a:rPr>
                  <a:t> randomness extractor</a:t>
                </a:r>
              </a:p>
              <a:p>
                <a:pPr marL="742950" lvl="1" indent="-285750">
                  <a:buFont typeface="Arial" charset="0"/>
                  <a:buChar char="•"/>
                </a:pPr>
                <a:endParaRPr lang="en-US" sz="2400" dirty="0"/>
              </a:p>
              <a:p>
                <a:pPr marL="285750" indent="-285750">
                  <a:buSzPts val="100"/>
                  <a:buFont typeface="Arial" charset="0"/>
                  <a:buChar char="•"/>
                </a:pPr>
                <a:r>
                  <a:rPr lang="en-US" sz="2400" dirty="0">
                    <a:solidFill>
                      <a:schemeClr val="tx1">
                        <a:alpha val="0"/>
                      </a:schemeClr>
                    </a:solidFill>
                  </a:rPr>
                  <a:t>Robustness to noise (beyond one-time pad [BI20])</a:t>
                </a:r>
              </a:p>
              <a:p>
                <a:pPr marL="285750" indent="-285750">
                  <a:buFont typeface="Arial" charset="0"/>
                  <a:buChar char="•"/>
                </a:pPr>
                <a:endParaRPr lang="en-US" sz="2400" dirty="0"/>
              </a:p>
              <a:p>
                <a:pPr marL="285750" indent="-285750">
                  <a:buSzPts val="100"/>
                  <a:buFont typeface="Arial" charset="0"/>
                  <a:buChar char="•"/>
                </a:pPr>
                <a:r>
                  <a:rPr lang="en-US" sz="2400" dirty="0">
                    <a:solidFill>
                      <a:schemeClr val="tx1">
                        <a:alpha val="0"/>
                      </a:schemeClr>
                    </a:solidFill>
                  </a:rPr>
                  <a:t>Publicly-verifiable revocation/deletion without post-quantum </a:t>
                </a:r>
                <a:r>
                  <a:rPr lang="en-US" sz="2400" dirty="0" err="1">
                    <a:solidFill>
                      <a:schemeClr val="tx1">
                        <a:alpha val="0"/>
                      </a:schemeClr>
                    </a:solidFill>
                  </a:rPr>
                  <a:t>iO</a:t>
                </a:r>
                <a:endParaRPr lang="en-US" sz="2400" dirty="0">
                  <a:solidFill>
                    <a:schemeClr val="tx1">
                      <a:alpha val="0"/>
                    </a:schemeClr>
                  </a:solidFill>
                </a:endParaRPr>
              </a:p>
              <a:p>
                <a:pPr marL="285750" indent="-285750">
                  <a:buFont typeface="Arial" charset="0"/>
                  <a:buChar char="•"/>
                </a:pPr>
                <a:endParaRPr lang="en-US" sz="2400" dirty="0"/>
              </a:p>
              <a:p>
                <a:pPr marL="285750" indent="-285750">
                  <a:buSzPts val="100"/>
                  <a:buFont typeface="Arial" charset="0"/>
                  <a:buChar char="•"/>
                </a:pPr>
                <a:r>
                  <a:rPr lang="en-US" sz="2400" dirty="0">
                    <a:solidFill>
                      <a:schemeClr val="tx1">
                        <a:alpha val="0"/>
                      </a:schemeClr>
                    </a:solidFill>
                  </a:rPr>
                  <a:t>More rigorous understanding of the relationship between </a:t>
                </a:r>
                <a:r>
                  <a:rPr lang="en-US" sz="2400" dirty="0" err="1">
                    <a:solidFill>
                      <a:schemeClr val="tx1">
                        <a:alpha val="0"/>
                      </a:schemeClr>
                    </a:solidFill>
                  </a:rPr>
                  <a:t>unclonable</a:t>
                </a:r>
                <a:r>
                  <a:rPr lang="en-US" sz="2400" dirty="0">
                    <a:solidFill>
                      <a:schemeClr val="tx1">
                        <a:alpha val="0"/>
                      </a:schemeClr>
                    </a:solidFill>
                  </a:rPr>
                  <a:t> primitives from previous slide ([</a:t>
                </a:r>
                <a:r>
                  <a:rPr lang="en-US" sz="2400" dirty="0" err="1">
                    <a:solidFill>
                      <a:schemeClr val="tx1">
                        <a:alpha val="0"/>
                      </a:schemeClr>
                    </a:solidFill>
                  </a:rPr>
                  <a:t>Ananth</a:t>
                </a:r>
                <a:r>
                  <a:rPr lang="en-US" sz="2400" dirty="0">
                    <a:solidFill>
                      <a:schemeClr val="tx1">
                        <a:alpha val="0"/>
                      </a:schemeClr>
                    </a:solidFill>
                  </a:rPr>
                  <a:t>, </a:t>
                </a:r>
                <a:r>
                  <a:rPr lang="en-US" sz="2400" dirty="0" err="1">
                    <a:solidFill>
                      <a:schemeClr val="tx1">
                        <a:alpha val="0"/>
                      </a:schemeClr>
                    </a:solidFill>
                  </a:rPr>
                  <a:t>Kaleoglu</a:t>
                </a:r>
                <a:r>
                  <a:rPr lang="en-US" sz="2400" dirty="0">
                    <a:solidFill>
                      <a:schemeClr val="tx1">
                        <a:alpha val="0"/>
                      </a:schemeClr>
                    </a:solidFill>
                  </a:rPr>
                  <a:t>, Liu 23])</a:t>
                </a:r>
              </a:p>
            </p:txBody>
          </p:sp>
        </mc:Choice>
        <mc:Fallback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3"/>
                </p:custDataLst>
              </p:nvPr>
            </p:nvSpPr>
            <p:spPr>
              <a:xfrm>
                <a:off x="698500" y="1625600"/>
                <a:ext cx="11023600" cy="4186724"/>
              </a:xfrm>
              <a:prstGeom prst="rect">
                <a:avLst/>
              </a:prstGeom>
              <a:blipFill>
                <a:blip r:embed="rId5"/>
                <a:stretch>
                  <a:fillRect l="-774" t="-1020" r="-1162" b="-24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693039735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462986" y="318826"/>
            <a:ext cx="10954314" cy="815493"/>
          </a:xfrm>
        </p:spPr>
        <p:txBody>
          <a:bodyPr>
            <a:normAutofit/>
          </a:bodyPr>
          <a:lstStyle/>
          <a:p>
            <a:r>
              <a:rPr lang="en-US" sz="3600" dirty="0"/>
              <a:t>Future Directions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/>
              <p:cNvSpPr txBox="1"/>
              <p:nvPr>
                <p:custDataLst>
                  <p:tags r:id="rId3"/>
                </p:custDataLst>
              </p:nvPr>
            </p:nvSpPr>
            <p:spPr>
              <a:xfrm>
                <a:off x="698500" y="1625600"/>
                <a:ext cx="11023600" cy="41867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charset="0"/>
                  <a:buChar char="•"/>
                </a:pPr>
                <a:r>
                  <a:rPr lang="en-US" sz="2400" dirty="0"/>
                  <a:t>Prove the security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>
                            <a:latin typeface="Cambria Math" charset="0"/>
                          </a:rPr>
                          <m:t>CDExp</m:t>
                        </m:r>
                      </m:e>
                      <m:sub>
                        <m:r>
                          <a:rPr lang="en-US" sz="240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𝒞</m:t>
                        </m:r>
                        <m:r>
                          <a:rPr lang="en-US" sz="240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ℋ</m:t>
                        </m:r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𝒟</m:t>
                        </m:r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𝒜</m:t>
                            </m:r>
                          </m:e>
                          <m:sub>
                            <m:r>
                              <a:rPr lang="en-US" sz="240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𝒜</m:t>
                            </m:r>
                          </m:e>
                          <m:sub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sz="2400" dirty="0"/>
                  <a:t> when</a:t>
                </a:r>
              </a:p>
              <a:p>
                <a:pPr marL="742950" lvl="1" indent="-285750">
                  <a:buFont typeface="Arial" charset="0"/>
                  <a:buChar char="•"/>
                </a:pPr>
                <a:r>
                  <a:rPr lang="en-US" sz="2400" dirty="0"/>
                  <a:t>Encoding super-logarithmic bits per subspace state</a:t>
                </a:r>
              </a:p>
              <a:p>
                <a:pPr marL="742950" lvl="1" indent="-285750"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𝒞</m:t>
                    </m:r>
                  </m:oMath>
                </a14:m>
                <a:r>
                  <a:rPr lang="en-US" sz="2400" dirty="0"/>
                  <a:t> is any semantically-secure distribution and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ℋ</m:t>
                    </m:r>
                  </m:oMath>
                </a14:m>
                <a:r>
                  <a:rPr lang="en-US" sz="2400" dirty="0"/>
                  <a:t> is a good </a:t>
                </a:r>
                <a:r>
                  <a:rPr lang="en-US" sz="2400" i="1" dirty="0"/>
                  <a:t>seeded</a:t>
                </a:r>
                <a:r>
                  <a:rPr lang="en-US" sz="2400" dirty="0"/>
                  <a:t> randomness extractor</a:t>
                </a:r>
              </a:p>
              <a:p>
                <a:pPr marL="742950" lvl="1" indent="-285750">
                  <a:buFont typeface="Arial" charset="0"/>
                  <a:buChar char="•"/>
                </a:pPr>
                <a:endParaRPr lang="en-US" sz="2400" dirty="0"/>
              </a:p>
              <a:p>
                <a:pPr marL="285750" indent="-285750">
                  <a:buSzPts val="100"/>
                  <a:buFont typeface="Arial" charset="0"/>
                  <a:buChar char="•"/>
                </a:pPr>
                <a:r>
                  <a:rPr lang="en-US" sz="2400" dirty="0">
                    <a:solidFill>
                      <a:schemeClr val="tx1">
                        <a:alpha val="0"/>
                      </a:schemeClr>
                    </a:solidFill>
                  </a:rPr>
                  <a:t>Robustness to noise (beyond one-time pad [BI20])</a:t>
                </a:r>
              </a:p>
              <a:p>
                <a:pPr marL="285750" indent="-285750">
                  <a:buFont typeface="Arial" charset="0"/>
                  <a:buChar char="•"/>
                </a:pPr>
                <a:endParaRPr lang="en-US" sz="2400" dirty="0"/>
              </a:p>
              <a:p>
                <a:pPr marL="285750" indent="-285750">
                  <a:buSzPts val="100"/>
                  <a:buFont typeface="Arial" charset="0"/>
                  <a:buChar char="•"/>
                </a:pPr>
                <a:r>
                  <a:rPr lang="en-US" sz="2400" dirty="0">
                    <a:solidFill>
                      <a:schemeClr val="tx1">
                        <a:alpha val="0"/>
                      </a:schemeClr>
                    </a:solidFill>
                  </a:rPr>
                  <a:t>Publicly-verifiable revocation/deletion without post-quantum </a:t>
                </a:r>
                <a:r>
                  <a:rPr lang="en-US" sz="2400" dirty="0" err="1">
                    <a:solidFill>
                      <a:schemeClr val="tx1">
                        <a:alpha val="0"/>
                      </a:schemeClr>
                    </a:solidFill>
                  </a:rPr>
                  <a:t>iO</a:t>
                </a:r>
                <a:endParaRPr lang="en-US" sz="2400" dirty="0">
                  <a:solidFill>
                    <a:schemeClr val="tx1">
                      <a:alpha val="0"/>
                    </a:schemeClr>
                  </a:solidFill>
                </a:endParaRPr>
              </a:p>
              <a:p>
                <a:pPr marL="285750" indent="-285750">
                  <a:buFont typeface="Arial" charset="0"/>
                  <a:buChar char="•"/>
                </a:pPr>
                <a:endParaRPr lang="en-US" sz="2400" dirty="0"/>
              </a:p>
              <a:p>
                <a:pPr marL="285750" indent="-285750">
                  <a:buSzPts val="100"/>
                  <a:buFont typeface="Arial" charset="0"/>
                  <a:buChar char="•"/>
                </a:pPr>
                <a:r>
                  <a:rPr lang="en-US" sz="2400" dirty="0">
                    <a:solidFill>
                      <a:schemeClr val="tx1">
                        <a:alpha val="0"/>
                      </a:schemeClr>
                    </a:solidFill>
                  </a:rPr>
                  <a:t>More rigorous understanding of the relationship between </a:t>
                </a:r>
                <a:r>
                  <a:rPr lang="en-US" sz="2400" dirty="0" err="1">
                    <a:solidFill>
                      <a:schemeClr val="tx1">
                        <a:alpha val="0"/>
                      </a:schemeClr>
                    </a:solidFill>
                  </a:rPr>
                  <a:t>unclonable</a:t>
                </a:r>
                <a:r>
                  <a:rPr lang="en-US" sz="2400" dirty="0">
                    <a:solidFill>
                      <a:schemeClr val="tx1">
                        <a:alpha val="0"/>
                      </a:schemeClr>
                    </a:solidFill>
                  </a:rPr>
                  <a:t> primitives from previous slide ([</a:t>
                </a:r>
                <a:r>
                  <a:rPr lang="en-US" sz="2400" dirty="0" err="1">
                    <a:solidFill>
                      <a:schemeClr val="tx1">
                        <a:alpha val="0"/>
                      </a:schemeClr>
                    </a:solidFill>
                  </a:rPr>
                  <a:t>Ananth</a:t>
                </a:r>
                <a:r>
                  <a:rPr lang="en-US" sz="2400" dirty="0">
                    <a:solidFill>
                      <a:schemeClr val="tx1">
                        <a:alpha val="0"/>
                      </a:schemeClr>
                    </a:solidFill>
                  </a:rPr>
                  <a:t>, </a:t>
                </a:r>
                <a:r>
                  <a:rPr lang="en-US" sz="2400" dirty="0" err="1">
                    <a:solidFill>
                      <a:schemeClr val="tx1">
                        <a:alpha val="0"/>
                      </a:schemeClr>
                    </a:solidFill>
                  </a:rPr>
                  <a:t>Kaleoglu</a:t>
                </a:r>
                <a:r>
                  <a:rPr lang="en-US" sz="2400" dirty="0">
                    <a:solidFill>
                      <a:schemeClr val="tx1">
                        <a:alpha val="0"/>
                      </a:schemeClr>
                    </a:solidFill>
                  </a:rPr>
                  <a:t>, Liu 23])</a:t>
                </a:r>
              </a:p>
            </p:txBody>
          </p:sp>
        </mc:Choice>
        <mc:Fallback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3"/>
                </p:custDataLst>
              </p:nvPr>
            </p:nvSpPr>
            <p:spPr>
              <a:xfrm>
                <a:off x="698500" y="1625600"/>
                <a:ext cx="11023600" cy="4186724"/>
              </a:xfrm>
              <a:prstGeom prst="rect">
                <a:avLst/>
              </a:prstGeom>
              <a:blipFill>
                <a:blip r:embed="rId5"/>
                <a:stretch>
                  <a:fillRect l="-774" t="-1020" r="-1162" b="-24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585738960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462986" y="318826"/>
            <a:ext cx="10954314" cy="815493"/>
          </a:xfrm>
        </p:spPr>
        <p:txBody>
          <a:bodyPr>
            <a:normAutofit/>
          </a:bodyPr>
          <a:lstStyle/>
          <a:p>
            <a:r>
              <a:rPr lang="en-US" sz="3600" dirty="0"/>
              <a:t>Future Directions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/>
              <p:cNvSpPr txBox="1"/>
              <p:nvPr>
                <p:custDataLst>
                  <p:tags r:id="rId3"/>
                </p:custDataLst>
              </p:nvPr>
            </p:nvSpPr>
            <p:spPr>
              <a:xfrm>
                <a:off x="698500" y="1625600"/>
                <a:ext cx="11023600" cy="41867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charset="0"/>
                  <a:buChar char="•"/>
                </a:pPr>
                <a:r>
                  <a:rPr lang="en-US" sz="2400" dirty="0"/>
                  <a:t>Prove the security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>
                            <a:latin typeface="Cambria Math" charset="0"/>
                          </a:rPr>
                          <m:t>CDExp</m:t>
                        </m:r>
                      </m:e>
                      <m:sub>
                        <m:r>
                          <a:rPr lang="en-US" sz="240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𝒞</m:t>
                        </m:r>
                        <m:r>
                          <a:rPr lang="en-US" sz="240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ℋ</m:t>
                        </m:r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𝒟</m:t>
                        </m:r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𝒜</m:t>
                            </m:r>
                          </m:e>
                          <m:sub>
                            <m:r>
                              <a:rPr lang="en-US" sz="240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𝒜</m:t>
                            </m:r>
                          </m:e>
                          <m:sub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sz="2400" dirty="0"/>
                  <a:t> when</a:t>
                </a:r>
              </a:p>
              <a:p>
                <a:pPr marL="742950" lvl="1" indent="-285750">
                  <a:buFont typeface="Arial" charset="0"/>
                  <a:buChar char="•"/>
                </a:pPr>
                <a:r>
                  <a:rPr lang="en-US" sz="2400" dirty="0"/>
                  <a:t>Encoding super-logarithmic bits per subspace state</a:t>
                </a:r>
              </a:p>
              <a:p>
                <a:pPr marL="742950" lvl="1" indent="-285750"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𝒞</m:t>
                    </m:r>
                  </m:oMath>
                </a14:m>
                <a:r>
                  <a:rPr lang="en-US" sz="2400" dirty="0"/>
                  <a:t> is any semantically-secure distribution and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ℋ</m:t>
                    </m:r>
                  </m:oMath>
                </a14:m>
                <a:r>
                  <a:rPr lang="en-US" sz="2400" dirty="0"/>
                  <a:t> is a good </a:t>
                </a:r>
                <a:r>
                  <a:rPr lang="en-US" sz="2400" i="1" dirty="0"/>
                  <a:t>seeded</a:t>
                </a:r>
                <a:r>
                  <a:rPr lang="en-US" sz="2400" dirty="0"/>
                  <a:t> randomness extractor</a:t>
                </a:r>
              </a:p>
              <a:p>
                <a:pPr marL="742950" lvl="1" indent="-285750">
                  <a:buFont typeface="Arial" charset="0"/>
                  <a:buChar char="•"/>
                </a:pPr>
                <a:endParaRPr lang="en-US" sz="2400" dirty="0"/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2400" dirty="0"/>
                  <a:t>Robustness to noise (beyond one-time pad [BI20])</a:t>
                </a:r>
              </a:p>
              <a:p>
                <a:pPr marL="285750" indent="-285750">
                  <a:buFont typeface="Arial" charset="0"/>
                  <a:buChar char="•"/>
                </a:pPr>
                <a:endParaRPr lang="en-US" sz="2400" dirty="0"/>
              </a:p>
              <a:p>
                <a:pPr marL="285750" indent="-285750">
                  <a:buSzPts val="100"/>
                  <a:buFont typeface="Arial" charset="0"/>
                  <a:buChar char="•"/>
                </a:pPr>
                <a:r>
                  <a:rPr lang="en-US" sz="2400" dirty="0">
                    <a:solidFill>
                      <a:schemeClr val="tx1">
                        <a:alpha val="0"/>
                      </a:schemeClr>
                    </a:solidFill>
                  </a:rPr>
                  <a:t>Publicly-verifiable revocation/deletion without post-quantum </a:t>
                </a:r>
                <a:r>
                  <a:rPr lang="en-US" sz="2400" dirty="0" err="1">
                    <a:solidFill>
                      <a:schemeClr val="tx1">
                        <a:alpha val="0"/>
                      </a:schemeClr>
                    </a:solidFill>
                  </a:rPr>
                  <a:t>iO</a:t>
                </a:r>
                <a:endParaRPr lang="en-US" sz="2400" dirty="0">
                  <a:solidFill>
                    <a:schemeClr val="tx1">
                      <a:alpha val="0"/>
                    </a:schemeClr>
                  </a:solidFill>
                </a:endParaRPr>
              </a:p>
              <a:p>
                <a:pPr marL="285750" indent="-285750">
                  <a:buFont typeface="Arial" charset="0"/>
                  <a:buChar char="•"/>
                </a:pPr>
                <a:endParaRPr lang="en-US" sz="2400" dirty="0"/>
              </a:p>
              <a:p>
                <a:pPr marL="285750" indent="-285750">
                  <a:buSzPts val="100"/>
                  <a:buFont typeface="Arial" charset="0"/>
                  <a:buChar char="•"/>
                </a:pPr>
                <a:r>
                  <a:rPr lang="en-US" sz="2400" dirty="0">
                    <a:solidFill>
                      <a:schemeClr val="tx1">
                        <a:alpha val="0"/>
                      </a:schemeClr>
                    </a:solidFill>
                  </a:rPr>
                  <a:t>More rigorous understanding of the relationship between </a:t>
                </a:r>
                <a:r>
                  <a:rPr lang="en-US" sz="2400" dirty="0" err="1">
                    <a:solidFill>
                      <a:schemeClr val="tx1">
                        <a:alpha val="0"/>
                      </a:schemeClr>
                    </a:solidFill>
                  </a:rPr>
                  <a:t>unclonable</a:t>
                </a:r>
                <a:r>
                  <a:rPr lang="en-US" sz="2400" dirty="0">
                    <a:solidFill>
                      <a:schemeClr val="tx1">
                        <a:alpha val="0"/>
                      </a:schemeClr>
                    </a:solidFill>
                  </a:rPr>
                  <a:t> primitives from previous slide ([</a:t>
                </a:r>
                <a:r>
                  <a:rPr lang="en-US" sz="2400" dirty="0" err="1">
                    <a:solidFill>
                      <a:schemeClr val="tx1">
                        <a:alpha val="0"/>
                      </a:schemeClr>
                    </a:solidFill>
                  </a:rPr>
                  <a:t>Ananth</a:t>
                </a:r>
                <a:r>
                  <a:rPr lang="en-US" sz="2400" dirty="0">
                    <a:solidFill>
                      <a:schemeClr val="tx1">
                        <a:alpha val="0"/>
                      </a:schemeClr>
                    </a:solidFill>
                  </a:rPr>
                  <a:t>, </a:t>
                </a:r>
                <a:r>
                  <a:rPr lang="en-US" sz="2400" dirty="0" err="1">
                    <a:solidFill>
                      <a:schemeClr val="tx1">
                        <a:alpha val="0"/>
                      </a:schemeClr>
                    </a:solidFill>
                  </a:rPr>
                  <a:t>Kaleoglu</a:t>
                </a:r>
                <a:r>
                  <a:rPr lang="en-US" sz="2400" dirty="0">
                    <a:solidFill>
                      <a:schemeClr val="tx1">
                        <a:alpha val="0"/>
                      </a:schemeClr>
                    </a:solidFill>
                  </a:rPr>
                  <a:t>, Liu 23])</a:t>
                </a:r>
              </a:p>
            </p:txBody>
          </p:sp>
        </mc:Choice>
        <mc:Fallback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3"/>
                </p:custDataLst>
              </p:nvPr>
            </p:nvSpPr>
            <p:spPr>
              <a:xfrm>
                <a:off x="698500" y="1625600"/>
                <a:ext cx="11023600" cy="4186724"/>
              </a:xfrm>
              <a:prstGeom prst="rect">
                <a:avLst/>
              </a:prstGeom>
              <a:blipFill>
                <a:blip r:embed="rId5"/>
                <a:stretch>
                  <a:fillRect l="-774" t="-1020" r="-1162" b="-24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719432391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462986" y="318826"/>
            <a:ext cx="10954314" cy="815493"/>
          </a:xfrm>
        </p:spPr>
        <p:txBody>
          <a:bodyPr>
            <a:normAutofit/>
          </a:bodyPr>
          <a:lstStyle/>
          <a:p>
            <a:r>
              <a:rPr lang="en-US" sz="3600" dirty="0"/>
              <a:t>Future Directions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/>
              <p:cNvSpPr txBox="1"/>
              <p:nvPr>
                <p:custDataLst>
                  <p:tags r:id="rId3"/>
                </p:custDataLst>
              </p:nvPr>
            </p:nvSpPr>
            <p:spPr>
              <a:xfrm>
                <a:off x="698500" y="1625600"/>
                <a:ext cx="11023600" cy="41867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charset="0"/>
                  <a:buChar char="•"/>
                </a:pPr>
                <a:r>
                  <a:rPr lang="en-US" sz="2400" dirty="0"/>
                  <a:t>Prove the security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>
                            <a:latin typeface="Cambria Math" charset="0"/>
                          </a:rPr>
                          <m:t>CDExp</m:t>
                        </m:r>
                      </m:e>
                      <m:sub>
                        <m:r>
                          <a:rPr lang="en-US" sz="240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𝒞</m:t>
                        </m:r>
                        <m:r>
                          <a:rPr lang="en-US" sz="240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ℋ</m:t>
                        </m:r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𝒟</m:t>
                        </m:r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𝒜</m:t>
                            </m:r>
                          </m:e>
                          <m:sub>
                            <m:r>
                              <a:rPr lang="en-US" sz="240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𝒜</m:t>
                            </m:r>
                          </m:e>
                          <m:sub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sz="2400" dirty="0"/>
                  <a:t> when</a:t>
                </a:r>
              </a:p>
              <a:p>
                <a:pPr marL="742950" lvl="1" indent="-285750">
                  <a:buFont typeface="Arial" charset="0"/>
                  <a:buChar char="•"/>
                </a:pPr>
                <a:r>
                  <a:rPr lang="en-US" sz="2400" dirty="0"/>
                  <a:t>Encoding super-logarithmic bits per subspace state</a:t>
                </a:r>
              </a:p>
              <a:p>
                <a:pPr marL="742950" lvl="1" indent="-285750"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𝒞</m:t>
                    </m:r>
                  </m:oMath>
                </a14:m>
                <a:r>
                  <a:rPr lang="en-US" sz="2400" dirty="0"/>
                  <a:t> is any semantically-secure distribution and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ℋ</m:t>
                    </m:r>
                  </m:oMath>
                </a14:m>
                <a:r>
                  <a:rPr lang="en-US" sz="2400" dirty="0"/>
                  <a:t> is a good </a:t>
                </a:r>
                <a:r>
                  <a:rPr lang="en-US" sz="2400" i="1" dirty="0"/>
                  <a:t>seeded</a:t>
                </a:r>
                <a:r>
                  <a:rPr lang="en-US" sz="2400" dirty="0"/>
                  <a:t> randomness extractor</a:t>
                </a:r>
              </a:p>
              <a:p>
                <a:pPr marL="742950" lvl="1" indent="-285750">
                  <a:buFont typeface="Arial" charset="0"/>
                  <a:buChar char="•"/>
                </a:pPr>
                <a:endParaRPr lang="en-US" sz="2400" dirty="0"/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2400" dirty="0"/>
                  <a:t>Robustness to noise (beyond one-time pad [BI20])</a:t>
                </a:r>
              </a:p>
              <a:p>
                <a:pPr marL="285750" indent="-285750">
                  <a:buFont typeface="Arial" charset="0"/>
                  <a:buChar char="•"/>
                </a:pPr>
                <a:endParaRPr lang="en-US" sz="2400" dirty="0"/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2400" dirty="0"/>
                  <a:t>Publicly-verifiable revocation/deletion without post-quantum </a:t>
                </a:r>
                <a:r>
                  <a:rPr lang="en-US" sz="2400" dirty="0" err="1"/>
                  <a:t>iO</a:t>
                </a:r>
                <a:endParaRPr lang="en-US" sz="2400" dirty="0"/>
              </a:p>
              <a:p>
                <a:pPr marL="285750" indent="-285750">
                  <a:buFont typeface="Arial" charset="0"/>
                  <a:buChar char="•"/>
                </a:pPr>
                <a:endParaRPr lang="en-US" sz="2400" dirty="0"/>
              </a:p>
              <a:p>
                <a:pPr marL="285750" indent="-285750">
                  <a:buSzPts val="100"/>
                  <a:buFont typeface="Arial" charset="0"/>
                  <a:buChar char="•"/>
                </a:pPr>
                <a:r>
                  <a:rPr lang="en-US" sz="2400" dirty="0">
                    <a:solidFill>
                      <a:schemeClr val="tx1">
                        <a:alpha val="0"/>
                      </a:schemeClr>
                    </a:solidFill>
                  </a:rPr>
                  <a:t>More rigorous understanding of the relationship between </a:t>
                </a:r>
                <a:r>
                  <a:rPr lang="en-US" sz="2400" dirty="0" err="1">
                    <a:solidFill>
                      <a:schemeClr val="tx1">
                        <a:alpha val="0"/>
                      </a:schemeClr>
                    </a:solidFill>
                  </a:rPr>
                  <a:t>unclonable</a:t>
                </a:r>
                <a:r>
                  <a:rPr lang="en-US" sz="2400" dirty="0">
                    <a:solidFill>
                      <a:schemeClr val="tx1">
                        <a:alpha val="0"/>
                      </a:schemeClr>
                    </a:solidFill>
                  </a:rPr>
                  <a:t> primitives from previous slide ([</a:t>
                </a:r>
                <a:r>
                  <a:rPr lang="en-US" sz="2400" dirty="0" err="1">
                    <a:solidFill>
                      <a:schemeClr val="tx1">
                        <a:alpha val="0"/>
                      </a:schemeClr>
                    </a:solidFill>
                  </a:rPr>
                  <a:t>Ananth</a:t>
                </a:r>
                <a:r>
                  <a:rPr lang="en-US" sz="2400" dirty="0">
                    <a:solidFill>
                      <a:schemeClr val="tx1">
                        <a:alpha val="0"/>
                      </a:schemeClr>
                    </a:solidFill>
                  </a:rPr>
                  <a:t>, </a:t>
                </a:r>
                <a:r>
                  <a:rPr lang="en-US" sz="2400" dirty="0" err="1">
                    <a:solidFill>
                      <a:schemeClr val="tx1">
                        <a:alpha val="0"/>
                      </a:schemeClr>
                    </a:solidFill>
                  </a:rPr>
                  <a:t>Kaleoglu</a:t>
                </a:r>
                <a:r>
                  <a:rPr lang="en-US" sz="2400" dirty="0">
                    <a:solidFill>
                      <a:schemeClr val="tx1">
                        <a:alpha val="0"/>
                      </a:schemeClr>
                    </a:solidFill>
                  </a:rPr>
                  <a:t>, Liu 23])</a:t>
                </a:r>
              </a:p>
            </p:txBody>
          </p:sp>
        </mc:Choice>
        <mc:Fallback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3"/>
                </p:custDataLst>
              </p:nvPr>
            </p:nvSpPr>
            <p:spPr>
              <a:xfrm>
                <a:off x="698500" y="1625600"/>
                <a:ext cx="11023600" cy="4186724"/>
              </a:xfrm>
              <a:prstGeom prst="rect">
                <a:avLst/>
              </a:prstGeom>
              <a:blipFill>
                <a:blip r:embed="rId5"/>
                <a:stretch>
                  <a:fillRect l="-774" t="-1020" r="-1162" b="-24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934366323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462986" y="318826"/>
            <a:ext cx="10954314" cy="815493"/>
          </a:xfrm>
        </p:spPr>
        <p:txBody>
          <a:bodyPr>
            <a:normAutofit/>
          </a:bodyPr>
          <a:lstStyle/>
          <a:p>
            <a:r>
              <a:rPr lang="en-US" sz="3600" dirty="0"/>
              <a:t>Future Directions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/>
              <p:cNvSpPr txBox="1"/>
              <p:nvPr>
                <p:custDataLst>
                  <p:tags r:id="rId3"/>
                </p:custDataLst>
              </p:nvPr>
            </p:nvSpPr>
            <p:spPr>
              <a:xfrm>
                <a:off x="698500" y="1625600"/>
                <a:ext cx="11023600" cy="41867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charset="0"/>
                  <a:buChar char="•"/>
                </a:pPr>
                <a:r>
                  <a:rPr lang="en-US" sz="2400" dirty="0"/>
                  <a:t>Prove the security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>
                            <a:latin typeface="Cambria Math" charset="0"/>
                          </a:rPr>
                          <m:t>CDExp</m:t>
                        </m:r>
                      </m:e>
                      <m:sub>
                        <m:r>
                          <a:rPr lang="en-US" sz="240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𝒞</m:t>
                        </m:r>
                        <m:r>
                          <a:rPr lang="en-US" sz="240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ℋ</m:t>
                        </m:r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𝒟</m:t>
                        </m:r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𝒜</m:t>
                            </m:r>
                          </m:e>
                          <m:sub>
                            <m:r>
                              <a:rPr lang="en-US" sz="240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𝒜</m:t>
                            </m:r>
                          </m:e>
                          <m:sub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sz="2400" dirty="0"/>
                  <a:t> when</a:t>
                </a:r>
              </a:p>
              <a:p>
                <a:pPr marL="742950" lvl="1" indent="-285750">
                  <a:buFont typeface="Arial" charset="0"/>
                  <a:buChar char="•"/>
                </a:pPr>
                <a:r>
                  <a:rPr lang="en-US" sz="2400" dirty="0"/>
                  <a:t>Encoding super-logarithmic bits per subspace state</a:t>
                </a:r>
              </a:p>
              <a:p>
                <a:pPr marL="742950" lvl="1" indent="-285750"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𝒞</m:t>
                    </m:r>
                  </m:oMath>
                </a14:m>
                <a:r>
                  <a:rPr lang="en-US" sz="2400" dirty="0"/>
                  <a:t> is any semantically-secure distribution and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ℋ</m:t>
                    </m:r>
                  </m:oMath>
                </a14:m>
                <a:r>
                  <a:rPr lang="en-US" sz="2400" dirty="0"/>
                  <a:t> is a good </a:t>
                </a:r>
                <a:r>
                  <a:rPr lang="en-US" sz="2400" i="1" dirty="0"/>
                  <a:t>seeded</a:t>
                </a:r>
                <a:r>
                  <a:rPr lang="en-US" sz="2400" dirty="0"/>
                  <a:t> randomness extractor</a:t>
                </a:r>
              </a:p>
              <a:p>
                <a:pPr marL="742950" lvl="1" indent="-285750">
                  <a:buFont typeface="Arial" charset="0"/>
                  <a:buChar char="•"/>
                </a:pPr>
                <a:endParaRPr lang="en-US" sz="2400" dirty="0"/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2400" dirty="0"/>
                  <a:t>Robustness to noise (beyond one-time pad [BI20])</a:t>
                </a:r>
              </a:p>
              <a:p>
                <a:pPr marL="285750" indent="-285750">
                  <a:buFont typeface="Arial" charset="0"/>
                  <a:buChar char="•"/>
                </a:pPr>
                <a:endParaRPr lang="en-US" sz="2400" dirty="0"/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2400" dirty="0"/>
                  <a:t>Publicly-verifiable revocation/deletion without post-quantum </a:t>
                </a:r>
                <a:r>
                  <a:rPr lang="en-US" sz="2400" dirty="0" err="1"/>
                  <a:t>iO</a:t>
                </a:r>
                <a:endParaRPr lang="en-US" sz="2400" dirty="0"/>
              </a:p>
              <a:p>
                <a:pPr marL="285750" indent="-285750">
                  <a:buFont typeface="Arial" charset="0"/>
                  <a:buChar char="•"/>
                </a:pPr>
                <a:endParaRPr lang="en-US" sz="2400" dirty="0"/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2400" dirty="0"/>
                  <a:t>More rigorous understanding of the relationship between </a:t>
                </a:r>
                <a:r>
                  <a:rPr lang="en-US" sz="2400" dirty="0" err="1"/>
                  <a:t>unclonable</a:t>
                </a:r>
                <a:r>
                  <a:rPr lang="en-US" sz="2400" dirty="0"/>
                  <a:t> primitives from previous slide ([</a:t>
                </a:r>
                <a:r>
                  <a:rPr lang="en-US" sz="2400" dirty="0" err="1"/>
                  <a:t>Ananth</a:t>
                </a:r>
                <a:r>
                  <a:rPr lang="en-US" sz="2400" dirty="0"/>
                  <a:t>, </a:t>
                </a:r>
                <a:r>
                  <a:rPr lang="en-US" sz="2400" dirty="0" err="1"/>
                  <a:t>Kaleoglu</a:t>
                </a:r>
                <a:r>
                  <a:rPr lang="en-US" sz="2400" dirty="0"/>
                  <a:t>, Liu 23])</a:t>
                </a:r>
              </a:p>
            </p:txBody>
          </p:sp>
        </mc:Choice>
        <mc:Fallback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3"/>
                </p:custDataLst>
              </p:nvPr>
            </p:nvSpPr>
            <p:spPr>
              <a:xfrm>
                <a:off x="698500" y="1625600"/>
                <a:ext cx="11023600" cy="4186724"/>
              </a:xfrm>
              <a:prstGeom prst="rect">
                <a:avLst/>
              </a:prstGeom>
              <a:blipFill>
                <a:blip r:embed="rId5"/>
                <a:stretch>
                  <a:fillRect l="-774" t="-1020" r="-1162" b="-24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095327151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462986" y="318826"/>
            <a:ext cx="7118913" cy="815493"/>
          </a:xfrm>
        </p:spPr>
        <p:txBody>
          <a:bodyPr>
            <a:normAutofit/>
          </a:bodyPr>
          <a:lstStyle/>
          <a:p>
            <a:r>
              <a:rPr lang="en-US" dirty="0"/>
              <a:t>Revisiting </a:t>
            </a:r>
            <a:r>
              <a:rPr lang="en-US"/>
              <a:t>the Applications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>
                <p:custDataLst>
                  <p:tags r:id="rId3"/>
                </p:custDataLst>
              </p:nvPr>
            </p:nvSpPr>
            <p:spPr>
              <a:xfrm>
                <a:off x="863600" y="1536700"/>
                <a:ext cx="9817100" cy="47207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buSzPts val="100"/>
                </a:pPr>
                <a:r>
                  <a:rPr lang="en-US" sz="2400" dirty="0">
                    <a:solidFill>
                      <a:schemeClr val="tx1">
                        <a:alpha val="0"/>
                      </a:schemeClr>
                    </a:solidFill>
                  </a:rPr>
                  <a:t>Cloud Storage:     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sz="2400" i="1">
                            <a:solidFill>
                              <a:schemeClr val="tx1">
                                <a:alpha val="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tx1">
                                    <a:alpha val="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tx1">
                                    <a:alpha val="0"/>
                                  </a:schemeClr>
                                </a:solidFill>
                                <a:latin typeface="Cambria Math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tx1">
                                    <a:alpha val="0"/>
                                  </a:schemeClr>
                                </a:solidFill>
                                <a:latin typeface="Cambria Math" charset="0"/>
                              </a:rPr>
                              <m:t>𝑥</m:t>
                            </m:r>
                            <m:r>
                              <a:rPr lang="en-US" sz="2400" i="1">
                                <a:solidFill>
                                  <a:schemeClr val="tx1">
                                    <a:alpha val="0"/>
                                  </a:schemeClr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sz="2400" i="1">
                                <a:solidFill>
                                  <a:schemeClr val="tx1">
                                    <a:alpha val="0"/>
                                  </a:schemeClr>
                                </a:solidFill>
                                <a:latin typeface="Cambria Math" charset="0"/>
                              </a:rPr>
                              <m:t>𝑧</m:t>
                            </m:r>
                          </m:sub>
                        </m:sSub>
                      </m:e>
                    </m:d>
                    <m:r>
                      <a:rPr lang="en-US" sz="2400" i="0">
                        <a:solidFill>
                          <a:schemeClr val="tx1">
                            <a:alpha val="0"/>
                          </a:schemeClr>
                        </a:solidFill>
                        <a:latin typeface="Cambria Math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2400" b="0" i="0" smtClean="0">
                        <a:solidFill>
                          <a:schemeClr val="tx1">
                            <a:alpha val="0"/>
                          </a:schemeClr>
                        </a:solidFill>
                        <a:latin typeface="Cambria Math" charset="0"/>
                      </a:rPr>
                      <m:t>Enc</m:t>
                    </m:r>
                    <m:d>
                      <m:dPr>
                        <m:ctrlPr>
                          <a:rPr lang="en-US" sz="2400" i="1">
                            <a:solidFill>
                              <a:schemeClr val="tx1">
                                <a:alpha val="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tx1">
                                <a:alpha val="0"/>
                              </a:schemeClr>
                            </a:solidFill>
                            <a:latin typeface="Cambria Math" charset="0"/>
                          </a:rPr>
                          <m:t>𝑆</m:t>
                        </m:r>
                      </m:e>
                    </m:d>
                    <m:r>
                      <a:rPr lang="en-US" sz="2400" i="1">
                        <a:solidFill>
                          <a:schemeClr val="tx1">
                            <a:alpha val="0"/>
                          </a:schemeClr>
                        </a:solidFill>
                        <a:latin typeface="Cambria Math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2400" b="0" i="0" smtClean="0">
                        <a:solidFill>
                          <a:schemeClr val="tx1">
                            <a:alpha val="0"/>
                          </a:schemeClr>
                        </a:solidFill>
                        <a:latin typeface="Cambria Math" charset="0"/>
                      </a:rPr>
                      <m:t>D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tx1">
                                <a:alpha val="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tx1">
                                <a:alpha val="0"/>
                              </a:schemeClr>
                            </a:solidFill>
                            <a:latin typeface="Cambria Math" charset="0"/>
                          </a:rPr>
                          <m:t>⊕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>
                                <a:alpha val="0"/>
                              </a:schemeClr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sz="2400" b="0" i="1" smtClean="0">
                            <a:solidFill>
                              <a:schemeClr val="tx1">
                                <a:alpha val="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>
                                <a:alpha val="0"/>
                              </a:schemeClr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>
                                <a:alpha val="0"/>
                              </a:schemeClr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2400" dirty="0">
                  <a:solidFill>
                    <a:schemeClr val="tx1">
                      <a:alpha val="0"/>
                    </a:schemeClr>
                  </a:solidFill>
                </a:endParaRPr>
              </a:p>
              <a:p>
                <a:pPr>
                  <a:buSzPts val="100"/>
                </a:pPr>
                <a:r>
                  <a:rPr lang="en-US" sz="2400" dirty="0">
                    <a:solidFill>
                      <a:schemeClr val="tx1">
                        <a:alpha val="0"/>
                      </a:schemeClr>
                    </a:solidFill>
                  </a:rPr>
                  <a:t>  </a:t>
                </a:r>
              </a:p>
              <a:p>
                <a:endParaRPr lang="en-US" sz="2400" dirty="0"/>
              </a:p>
              <a:p>
                <a:pPr>
                  <a:buSzPts val="100"/>
                </a:pPr>
                <a:r>
                  <a:rPr lang="en-US" sz="2400" dirty="0">
                    <a:solidFill>
                      <a:schemeClr val="tx1">
                        <a:alpha val="0"/>
                      </a:schemeClr>
                    </a:solidFill>
                  </a:rPr>
                  <a:t>Timed-release:    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sz="2400" i="1">
                            <a:solidFill>
                              <a:schemeClr val="tx1">
                                <a:alpha val="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tx1">
                                    <a:alpha val="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tx1">
                                    <a:alpha val="0"/>
                                  </a:schemeClr>
                                </a:solidFill>
                                <a:latin typeface="Cambria Math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tx1">
                                    <a:alpha val="0"/>
                                  </a:schemeClr>
                                </a:solidFill>
                                <a:latin typeface="Cambria Math" charset="0"/>
                              </a:rPr>
                              <m:t>𝑥</m:t>
                            </m:r>
                            <m:r>
                              <a:rPr lang="en-US" sz="2400" i="1">
                                <a:solidFill>
                                  <a:schemeClr val="tx1">
                                    <a:alpha val="0"/>
                                  </a:schemeClr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sz="2400" i="1">
                                <a:solidFill>
                                  <a:schemeClr val="tx1">
                                    <a:alpha val="0"/>
                                  </a:schemeClr>
                                </a:solidFill>
                                <a:latin typeface="Cambria Math" charset="0"/>
                              </a:rPr>
                              <m:t>𝑧</m:t>
                            </m:r>
                          </m:sub>
                        </m:sSub>
                      </m:e>
                    </m:d>
                    <m:r>
                      <a:rPr lang="en-US" sz="2400" i="0">
                        <a:solidFill>
                          <a:schemeClr val="tx1">
                            <a:alpha val="0"/>
                          </a:schemeClr>
                        </a:solidFill>
                        <a:latin typeface="Cambria Math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2400" b="0" i="0" smtClean="0">
                        <a:solidFill>
                          <a:schemeClr val="tx1">
                            <a:alpha val="0"/>
                          </a:schemeClr>
                        </a:solidFill>
                        <a:latin typeface="Cambria Math" charset="0"/>
                      </a:rPr>
                      <m:t>TRE</m:t>
                    </m:r>
                    <m:d>
                      <m:dPr>
                        <m:ctrlPr>
                          <a:rPr lang="en-US" sz="2400" i="1">
                            <a:solidFill>
                              <a:schemeClr val="tx1">
                                <a:alpha val="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tx1">
                                <a:alpha val="0"/>
                              </a:schemeClr>
                            </a:solidFill>
                            <a:latin typeface="Cambria Math" charset="0"/>
                          </a:rPr>
                          <m:t>𝑆</m:t>
                        </m:r>
                      </m:e>
                    </m:d>
                    <m:r>
                      <a:rPr lang="en-US" sz="2400" i="1">
                        <a:solidFill>
                          <a:schemeClr val="tx1">
                            <a:alpha val="0"/>
                          </a:schemeClr>
                        </a:solidFill>
                        <a:latin typeface="Cambria Math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2400">
                        <a:solidFill>
                          <a:schemeClr val="tx1">
                            <a:alpha val="0"/>
                          </a:schemeClr>
                        </a:solidFill>
                        <a:latin typeface="Cambria Math" charset="0"/>
                      </a:rPr>
                      <m:t>D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tx1">
                                <a:alpha val="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tx1">
                                <a:alpha val="0"/>
                              </a:schemeClr>
                            </a:solidFill>
                            <a:latin typeface="Cambria Math" charset="0"/>
                          </a:rPr>
                          <m:t>⊕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tx1">
                                <a:alpha val="0"/>
                              </a:schemeClr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solidFill>
                              <a:schemeClr val="tx1">
                                <a:alpha val="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tx1">
                                <a:alpha val="0"/>
                              </a:schemeClr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tx1">
                                <a:alpha val="0"/>
                              </a:schemeClr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2400" dirty="0">
                  <a:solidFill>
                    <a:schemeClr val="tx1">
                      <a:alpha val="0"/>
                    </a:schemeClr>
                  </a:solidFill>
                </a:endParaRPr>
              </a:p>
              <a:p>
                <a:endParaRPr lang="en-US" sz="2400" dirty="0"/>
              </a:p>
              <a:p>
                <a:endParaRPr lang="en-US" sz="2400" dirty="0"/>
              </a:p>
              <a:p>
                <a:pPr>
                  <a:buSzPts val="100"/>
                </a:pPr>
                <a:r>
                  <a:rPr lang="en-US" sz="2400" dirty="0">
                    <a:solidFill>
                      <a:schemeClr val="tx1">
                        <a:alpha val="0"/>
                      </a:schemeClr>
                    </a:solidFill>
                  </a:rPr>
                  <a:t>Zero-knowledge:  </a:t>
                </a:r>
              </a:p>
              <a:p>
                <a:pPr marL="342900" indent="-342900">
                  <a:buSzPts val="100"/>
                  <a:buFont typeface="Arial" charset="0"/>
                  <a:buChar char="•"/>
                </a:pPr>
                <a:r>
                  <a:rPr lang="en-US" sz="2400" dirty="0">
                    <a:solidFill>
                      <a:schemeClr val="tx1">
                        <a:alpha val="0"/>
                      </a:schemeClr>
                    </a:solidFill>
                  </a:rPr>
                  <a:t>Start with bit commitment scheme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sz="2400" i="1">
                            <a:solidFill>
                              <a:schemeClr val="tx1">
                                <a:alpha val="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tx1">
                                    <a:alpha val="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tx1">
                                    <a:alpha val="0"/>
                                  </a:schemeClr>
                                </a:solidFill>
                                <a:latin typeface="Cambria Math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tx1">
                                    <a:alpha val="0"/>
                                  </a:schemeClr>
                                </a:solidFill>
                                <a:latin typeface="Cambria Math" charset="0"/>
                              </a:rPr>
                              <m:t>𝑥</m:t>
                            </m:r>
                            <m:r>
                              <a:rPr lang="en-US" sz="2400" i="1">
                                <a:solidFill>
                                  <a:schemeClr val="tx1">
                                    <a:alpha val="0"/>
                                  </a:schemeClr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sz="2400" i="1">
                                <a:solidFill>
                                  <a:schemeClr val="tx1">
                                    <a:alpha val="0"/>
                                  </a:schemeClr>
                                </a:solidFill>
                                <a:latin typeface="Cambria Math" charset="0"/>
                              </a:rPr>
                              <m:t>𝑧</m:t>
                            </m:r>
                          </m:sub>
                        </m:sSub>
                      </m:e>
                    </m:d>
                    <m:r>
                      <a:rPr lang="en-US" sz="2400" i="0">
                        <a:solidFill>
                          <a:schemeClr val="tx1">
                            <a:alpha val="0"/>
                          </a:schemeClr>
                        </a:solidFill>
                        <a:latin typeface="Cambria Math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2400" b="0" i="0" smtClean="0">
                        <a:solidFill>
                          <a:schemeClr val="tx1">
                            <a:alpha val="0"/>
                          </a:schemeClr>
                        </a:solidFill>
                        <a:latin typeface="Cambria Math" charset="0"/>
                      </a:rPr>
                      <m:t>Com</m:t>
                    </m:r>
                    <m:d>
                      <m:dPr>
                        <m:ctrlPr>
                          <a:rPr lang="en-US" sz="2400" i="1">
                            <a:solidFill>
                              <a:schemeClr val="tx1">
                                <a:alpha val="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tx1">
                                <a:alpha val="0"/>
                              </a:schemeClr>
                            </a:solidFill>
                            <a:latin typeface="Cambria Math" charset="0"/>
                          </a:rPr>
                          <m:t>𝑆</m:t>
                        </m:r>
                      </m:e>
                    </m:d>
                    <m:r>
                      <a:rPr lang="en-US" sz="2400" i="1">
                        <a:solidFill>
                          <a:schemeClr val="tx1">
                            <a:alpha val="0"/>
                          </a:schemeClr>
                        </a:solidFill>
                        <a:latin typeface="Cambria Math" charset="0"/>
                      </a:rPr>
                      <m:t>,</m:t>
                    </m:r>
                    <m:r>
                      <a:rPr lang="en-US" sz="2400" b="0" i="1" smtClean="0">
                        <a:solidFill>
                          <a:schemeClr val="tx1">
                            <a:alpha val="0"/>
                          </a:schemeClr>
                        </a:solidFill>
                        <a:latin typeface="Cambria Math" charset="0"/>
                      </a:rPr>
                      <m:t>𝑏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tx1">
                                <a:alpha val="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tx1">
                                <a:alpha val="0"/>
                              </a:schemeClr>
                            </a:solidFill>
                            <a:latin typeface="Cambria Math" charset="0"/>
                          </a:rPr>
                          <m:t>⊕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tx1">
                                <a:alpha val="0"/>
                              </a:schemeClr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solidFill>
                              <a:schemeClr val="tx1">
                                <a:alpha val="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tx1">
                                <a:alpha val="0"/>
                              </a:schemeClr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tx1">
                                <a:alpha val="0"/>
                              </a:schemeClr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tx1">
                        <a:alpha val="0"/>
                      </a:schemeClr>
                    </a:solidFill>
                  </a:rPr>
                  <a:t> </a:t>
                </a:r>
              </a:p>
              <a:p>
                <a:pPr marL="342900" indent="-342900">
                  <a:buSzPts val="100"/>
                  <a:buFont typeface="Arial" charset="0"/>
                  <a:buChar char="•"/>
                </a:pPr>
                <a:r>
                  <a:rPr lang="en-US" sz="2400" dirty="0">
                    <a:solidFill>
                      <a:schemeClr val="tx1">
                        <a:alpha val="0"/>
                      </a:schemeClr>
                    </a:solidFill>
                  </a:rPr>
                  <a:t>Plug into Sigma protocol to obtain zero-knowledge proofs with certified everlasting hiding</a:t>
                </a:r>
              </a:p>
              <a:p>
                <a:endParaRPr lang="en-US" sz="2400" dirty="0"/>
              </a:p>
              <a:p>
                <a:pPr>
                  <a:buSzPts val="100"/>
                </a:pPr>
                <a:r>
                  <a:rPr lang="en-US" sz="2400" dirty="0">
                    <a:solidFill>
                      <a:schemeClr val="tx1">
                        <a:alpha val="0"/>
                      </a:schemeClr>
                    </a:solidFill>
                  </a:rPr>
                  <a:t>Delegation: Use fully-homomorphic encryption?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sz="2400" i="1">
                            <a:solidFill>
                              <a:schemeClr val="tx1">
                                <a:alpha val="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tx1">
                                    <a:alpha val="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tx1">
                                    <a:alpha val="0"/>
                                  </a:schemeClr>
                                </a:solidFill>
                                <a:latin typeface="Cambria Math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tx1">
                                    <a:alpha val="0"/>
                                  </a:schemeClr>
                                </a:solidFill>
                                <a:latin typeface="Cambria Math" charset="0"/>
                              </a:rPr>
                              <m:t>𝑥</m:t>
                            </m:r>
                            <m:r>
                              <a:rPr lang="en-US" sz="2400" i="1">
                                <a:solidFill>
                                  <a:schemeClr val="tx1">
                                    <a:alpha val="0"/>
                                  </a:schemeClr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sz="2400" i="1">
                                <a:solidFill>
                                  <a:schemeClr val="tx1">
                                    <a:alpha val="0"/>
                                  </a:schemeClr>
                                </a:solidFill>
                                <a:latin typeface="Cambria Math" charset="0"/>
                              </a:rPr>
                              <m:t>𝑧</m:t>
                            </m:r>
                          </m:sub>
                        </m:sSub>
                      </m:e>
                    </m:d>
                    <m:r>
                      <a:rPr lang="en-US" sz="2400" i="0">
                        <a:solidFill>
                          <a:schemeClr val="tx1">
                            <a:alpha val="0"/>
                          </a:schemeClr>
                        </a:solidFill>
                        <a:latin typeface="Cambria Math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2400" b="0" i="0" smtClean="0">
                        <a:solidFill>
                          <a:schemeClr val="tx1">
                            <a:alpha val="0"/>
                          </a:schemeClr>
                        </a:solidFill>
                        <a:latin typeface="Cambria Math" charset="0"/>
                      </a:rPr>
                      <m:t>FHE</m:t>
                    </m:r>
                    <m:d>
                      <m:dPr>
                        <m:ctrlPr>
                          <a:rPr lang="en-US" sz="2400" i="1">
                            <a:solidFill>
                              <a:schemeClr val="tx1">
                                <a:alpha val="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tx1">
                                <a:alpha val="0"/>
                              </a:schemeClr>
                            </a:solidFill>
                            <a:latin typeface="Cambria Math" charset="0"/>
                          </a:rPr>
                          <m:t>𝑆</m:t>
                        </m:r>
                      </m:e>
                    </m:d>
                    <m:r>
                      <a:rPr lang="en-US" sz="2400" i="0">
                        <a:solidFill>
                          <a:schemeClr val="tx1">
                            <a:alpha val="0"/>
                          </a:schemeClr>
                        </a:solidFill>
                        <a:latin typeface="Cambria Math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2400" b="0" i="0" smtClean="0">
                        <a:solidFill>
                          <a:schemeClr val="tx1">
                            <a:alpha val="0"/>
                          </a:schemeClr>
                        </a:solidFill>
                        <a:latin typeface="Cambria Math" charset="0"/>
                      </a:rPr>
                      <m:t>D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tx1">
                                <a:alpha val="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tx1">
                                <a:alpha val="0"/>
                              </a:schemeClr>
                            </a:solidFill>
                            <a:latin typeface="Cambria Math" charset="0"/>
                          </a:rPr>
                          <m:t>⊕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tx1">
                                <a:alpha val="0"/>
                              </a:schemeClr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solidFill>
                              <a:schemeClr val="tx1">
                                <a:alpha val="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tx1">
                                <a:alpha val="0"/>
                              </a:schemeClr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tx1">
                                <a:alpha val="0"/>
                              </a:schemeClr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2400" dirty="0"/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3"/>
                </p:custDataLst>
              </p:nvPr>
            </p:nvSpPr>
            <p:spPr>
              <a:xfrm>
                <a:off x="863600" y="1536700"/>
                <a:ext cx="9817100" cy="4720716"/>
              </a:xfrm>
              <a:prstGeom prst="rect">
                <a:avLst/>
              </a:prstGeom>
              <a:blipFill>
                <a:blip r:embed="rId5"/>
                <a:stretch>
                  <a:fillRect l="-994" t="-388" b="-15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755208621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462986" y="318826"/>
            <a:ext cx="7118913" cy="815493"/>
          </a:xfrm>
        </p:spPr>
        <p:txBody>
          <a:bodyPr>
            <a:normAutofit/>
          </a:bodyPr>
          <a:lstStyle/>
          <a:p>
            <a:r>
              <a:rPr lang="en-US" dirty="0"/>
              <a:t>Revisiting </a:t>
            </a:r>
            <a:r>
              <a:rPr lang="en-US"/>
              <a:t>the Applications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>
                <p:custDataLst>
                  <p:tags r:id="rId3"/>
                </p:custDataLst>
              </p:nvPr>
            </p:nvSpPr>
            <p:spPr>
              <a:xfrm>
                <a:off x="863600" y="1536700"/>
                <a:ext cx="9817100" cy="47207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Cloud Storage:     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400" i="1">
                                <a:latin typeface="Cambria Math" charset="0"/>
                              </a:rPr>
                              <m:t>𝑥</m:t>
                            </m:r>
                            <m:r>
                              <a:rPr lang="en-US" sz="2400" i="1"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sz="2400" i="1">
                                <a:latin typeface="Cambria Math" charset="0"/>
                              </a:rPr>
                              <m:t>𝑧</m:t>
                            </m:r>
                          </m:sub>
                        </m:sSub>
                      </m:e>
                    </m:d>
                    <m:r>
                      <a:rPr lang="en-US" sz="2400" i="0">
                        <a:latin typeface="Cambria Math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charset="0"/>
                      </a:rPr>
                      <m:t>Enc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charset="0"/>
                          </a:rPr>
                          <m:t>𝑆</m:t>
                        </m:r>
                      </m:e>
                    </m:d>
                    <m:r>
                      <a:rPr lang="en-US" sz="2400" i="1">
                        <a:latin typeface="Cambria Math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charset="0"/>
                      </a:rPr>
                      <m:t>D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</a:rPr>
                          <m:t>⊕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2400" dirty="0"/>
              </a:p>
              <a:p>
                <a:pPr>
                  <a:buSzPts val="100"/>
                </a:pPr>
                <a:r>
                  <a:rPr lang="en-US" sz="2400" dirty="0">
                    <a:solidFill>
                      <a:schemeClr val="tx1">
                        <a:alpha val="0"/>
                      </a:schemeClr>
                    </a:solidFill>
                  </a:rPr>
                  <a:t>  </a:t>
                </a:r>
              </a:p>
              <a:p>
                <a:endParaRPr lang="en-US" sz="2400" dirty="0"/>
              </a:p>
              <a:p>
                <a:pPr>
                  <a:buSzPts val="100"/>
                </a:pPr>
                <a:r>
                  <a:rPr lang="en-US" sz="2400" dirty="0">
                    <a:solidFill>
                      <a:schemeClr val="tx1">
                        <a:alpha val="0"/>
                      </a:schemeClr>
                    </a:solidFill>
                  </a:rPr>
                  <a:t>Timed-release:    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sz="2400" i="1">
                            <a:solidFill>
                              <a:schemeClr val="tx1">
                                <a:alpha val="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tx1">
                                    <a:alpha val="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tx1">
                                    <a:alpha val="0"/>
                                  </a:schemeClr>
                                </a:solidFill>
                                <a:latin typeface="Cambria Math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tx1">
                                    <a:alpha val="0"/>
                                  </a:schemeClr>
                                </a:solidFill>
                                <a:latin typeface="Cambria Math" charset="0"/>
                              </a:rPr>
                              <m:t>𝑥</m:t>
                            </m:r>
                            <m:r>
                              <a:rPr lang="en-US" sz="2400" i="1">
                                <a:solidFill>
                                  <a:schemeClr val="tx1">
                                    <a:alpha val="0"/>
                                  </a:schemeClr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sz="2400" i="1">
                                <a:solidFill>
                                  <a:schemeClr val="tx1">
                                    <a:alpha val="0"/>
                                  </a:schemeClr>
                                </a:solidFill>
                                <a:latin typeface="Cambria Math" charset="0"/>
                              </a:rPr>
                              <m:t>𝑧</m:t>
                            </m:r>
                          </m:sub>
                        </m:sSub>
                      </m:e>
                    </m:d>
                    <m:r>
                      <a:rPr lang="en-US" sz="2400" i="0">
                        <a:solidFill>
                          <a:schemeClr val="tx1">
                            <a:alpha val="0"/>
                          </a:schemeClr>
                        </a:solidFill>
                        <a:latin typeface="Cambria Math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2400" b="0" i="0" smtClean="0">
                        <a:solidFill>
                          <a:schemeClr val="tx1">
                            <a:alpha val="0"/>
                          </a:schemeClr>
                        </a:solidFill>
                        <a:latin typeface="Cambria Math" charset="0"/>
                      </a:rPr>
                      <m:t>TRE</m:t>
                    </m:r>
                    <m:d>
                      <m:dPr>
                        <m:ctrlPr>
                          <a:rPr lang="en-US" sz="2400" i="1">
                            <a:solidFill>
                              <a:schemeClr val="tx1">
                                <a:alpha val="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tx1">
                                <a:alpha val="0"/>
                              </a:schemeClr>
                            </a:solidFill>
                            <a:latin typeface="Cambria Math" charset="0"/>
                          </a:rPr>
                          <m:t>𝑆</m:t>
                        </m:r>
                      </m:e>
                    </m:d>
                    <m:r>
                      <a:rPr lang="en-US" sz="2400" i="1">
                        <a:solidFill>
                          <a:schemeClr val="tx1">
                            <a:alpha val="0"/>
                          </a:schemeClr>
                        </a:solidFill>
                        <a:latin typeface="Cambria Math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2400">
                        <a:solidFill>
                          <a:schemeClr val="tx1">
                            <a:alpha val="0"/>
                          </a:schemeClr>
                        </a:solidFill>
                        <a:latin typeface="Cambria Math" charset="0"/>
                      </a:rPr>
                      <m:t>D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tx1">
                                <a:alpha val="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tx1">
                                <a:alpha val="0"/>
                              </a:schemeClr>
                            </a:solidFill>
                            <a:latin typeface="Cambria Math" charset="0"/>
                          </a:rPr>
                          <m:t>⊕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tx1">
                                <a:alpha val="0"/>
                              </a:schemeClr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solidFill>
                              <a:schemeClr val="tx1">
                                <a:alpha val="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tx1">
                                <a:alpha val="0"/>
                              </a:schemeClr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tx1">
                                <a:alpha val="0"/>
                              </a:schemeClr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2400" dirty="0">
                  <a:solidFill>
                    <a:schemeClr val="tx1">
                      <a:alpha val="0"/>
                    </a:schemeClr>
                  </a:solidFill>
                </a:endParaRPr>
              </a:p>
              <a:p>
                <a:endParaRPr lang="en-US" sz="2400" dirty="0"/>
              </a:p>
              <a:p>
                <a:endParaRPr lang="en-US" sz="2400" dirty="0"/>
              </a:p>
              <a:p>
                <a:pPr>
                  <a:buSzPts val="100"/>
                </a:pPr>
                <a:r>
                  <a:rPr lang="en-US" sz="2400" dirty="0">
                    <a:solidFill>
                      <a:schemeClr val="tx1">
                        <a:alpha val="0"/>
                      </a:schemeClr>
                    </a:solidFill>
                  </a:rPr>
                  <a:t>Zero-knowledge:  </a:t>
                </a:r>
              </a:p>
              <a:p>
                <a:pPr marL="342900" indent="-342900">
                  <a:buSzPts val="100"/>
                  <a:buFont typeface="Arial" charset="0"/>
                  <a:buChar char="•"/>
                </a:pPr>
                <a:r>
                  <a:rPr lang="en-US" sz="2400" dirty="0">
                    <a:solidFill>
                      <a:schemeClr val="tx1">
                        <a:alpha val="0"/>
                      </a:schemeClr>
                    </a:solidFill>
                  </a:rPr>
                  <a:t>Start with bit commitment scheme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sz="2400" i="1">
                            <a:solidFill>
                              <a:schemeClr val="tx1">
                                <a:alpha val="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tx1">
                                    <a:alpha val="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tx1">
                                    <a:alpha val="0"/>
                                  </a:schemeClr>
                                </a:solidFill>
                                <a:latin typeface="Cambria Math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tx1">
                                    <a:alpha val="0"/>
                                  </a:schemeClr>
                                </a:solidFill>
                                <a:latin typeface="Cambria Math" charset="0"/>
                              </a:rPr>
                              <m:t>𝑥</m:t>
                            </m:r>
                            <m:r>
                              <a:rPr lang="en-US" sz="2400" i="1">
                                <a:solidFill>
                                  <a:schemeClr val="tx1">
                                    <a:alpha val="0"/>
                                  </a:schemeClr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sz="2400" i="1">
                                <a:solidFill>
                                  <a:schemeClr val="tx1">
                                    <a:alpha val="0"/>
                                  </a:schemeClr>
                                </a:solidFill>
                                <a:latin typeface="Cambria Math" charset="0"/>
                              </a:rPr>
                              <m:t>𝑧</m:t>
                            </m:r>
                          </m:sub>
                        </m:sSub>
                      </m:e>
                    </m:d>
                    <m:r>
                      <a:rPr lang="en-US" sz="2400" i="0">
                        <a:solidFill>
                          <a:schemeClr val="tx1">
                            <a:alpha val="0"/>
                          </a:schemeClr>
                        </a:solidFill>
                        <a:latin typeface="Cambria Math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2400" b="0" i="0" smtClean="0">
                        <a:solidFill>
                          <a:schemeClr val="tx1">
                            <a:alpha val="0"/>
                          </a:schemeClr>
                        </a:solidFill>
                        <a:latin typeface="Cambria Math" charset="0"/>
                      </a:rPr>
                      <m:t>Com</m:t>
                    </m:r>
                    <m:d>
                      <m:dPr>
                        <m:ctrlPr>
                          <a:rPr lang="en-US" sz="2400" i="1">
                            <a:solidFill>
                              <a:schemeClr val="tx1">
                                <a:alpha val="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tx1">
                                <a:alpha val="0"/>
                              </a:schemeClr>
                            </a:solidFill>
                            <a:latin typeface="Cambria Math" charset="0"/>
                          </a:rPr>
                          <m:t>𝑆</m:t>
                        </m:r>
                      </m:e>
                    </m:d>
                    <m:r>
                      <a:rPr lang="en-US" sz="2400" i="1">
                        <a:solidFill>
                          <a:schemeClr val="tx1">
                            <a:alpha val="0"/>
                          </a:schemeClr>
                        </a:solidFill>
                        <a:latin typeface="Cambria Math" charset="0"/>
                      </a:rPr>
                      <m:t>,</m:t>
                    </m:r>
                    <m:r>
                      <a:rPr lang="en-US" sz="2400" b="0" i="1" smtClean="0">
                        <a:solidFill>
                          <a:schemeClr val="tx1">
                            <a:alpha val="0"/>
                          </a:schemeClr>
                        </a:solidFill>
                        <a:latin typeface="Cambria Math" charset="0"/>
                      </a:rPr>
                      <m:t>𝑏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tx1">
                                <a:alpha val="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tx1">
                                <a:alpha val="0"/>
                              </a:schemeClr>
                            </a:solidFill>
                            <a:latin typeface="Cambria Math" charset="0"/>
                          </a:rPr>
                          <m:t>⊕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tx1">
                                <a:alpha val="0"/>
                              </a:schemeClr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solidFill>
                              <a:schemeClr val="tx1">
                                <a:alpha val="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tx1">
                                <a:alpha val="0"/>
                              </a:schemeClr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tx1">
                                <a:alpha val="0"/>
                              </a:schemeClr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tx1">
                        <a:alpha val="0"/>
                      </a:schemeClr>
                    </a:solidFill>
                  </a:rPr>
                  <a:t> </a:t>
                </a:r>
              </a:p>
              <a:p>
                <a:pPr marL="342900" indent="-342900">
                  <a:buSzPts val="100"/>
                  <a:buFont typeface="Arial" charset="0"/>
                  <a:buChar char="•"/>
                </a:pPr>
                <a:r>
                  <a:rPr lang="en-US" sz="2400" dirty="0">
                    <a:solidFill>
                      <a:schemeClr val="tx1">
                        <a:alpha val="0"/>
                      </a:schemeClr>
                    </a:solidFill>
                  </a:rPr>
                  <a:t>Plug into Sigma protocol to obtain zero-knowledge proofs with certified everlasting hiding</a:t>
                </a:r>
              </a:p>
              <a:p>
                <a:endParaRPr lang="en-US" sz="2400" dirty="0"/>
              </a:p>
              <a:p>
                <a:pPr>
                  <a:buSzPts val="100"/>
                </a:pPr>
                <a:r>
                  <a:rPr lang="en-US" sz="2400" dirty="0">
                    <a:solidFill>
                      <a:schemeClr val="tx1">
                        <a:alpha val="0"/>
                      </a:schemeClr>
                    </a:solidFill>
                  </a:rPr>
                  <a:t>Delegation: Use fully-homomorphic encryption?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sz="2400" i="1">
                            <a:solidFill>
                              <a:schemeClr val="tx1">
                                <a:alpha val="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tx1">
                                    <a:alpha val="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tx1">
                                    <a:alpha val="0"/>
                                  </a:schemeClr>
                                </a:solidFill>
                                <a:latin typeface="Cambria Math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tx1">
                                    <a:alpha val="0"/>
                                  </a:schemeClr>
                                </a:solidFill>
                                <a:latin typeface="Cambria Math" charset="0"/>
                              </a:rPr>
                              <m:t>𝑥</m:t>
                            </m:r>
                            <m:r>
                              <a:rPr lang="en-US" sz="2400" i="1">
                                <a:solidFill>
                                  <a:schemeClr val="tx1">
                                    <a:alpha val="0"/>
                                  </a:schemeClr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sz="2400" i="1">
                                <a:solidFill>
                                  <a:schemeClr val="tx1">
                                    <a:alpha val="0"/>
                                  </a:schemeClr>
                                </a:solidFill>
                                <a:latin typeface="Cambria Math" charset="0"/>
                              </a:rPr>
                              <m:t>𝑧</m:t>
                            </m:r>
                          </m:sub>
                        </m:sSub>
                      </m:e>
                    </m:d>
                    <m:r>
                      <a:rPr lang="en-US" sz="2400" i="0">
                        <a:solidFill>
                          <a:schemeClr val="tx1">
                            <a:alpha val="0"/>
                          </a:schemeClr>
                        </a:solidFill>
                        <a:latin typeface="Cambria Math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2400" b="0" i="0" smtClean="0">
                        <a:solidFill>
                          <a:schemeClr val="tx1">
                            <a:alpha val="0"/>
                          </a:schemeClr>
                        </a:solidFill>
                        <a:latin typeface="Cambria Math" charset="0"/>
                      </a:rPr>
                      <m:t>FHE</m:t>
                    </m:r>
                    <m:d>
                      <m:dPr>
                        <m:ctrlPr>
                          <a:rPr lang="en-US" sz="2400" i="1">
                            <a:solidFill>
                              <a:schemeClr val="tx1">
                                <a:alpha val="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tx1">
                                <a:alpha val="0"/>
                              </a:schemeClr>
                            </a:solidFill>
                            <a:latin typeface="Cambria Math" charset="0"/>
                          </a:rPr>
                          <m:t>𝑆</m:t>
                        </m:r>
                      </m:e>
                    </m:d>
                    <m:r>
                      <a:rPr lang="en-US" sz="2400" i="0">
                        <a:solidFill>
                          <a:schemeClr val="tx1">
                            <a:alpha val="0"/>
                          </a:schemeClr>
                        </a:solidFill>
                        <a:latin typeface="Cambria Math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2400" b="0" i="0" smtClean="0">
                        <a:solidFill>
                          <a:schemeClr val="tx1">
                            <a:alpha val="0"/>
                          </a:schemeClr>
                        </a:solidFill>
                        <a:latin typeface="Cambria Math" charset="0"/>
                      </a:rPr>
                      <m:t>D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tx1">
                                <a:alpha val="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tx1">
                                <a:alpha val="0"/>
                              </a:schemeClr>
                            </a:solidFill>
                            <a:latin typeface="Cambria Math" charset="0"/>
                          </a:rPr>
                          <m:t>⊕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tx1">
                                <a:alpha val="0"/>
                              </a:schemeClr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solidFill>
                              <a:schemeClr val="tx1">
                                <a:alpha val="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tx1">
                                <a:alpha val="0"/>
                              </a:schemeClr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tx1">
                                <a:alpha val="0"/>
                              </a:schemeClr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2400" dirty="0"/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3"/>
                </p:custDataLst>
              </p:nvPr>
            </p:nvSpPr>
            <p:spPr>
              <a:xfrm>
                <a:off x="863600" y="1536700"/>
                <a:ext cx="9817100" cy="4720716"/>
              </a:xfrm>
              <a:prstGeom prst="rect">
                <a:avLst/>
              </a:prstGeom>
              <a:blipFill>
                <a:blip r:embed="rId5"/>
                <a:stretch>
                  <a:fillRect l="-994" t="-388" b="-15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5620196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175191" y="125251"/>
            <a:ext cx="7850763" cy="1034342"/>
          </a:xfrm>
        </p:spPr>
        <p:txBody>
          <a:bodyPr/>
          <a:lstStyle/>
          <a:p>
            <a:r>
              <a:rPr lang="en-US" dirty="0"/>
              <a:t>Certified Deletion: Cloud Storage</a:t>
            </a:r>
          </a:p>
        </p:txBody>
      </p:sp>
      <p:pic>
        <p:nvPicPr>
          <p:cNvPr id="66" name="Picture 6" descr="ay 15, 2020 - 99+ Outline Cloud Clipart, Free Download Transparent Png  Image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9195" y="1803421"/>
            <a:ext cx="4211432" cy="2572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" name="Rectangle 69"/>
          <p:cNvSpPr/>
          <p:nvPr>
            <p:custDataLst>
              <p:tags r:id="rId4"/>
            </p:custDataLst>
          </p:nvPr>
        </p:nvSpPr>
        <p:spPr>
          <a:xfrm>
            <a:off x="9382376" y="2938498"/>
            <a:ext cx="548640" cy="548640"/>
          </a:xfrm>
          <a:prstGeom prst="rect">
            <a:avLst/>
          </a:prstGeom>
          <a:solidFill>
            <a:schemeClr val="accent4">
              <a:alpha val="2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  <a:ea typeface="Braggadocio" charset="0"/>
              <a:cs typeface="Braggadocio" charset="0"/>
            </a:endParaRPr>
          </a:p>
        </p:txBody>
      </p:sp>
      <p:sp>
        <p:nvSpPr>
          <p:cNvPr id="71" name="TextBox 70"/>
          <p:cNvSpPr txBox="1"/>
          <p:nvPr>
            <p:custDataLst>
              <p:tags r:id="rId5"/>
            </p:custDataLst>
          </p:nvPr>
        </p:nvSpPr>
        <p:spPr>
          <a:xfrm>
            <a:off x="9023732" y="2644031"/>
            <a:ext cx="53893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|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2" name="TextBox 71"/>
              <p:cNvSpPr txBox="1"/>
              <p:nvPr>
                <p:custDataLst>
                  <p:tags r:id="rId6"/>
                </p:custDataLst>
              </p:nvPr>
            </p:nvSpPr>
            <p:spPr>
              <a:xfrm>
                <a:off x="9755333" y="2644031"/>
                <a:ext cx="636713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000" b="0" i="1" smtClean="0">
                          <a:latin typeface="Cambria Math" charset="0"/>
                        </a:rPr>
                        <m:t>⟩</m:t>
                      </m:r>
                    </m:oMath>
                  </m:oMathPara>
                </a14:m>
                <a:endParaRPr lang="en-US" sz="6000" dirty="0"/>
              </a:p>
            </p:txBody>
          </p:sp>
        </mc:Choice>
        <mc:Fallback>
          <p:sp>
            <p:nvSpPr>
              <p:cNvPr id="72" name="TextBox 71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6"/>
                </p:custDataLst>
              </p:nvPr>
            </p:nvSpPr>
            <p:spPr>
              <a:xfrm>
                <a:off x="9755333" y="2644031"/>
                <a:ext cx="636713" cy="1015663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5" name="Picture 8" descr="ocked Padlock Outline Security Symbol Vector - Clip Art Black And White  Loc"/>
          <p:cNvPicPr>
            <a:picLocks noChangeAspect="1" noChangeArrowheads="1"/>
          </p:cNvPicPr>
          <p:nvPr>
            <p:custDataLst>
              <p:tags r:id="rId7"/>
            </p:custDataLst>
          </p:nvPr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2456" y="2712408"/>
            <a:ext cx="332850" cy="426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oman reading Icon 3877731"/>
          <p:cNvPicPr>
            <a:picLocks noChangeAspect="1" noChangeArrowheads="1"/>
          </p:cNvPicPr>
          <p:nvPr>
            <p:custDataLst>
              <p:tags r:id="rId8"/>
            </p:custDataLst>
          </p:nvPr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191" y="853131"/>
            <a:ext cx="4370107" cy="4370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5" name="Straight Arrow Connector 34"/>
          <p:cNvCxnSpPr/>
          <p:nvPr>
            <p:custDataLst>
              <p:tags r:id="rId9"/>
            </p:custDataLst>
          </p:nvPr>
        </p:nvCxnSpPr>
        <p:spPr>
          <a:xfrm>
            <a:off x="3974356" y="2432668"/>
            <a:ext cx="317689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>
            <p:custDataLst>
              <p:tags r:id="rId10"/>
            </p:custDataLst>
          </p:nvPr>
        </p:nvCxnSpPr>
        <p:spPr>
          <a:xfrm>
            <a:off x="3970828" y="3419163"/>
            <a:ext cx="3180423" cy="60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>
            <p:custDataLst>
              <p:tags r:id="rId11"/>
            </p:custDataLst>
          </p:nvPr>
        </p:nvSpPr>
        <p:spPr>
          <a:xfrm>
            <a:off x="4099705" y="2938498"/>
            <a:ext cx="31768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“Please delete my data”</a:t>
            </a:r>
          </a:p>
        </p:txBody>
      </p:sp>
      <p:cxnSp>
        <p:nvCxnSpPr>
          <p:cNvPr id="38" name="Straight Arrow Connector 37"/>
          <p:cNvCxnSpPr/>
          <p:nvPr>
            <p:custDataLst>
              <p:tags r:id="rId12"/>
            </p:custDataLst>
          </p:nvPr>
        </p:nvCxnSpPr>
        <p:spPr>
          <a:xfrm flipH="1">
            <a:off x="3970828" y="3889094"/>
            <a:ext cx="3180423" cy="1138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>
            <p:custDataLst>
              <p:tags r:id="rId13"/>
            </p:custDataLst>
          </p:nvPr>
        </p:nvSpPr>
        <p:spPr>
          <a:xfrm>
            <a:off x="5037445" y="1445058"/>
            <a:ext cx="53893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|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1" name="TextBox 40"/>
              <p:cNvSpPr txBox="1"/>
              <p:nvPr>
                <p:custDataLst>
                  <p:tags r:id="rId14"/>
                </p:custDataLst>
              </p:nvPr>
            </p:nvSpPr>
            <p:spPr>
              <a:xfrm>
                <a:off x="5769046" y="1445058"/>
                <a:ext cx="636713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000" b="0" i="1" smtClean="0">
                          <a:latin typeface="Cambria Math" charset="0"/>
                        </a:rPr>
                        <m:t>⟩</m:t>
                      </m:r>
                    </m:oMath>
                  </m:oMathPara>
                </a14:m>
                <a:endParaRPr lang="en-US" sz="6000" dirty="0"/>
              </a:p>
            </p:txBody>
          </p:sp>
        </mc:Choice>
        <mc:Fallback>
          <p:sp>
            <p:nvSpPr>
              <p:cNvPr id="41" name="TextBox 40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4"/>
                </p:custDataLst>
              </p:nvPr>
            </p:nvSpPr>
            <p:spPr>
              <a:xfrm>
                <a:off x="5769046" y="1445058"/>
                <a:ext cx="636713" cy="1015663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Rectangle 41"/>
          <p:cNvSpPr/>
          <p:nvPr>
            <p:custDataLst>
              <p:tags r:id="rId15"/>
            </p:custDataLst>
          </p:nvPr>
        </p:nvSpPr>
        <p:spPr>
          <a:xfrm>
            <a:off x="5397766" y="1744880"/>
            <a:ext cx="548640" cy="548640"/>
          </a:xfrm>
          <a:prstGeom prst="rect">
            <a:avLst/>
          </a:prstGeom>
          <a:solidFill>
            <a:schemeClr val="accent4">
              <a:alpha val="2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ea typeface="Braggadocio" charset="0"/>
                <a:cs typeface="Braggadocio" charset="0"/>
              </a:rPr>
              <a:t>D</a:t>
            </a:r>
          </a:p>
        </p:txBody>
      </p:sp>
      <p:pic>
        <p:nvPicPr>
          <p:cNvPr id="43" name="Picture 8" descr="ocked Padlock Outline Security Symbol Vector - Clip Art Black And White  Loc"/>
          <p:cNvPicPr>
            <a:picLocks noChangeAspect="1" noChangeArrowheads="1"/>
          </p:cNvPicPr>
          <p:nvPr>
            <p:custDataLst>
              <p:tags r:id="rId16"/>
            </p:custDataLst>
          </p:nvPr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0832" y="1515379"/>
            <a:ext cx="332850" cy="426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TextBox 43"/>
          <p:cNvSpPr txBox="1"/>
          <p:nvPr>
            <p:custDataLst>
              <p:tags r:id="rId17"/>
            </p:custDataLst>
          </p:nvPr>
        </p:nvSpPr>
        <p:spPr>
          <a:xfrm>
            <a:off x="345707" y="4935315"/>
            <a:ext cx="1184629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400" dirty="0"/>
              <a:t>Assumption: Malicious server cannot recover D from the encoding in polynomial time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/>
              <a:t>Goal #1: After deletion, the server won’t be able to recover D even given        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/>
              <a:t>Goal #2: After deletion, the server won’t be able to recover D even given unbounded time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/>
              <a:t>Requirements: encryption + </a:t>
            </a:r>
            <a:r>
              <a:rPr lang="en-US" sz="2400" dirty="0" err="1"/>
              <a:t>unclonability</a:t>
            </a:r>
            <a:endParaRPr lang="en-US" sz="2400" dirty="0"/>
          </a:p>
        </p:txBody>
      </p:sp>
      <p:pic>
        <p:nvPicPr>
          <p:cNvPr id="45" name="Picture 44"/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28"/>
          <a:stretch>
            <a:fillRect/>
          </a:stretch>
        </p:blipFill>
        <p:spPr>
          <a:xfrm>
            <a:off x="9754817" y="5365571"/>
            <a:ext cx="407527" cy="372980"/>
          </a:xfrm>
          <a:prstGeom prst="rect">
            <a:avLst/>
          </a:prstGeom>
        </p:spPr>
      </p:pic>
      <p:pic>
        <p:nvPicPr>
          <p:cNvPr id="2050" name="Picture 2" descr="ertificate Icon 5927781"/>
          <p:cNvPicPr>
            <a:picLocks noChangeAspect="1" noChangeArrowheads="1"/>
          </p:cNvPicPr>
          <p:nvPr>
            <p:custDataLst>
              <p:tags r:id="rId19"/>
            </p:custDataLst>
          </p:nvPr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3226" y="3240973"/>
            <a:ext cx="875469" cy="875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>
            <p:custDataLst>
              <p:tags r:id="rId20"/>
            </p:custDataLst>
          </p:nvPr>
        </p:nvSpPr>
        <p:spPr>
          <a:xfrm>
            <a:off x="7754271" y="82438"/>
            <a:ext cx="441223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[Broadbent, Islam 20]</a:t>
            </a:r>
          </a:p>
          <a:p>
            <a:pPr algn="r"/>
            <a:r>
              <a:rPr lang="en-US" dirty="0"/>
              <a:t>[</a:t>
            </a:r>
            <a:r>
              <a:rPr lang="en-US" dirty="0" err="1"/>
              <a:t>Hiroka</a:t>
            </a:r>
            <a:r>
              <a:rPr lang="en-US" dirty="0"/>
              <a:t>, </a:t>
            </a:r>
            <a:r>
              <a:rPr lang="en-US" dirty="0" err="1"/>
              <a:t>Morimae</a:t>
            </a:r>
            <a:r>
              <a:rPr lang="en-US" dirty="0"/>
              <a:t>, </a:t>
            </a:r>
            <a:r>
              <a:rPr lang="en-US" dirty="0" err="1"/>
              <a:t>Nishimaki</a:t>
            </a:r>
            <a:r>
              <a:rPr lang="en-US" dirty="0"/>
              <a:t>, </a:t>
            </a:r>
            <a:r>
              <a:rPr lang="en-US" dirty="0" err="1"/>
              <a:t>Yamakawa</a:t>
            </a:r>
            <a:r>
              <a:rPr lang="en-US" dirty="0"/>
              <a:t> 21]</a:t>
            </a:r>
          </a:p>
          <a:p>
            <a:pPr algn="r"/>
            <a:endParaRPr lang="en-US" dirty="0"/>
          </a:p>
          <a:p>
            <a:pPr algn="r"/>
            <a:r>
              <a:rPr lang="en-US" dirty="0"/>
              <a:t>Classically: [Garg, </a:t>
            </a:r>
            <a:r>
              <a:rPr lang="en-US" dirty="0" err="1"/>
              <a:t>Goldwasser</a:t>
            </a:r>
            <a:r>
              <a:rPr lang="en-US" dirty="0"/>
              <a:t>, </a:t>
            </a:r>
            <a:r>
              <a:rPr lang="en-US" dirty="0" err="1"/>
              <a:t>Vasudevan</a:t>
            </a:r>
            <a:r>
              <a:rPr lang="en-US" dirty="0"/>
              <a:t> 20]</a:t>
            </a:r>
          </a:p>
          <a:p>
            <a:pPr algn="r"/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29676295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462986" y="318826"/>
            <a:ext cx="7118913" cy="815493"/>
          </a:xfrm>
        </p:spPr>
        <p:txBody>
          <a:bodyPr>
            <a:normAutofit/>
          </a:bodyPr>
          <a:lstStyle/>
          <a:p>
            <a:r>
              <a:rPr lang="en-US" dirty="0"/>
              <a:t>Revisiting </a:t>
            </a:r>
            <a:r>
              <a:rPr lang="en-US"/>
              <a:t>the Applications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>
                <p:custDataLst>
                  <p:tags r:id="rId3"/>
                </p:custDataLst>
              </p:nvPr>
            </p:nvSpPr>
            <p:spPr>
              <a:xfrm>
                <a:off x="863600" y="1536700"/>
                <a:ext cx="9817100" cy="47207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Cloud Storage:     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400" i="1">
                                <a:latin typeface="Cambria Math" charset="0"/>
                              </a:rPr>
                              <m:t>𝑥</m:t>
                            </m:r>
                            <m:r>
                              <a:rPr lang="en-US" sz="2400" i="1"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sz="2400" i="1">
                                <a:latin typeface="Cambria Math" charset="0"/>
                              </a:rPr>
                              <m:t>𝑧</m:t>
                            </m:r>
                          </m:sub>
                        </m:sSub>
                      </m:e>
                    </m:d>
                    <m:r>
                      <a:rPr lang="en-US" sz="2400" i="0">
                        <a:latin typeface="Cambria Math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charset="0"/>
                      </a:rPr>
                      <m:t>Enc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charset="0"/>
                          </a:rPr>
                          <m:t>𝑆</m:t>
                        </m:r>
                      </m:e>
                    </m:d>
                    <m:r>
                      <a:rPr lang="en-US" sz="2400" i="1">
                        <a:latin typeface="Cambria Math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charset="0"/>
                      </a:rPr>
                      <m:t>D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</a:rPr>
                          <m:t>⊕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2400" dirty="0"/>
              </a:p>
              <a:p>
                <a:r>
                  <a:rPr lang="en-US" sz="2400" dirty="0"/>
                  <a:t>  </a:t>
                </a:r>
              </a:p>
              <a:p>
                <a:endParaRPr lang="en-US" sz="2400" dirty="0"/>
              </a:p>
              <a:p>
                <a:pPr>
                  <a:buSzPts val="100"/>
                </a:pPr>
                <a:r>
                  <a:rPr lang="en-US" sz="2400" dirty="0">
                    <a:solidFill>
                      <a:schemeClr val="tx1">
                        <a:alpha val="0"/>
                      </a:schemeClr>
                    </a:solidFill>
                  </a:rPr>
                  <a:t>Timed-release:    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sz="2400" i="1">
                            <a:solidFill>
                              <a:schemeClr val="tx1">
                                <a:alpha val="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tx1">
                                    <a:alpha val="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tx1">
                                    <a:alpha val="0"/>
                                  </a:schemeClr>
                                </a:solidFill>
                                <a:latin typeface="Cambria Math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tx1">
                                    <a:alpha val="0"/>
                                  </a:schemeClr>
                                </a:solidFill>
                                <a:latin typeface="Cambria Math" charset="0"/>
                              </a:rPr>
                              <m:t>𝑥</m:t>
                            </m:r>
                            <m:r>
                              <a:rPr lang="en-US" sz="2400" i="1">
                                <a:solidFill>
                                  <a:schemeClr val="tx1">
                                    <a:alpha val="0"/>
                                  </a:schemeClr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sz="2400" i="1">
                                <a:solidFill>
                                  <a:schemeClr val="tx1">
                                    <a:alpha val="0"/>
                                  </a:schemeClr>
                                </a:solidFill>
                                <a:latin typeface="Cambria Math" charset="0"/>
                              </a:rPr>
                              <m:t>𝑧</m:t>
                            </m:r>
                          </m:sub>
                        </m:sSub>
                      </m:e>
                    </m:d>
                    <m:r>
                      <a:rPr lang="en-US" sz="2400" i="0">
                        <a:solidFill>
                          <a:schemeClr val="tx1">
                            <a:alpha val="0"/>
                          </a:schemeClr>
                        </a:solidFill>
                        <a:latin typeface="Cambria Math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2400" b="0" i="0" smtClean="0">
                        <a:solidFill>
                          <a:schemeClr val="tx1">
                            <a:alpha val="0"/>
                          </a:schemeClr>
                        </a:solidFill>
                        <a:latin typeface="Cambria Math" charset="0"/>
                      </a:rPr>
                      <m:t>TRE</m:t>
                    </m:r>
                    <m:d>
                      <m:dPr>
                        <m:ctrlPr>
                          <a:rPr lang="en-US" sz="2400" i="1">
                            <a:solidFill>
                              <a:schemeClr val="tx1">
                                <a:alpha val="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tx1">
                                <a:alpha val="0"/>
                              </a:schemeClr>
                            </a:solidFill>
                            <a:latin typeface="Cambria Math" charset="0"/>
                          </a:rPr>
                          <m:t>𝑆</m:t>
                        </m:r>
                      </m:e>
                    </m:d>
                    <m:r>
                      <a:rPr lang="en-US" sz="2400" i="1">
                        <a:solidFill>
                          <a:schemeClr val="tx1">
                            <a:alpha val="0"/>
                          </a:schemeClr>
                        </a:solidFill>
                        <a:latin typeface="Cambria Math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2400">
                        <a:solidFill>
                          <a:schemeClr val="tx1">
                            <a:alpha val="0"/>
                          </a:schemeClr>
                        </a:solidFill>
                        <a:latin typeface="Cambria Math" charset="0"/>
                      </a:rPr>
                      <m:t>D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tx1">
                                <a:alpha val="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tx1">
                                <a:alpha val="0"/>
                              </a:schemeClr>
                            </a:solidFill>
                            <a:latin typeface="Cambria Math" charset="0"/>
                          </a:rPr>
                          <m:t>⊕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tx1">
                                <a:alpha val="0"/>
                              </a:schemeClr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solidFill>
                              <a:schemeClr val="tx1">
                                <a:alpha val="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tx1">
                                <a:alpha val="0"/>
                              </a:schemeClr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tx1">
                                <a:alpha val="0"/>
                              </a:schemeClr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2400" dirty="0">
                  <a:solidFill>
                    <a:schemeClr val="tx1">
                      <a:alpha val="0"/>
                    </a:schemeClr>
                  </a:solidFill>
                </a:endParaRPr>
              </a:p>
              <a:p>
                <a:endParaRPr lang="en-US" sz="2400" dirty="0"/>
              </a:p>
              <a:p>
                <a:endParaRPr lang="en-US" sz="2400" dirty="0"/>
              </a:p>
              <a:p>
                <a:pPr>
                  <a:buSzPts val="100"/>
                </a:pPr>
                <a:r>
                  <a:rPr lang="en-US" sz="2400" dirty="0">
                    <a:solidFill>
                      <a:schemeClr val="tx1">
                        <a:alpha val="0"/>
                      </a:schemeClr>
                    </a:solidFill>
                  </a:rPr>
                  <a:t>Zero-knowledge:  </a:t>
                </a:r>
              </a:p>
              <a:p>
                <a:pPr marL="342900" indent="-342900">
                  <a:buSzPts val="100"/>
                  <a:buFont typeface="Arial" charset="0"/>
                  <a:buChar char="•"/>
                </a:pPr>
                <a:r>
                  <a:rPr lang="en-US" sz="2400" dirty="0">
                    <a:solidFill>
                      <a:schemeClr val="tx1">
                        <a:alpha val="0"/>
                      </a:schemeClr>
                    </a:solidFill>
                  </a:rPr>
                  <a:t>Start with bit commitment scheme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sz="2400" i="1">
                            <a:solidFill>
                              <a:schemeClr val="tx1">
                                <a:alpha val="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tx1">
                                    <a:alpha val="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tx1">
                                    <a:alpha val="0"/>
                                  </a:schemeClr>
                                </a:solidFill>
                                <a:latin typeface="Cambria Math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tx1">
                                    <a:alpha val="0"/>
                                  </a:schemeClr>
                                </a:solidFill>
                                <a:latin typeface="Cambria Math" charset="0"/>
                              </a:rPr>
                              <m:t>𝑥</m:t>
                            </m:r>
                            <m:r>
                              <a:rPr lang="en-US" sz="2400" i="1">
                                <a:solidFill>
                                  <a:schemeClr val="tx1">
                                    <a:alpha val="0"/>
                                  </a:schemeClr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sz="2400" i="1">
                                <a:solidFill>
                                  <a:schemeClr val="tx1">
                                    <a:alpha val="0"/>
                                  </a:schemeClr>
                                </a:solidFill>
                                <a:latin typeface="Cambria Math" charset="0"/>
                              </a:rPr>
                              <m:t>𝑧</m:t>
                            </m:r>
                          </m:sub>
                        </m:sSub>
                      </m:e>
                    </m:d>
                    <m:r>
                      <a:rPr lang="en-US" sz="2400" i="0">
                        <a:solidFill>
                          <a:schemeClr val="tx1">
                            <a:alpha val="0"/>
                          </a:schemeClr>
                        </a:solidFill>
                        <a:latin typeface="Cambria Math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2400" b="0" i="0" smtClean="0">
                        <a:solidFill>
                          <a:schemeClr val="tx1">
                            <a:alpha val="0"/>
                          </a:schemeClr>
                        </a:solidFill>
                        <a:latin typeface="Cambria Math" charset="0"/>
                      </a:rPr>
                      <m:t>Com</m:t>
                    </m:r>
                    <m:d>
                      <m:dPr>
                        <m:ctrlPr>
                          <a:rPr lang="en-US" sz="2400" i="1">
                            <a:solidFill>
                              <a:schemeClr val="tx1">
                                <a:alpha val="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tx1">
                                <a:alpha val="0"/>
                              </a:schemeClr>
                            </a:solidFill>
                            <a:latin typeface="Cambria Math" charset="0"/>
                          </a:rPr>
                          <m:t>𝑆</m:t>
                        </m:r>
                      </m:e>
                    </m:d>
                    <m:r>
                      <a:rPr lang="en-US" sz="2400" i="1">
                        <a:solidFill>
                          <a:schemeClr val="tx1">
                            <a:alpha val="0"/>
                          </a:schemeClr>
                        </a:solidFill>
                        <a:latin typeface="Cambria Math" charset="0"/>
                      </a:rPr>
                      <m:t>,</m:t>
                    </m:r>
                    <m:r>
                      <a:rPr lang="en-US" sz="2400" b="0" i="1" smtClean="0">
                        <a:solidFill>
                          <a:schemeClr val="tx1">
                            <a:alpha val="0"/>
                          </a:schemeClr>
                        </a:solidFill>
                        <a:latin typeface="Cambria Math" charset="0"/>
                      </a:rPr>
                      <m:t>𝑏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tx1">
                                <a:alpha val="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tx1">
                                <a:alpha val="0"/>
                              </a:schemeClr>
                            </a:solidFill>
                            <a:latin typeface="Cambria Math" charset="0"/>
                          </a:rPr>
                          <m:t>⊕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tx1">
                                <a:alpha val="0"/>
                              </a:schemeClr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solidFill>
                              <a:schemeClr val="tx1">
                                <a:alpha val="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tx1">
                                <a:alpha val="0"/>
                              </a:schemeClr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tx1">
                                <a:alpha val="0"/>
                              </a:schemeClr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tx1">
                        <a:alpha val="0"/>
                      </a:schemeClr>
                    </a:solidFill>
                  </a:rPr>
                  <a:t> </a:t>
                </a:r>
              </a:p>
              <a:p>
                <a:pPr marL="342900" indent="-342900">
                  <a:buSzPts val="100"/>
                  <a:buFont typeface="Arial" charset="0"/>
                  <a:buChar char="•"/>
                </a:pPr>
                <a:r>
                  <a:rPr lang="en-US" sz="2400" dirty="0">
                    <a:solidFill>
                      <a:schemeClr val="tx1">
                        <a:alpha val="0"/>
                      </a:schemeClr>
                    </a:solidFill>
                  </a:rPr>
                  <a:t>Plug into Sigma protocol to obtain zero-knowledge proofs with certified everlasting hiding</a:t>
                </a:r>
              </a:p>
              <a:p>
                <a:endParaRPr lang="en-US" sz="2400" dirty="0"/>
              </a:p>
              <a:p>
                <a:pPr>
                  <a:buSzPts val="100"/>
                </a:pPr>
                <a:r>
                  <a:rPr lang="en-US" sz="2400" dirty="0">
                    <a:solidFill>
                      <a:schemeClr val="tx1">
                        <a:alpha val="0"/>
                      </a:schemeClr>
                    </a:solidFill>
                  </a:rPr>
                  <a:t>Delegation: Use fully-homomorphic encryption?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sz="2400" i="1">
                            <a:solidFill>
                              <a:schemeClr val="tx1">
                                <a:alpha val="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tx1">
                                    <a:alpha val="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tx1">
                                    <a:alpha val="0"/>
                                  </a:schemeClr>
                                </a:solidFill>
                                <a:latin typeface="Cambria Math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tx1">
                                    <a:alpha val="0"/>
                                  </a:schemeClr>
                                </a:solidFill>
                                <a:latin typeface="Cambria Math" charset="0"/>
                              </a:rPr>
                              <m:t>𝑥</m:t>
                            </m:r>
                            <m:r>
                              <a:rPr lang="en-US" sz="2400" i="1">
                                <a:solidFill>
                                  <a:schemeClr val="tx1">
                                    <a:alpha val="0"/>
                                  </a:schemeClr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sz="2400" i="1">
                                <a:solidFill>
                                  <a:schemeClr val="tx1">
                                    <a:alpha val="0"/>
                                  </a:schemeClr>
                                </a:solidFill>
                                <a:latin typeface="Cambria Math" charset="0"/>
                              </a:rPr>
                              <m:t>𝑧</m:t>
                            </m:r>
                          </m:sub>
                        </m:sSub>
                      </m:e>
                    </m:d>
                    <m:r>
                      <a:rPr lang="en-US" sz="2400" i="0">
                        <a:solidFill>
                          <a:schemeClr val="tx1">
                            <a:alpha val="0"/>
                          </a:schemeClr>
                        </a:solidFill>
                        <a:latin typeface="Cambria Math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2400" b="0" i="0" smtClean="0">
                        <a:solidFill>
                          <a:schemeClr val="tx1">
                            <a:alpha val="0"/>
                          </a:schemeClr>
                        </a:solidFill>
                        <a:latin typeface="Cambria Math" charset="0"/>
                      </a:rPr>
                      <m:t>FHE</m:t>
                    </m:r>
                    <m:d>
                      <m:dPr>
                        <m:ctrlPr>
                          <a:rPr lang="en-US" sz="2400" i="1">
                            <a:solidFill>
                              <a:schemeClr val="tx1">
                                <a:alpha val="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tx1">
                                <a:alpha val="0"/>
                              </a:schemeClr>
                            </a:solidFill>
                            <a:latin typeface="Cambria Math" charset="0"/>
                          </a:rPr>
                          <m:t>𝑆</m:t>
                        </m:r>
                      </m:e>
                    </m:d>
                    <m:r>
                      <a:rPr lang="en-US" sz="2400" i="0">
                        <a:solidFill>
                          <a:schemeClr val="tx1">
                            <a:alpha val="0"/>
                          </a:schemeClr>
                        </a:solidFill>
                        <a:latin typeface="Cambria Math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2400" b="0" i="0" smtClean="0">
                        <a:solidFill>
                          <a:schemeClr val="tx1">
                            <a:alpha val="0"/>
                          </a:schemeClr>
                        </a:solidFill>
                        <a:latin typeface="Cambria Math" charset="0"/>
                      </a:rPr>
                      <m:t>D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tx1">
                                <a:alpha val="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tx1">
                                <a:alpha val="0"/>
                              </a:schemeClr>
                            </a:solidFill>
                            <a:latin typeface="Cambria Math" charset="0"/>
                          </a:rPr>
                          <m:t>⊕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tx1">
                                <a:alpha val="0"/>
                              </a:schemeClr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solidFill>
                              <a:schemeClr val="tx1">
                                <a:alpha val="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tx1">
                                <a:alpha val="0"/>
                              </a:schemeClr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tx1">
                                <a:alpha val="0"/>
                              </a:schemeClr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2400" dirty="0"/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3"/>
                </p:custDataLst>
              </p:nvPr>
            </p:nvSpPr>
            <p:spPr>
              <a:xfrm>
                <a:off x="863600" y="1536700"/>
                <a:ext cx="9817100" cy="4720716"/>
              </a:xfrm>
              <a:prstGeom prst="rect">
                <a:avLst/>
              </a:prstGeom>
              <a:blipFill>
                <a:blip r:embed="rId5"/>
                <a:stretch>
                  <a:fillRect l="-994" t="-388" b="-15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296130625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462986" y="318826"/>
            <a:ext cx="7118913" cy="815493"/>
          </a:xfrm>
        </p:spPr>
        <p:txBody>
          <a:bodyPr>
            <a:normAutofit/>
          </a:bodyPr>
          <a:lstStyle/>
          <a:p>
            <a:r>
              <a:rPr lang="en-US" dirty="0"/>
              <a:t>Revisiting </a:t>
            </a:r>
            <a:r>
              <a:rPr lang="en-US"/>
              <a:t>the Applications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>
                <p:custDataLst>
                  <p:tags r:id="rId3"/>
                </p:custDataLst>
              </p:nvPr>
            </p:nvSpPr>
            <p:spPr>
              <a:xfrm>
                <a:off x="863600" y="1536700"/>
                <a:ext cx="9817100" cy="47207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Cloud Storage:     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400" i="1">
                                <a:latin typeface="Cambria Math" charset="0"/>
                              </a:rPr>
                              <m:t>𝑥</m:t>
                            </m:r>
                            <m:r>
                              <a:rPr lang="en-US" sz="2400" i="1"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sz="2400" i="1">
                                <a:latin typeface="Cambria Math" charset="0"/>
                              </a:rPr>
                              <m:t>𝑧</m:t>
                            </m:r>
                          </m:sub>
                        </m:sSub>
                      </m:e>
                    </m:d>
                    <m:r>
                      <a:rPr lang="en-US" sz="2400" i="0">
                        <a:latin typeface="Cambria Math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charset="0"/>
                      </a:rPr>
                      <m:t>Enc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charset="0"/>
                          </a:rPr>
                          <m:t>𝑆</m:t>
                        </m:r>
                      </m:e>
                    </m:d>
                    <m:r>
                      <a:rPr lang="en-US" sz="2400" i="1">
                        <a:latin typeface="Cambria Math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charset="0"/>
                      </a:rPr>
                      <m:t>D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</a:rPr>
                          <m:t>⊕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2400" dirty="0"/>
              </a:p>
              <a:p>
                <a:r>
                  <a:rPr lang="en-US" sz="2400" dirty="0"/>
                  <a:t>  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Timed-release:    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400" i="1">
                                <a:latin typeface="Cambria Math" charset="0"/>
                              </a:rPr>
                              <m:t>𝑥</m:t>
                            </m:r>
                            <m:r>
                              <a:rPr lang="en-US" sz="2400" i="1"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sz="2400" i="1">
                                <a:latin typeface="Cambria Math" charset="0"/>
                              </a:rPr>
                              <m:t>𝑧</m:t>
                            </m:r>
                          </m:sub>
                        </m:sSub>
                      </m:e>
                    </m:d>
                    <m:r>
                      <a:rPr lang="en-US" sz="2400" i="0">
                        <a:latin typeface="Cambria Math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charset="0"/>
                      </a:rPr>
                      <m:t>TRE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charset="0"/>
                          </a:rPr>
                          <m:t>𝑆</m:t>
                        </m:r>
                      </m:e>
                    </m:d>
                    <m:r>
                      <a:rPr lang="en-US" sz="2400" i="1">
                        <a:latin typeface="Cambria Math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2400">
                        <a:latin typeface="Cambria Math" charset="0"/>
                      </a:rPr>
                      <m:t>D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</a:rPr>
                          <m:t>⊕</m:t>
                        </m:r>
                      </m:e>
                      <m:sub>
                        <m:r>
                          <a:rPr lang="en-US" sz="2400" i="1">
                            <a:latin typeface="Cambria Math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pPr>
                  <a:buSzPts val="100"/>
                </a:pPr>
                <a:r>
                  <a:rPr lang="en-US" sz="2400" dirty="0">
                    <a:solidFill>
                      <a:schemeClr val="tx1">
                        <a:alpha val="0"/>
                      </a:schemeClr>
                    </a:solidFill>
                  </a:rPr>
                  <a:t>Zero-knowledge:  </a:t>
                </a:r>
              </a:p>
              <a:p>
                <a:pPr marL="342900" indent="-342900">
                  <a:buSzPts val="100"/>
                  <a:buFont typeface="Arial" charset="0"/>
                  <a:buChar char="•"/>
                </a:pPr>
                <a:r>
                  <a:rPr lang="en-US" sz="2400" dirty="0">
                    <a:solidFill>
                      <a:schemeClr val="tx1">
                        <a:alpha val="0"/>
                      </a:schemeClr>
                    </a:solidFill>
                  </a:rPr>
                  <a:t>Start with bit commitment scheme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sz="2400" i="1">
                            <a:solidFill>
                              <a:schemeClr val="tx1">
                                <a:alpha val="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tx1">
                                    <a:alpha val="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tx1">
                                    <a:alpha val="0"/>
                                  </a:schemeClr>
                                </a:solidFill>
                                <a:latin typeface="Cambria Math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tx1">
                                    <a:alpha val="0"/>
                                  </a:schemeClr>
                                </a:solidFill>
                                <a:latin typeface="Cambria Math" charset="0"/>
                              </a:rPr>
                              <m:t>𝑥</m:t>
                            </m:r>
                            <m:r>
                              <a:rPr lang="en-US" sz="2400" i="1">
                                <a:solidFill>
                                  <a:schemeClr val="tx1">
                                    <a:alpha val="0"/>
                                  </a:schemeClr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sz="2400" i="1">
                                <a:solidFill>
                                  <a:schemeClr val="tx1">
                                    <a:alpha val="0"/>
                                  </a:schemeClr>
                                </a:solidFill>
                                <a:latin typeface="Cambria Math" charset="0"/>
                              </a:rPr>
                              <m:t>𝑧</m:t>
                            </m:r>
                          </m:sub>
                        </m:sSub>
                      </m:e>
                    </m:d>
                    <m:r>
                      <a:rPr lang="en-US" sz="2400" i="0">
                        <a:solidFill>
                          <a:schemeClr val="tx1">
                            <a:alpha val="0"/>
                          </a:schemeClr>
                        </a:solidFill>
                        <a:latin typeface="Cambria Math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2400" b="0" i="0" smtClean="0">
                        <a:solidFill>
                          <a:schemeClr val="tx1">
                            <a:alpha val="0"/>
                          </a:schemeClr>
                        </a:solidFill>
                        <a:latin typeface="Cambria Math" charset="0"/>
                      </a:rPr>
                      <m:t>Com</m:t>
                    </m:r>
                    <m:d>
                      <m:dPr>
                        <m:ctrlPr>
                          <a:rPr lang="en-US" sz="2400" i="1">
                            <a:solidFill>
                              <a:schemeClr val="tx1">
                                <a:alpha val="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tx1">
                                <a:alpha val="0"/>
                              </a:schemeClr>
                            </a:solidFill>
                            <a:latin typeface="Cambria Math" charset="0"/>
                          </a:rPr>
                          <m:t>𝑆</m:t>
                        </m:r>
                      </m:e>
                    </m:d>
                    <m:r>
                      <a:rPr lang="en-US" sz="2400" i="1">
                        <a:solidFill>
                          <a:schemeClr val="tx1">
                            <a:alpha val="0"/>
                          </a:schemeClr>
                        </a:solidFill>
                        <a:latin typeface="Cambria Math" charset="0"/>
                      </a:rPr>
                      <m:t>,</m:t>
                    </m:r>
                    <m:r>
                      <a:rPr lang="en-US" sz="2400" b="0" i="1" smtClean="0">
                        <a:solidFill>
                          <a:schemeClr val="tx1">
                            <a:alpha val="0"/>
                          </a:schemeClr>
                        </a:solidFill>
                        <a:latin typeface="Cambria Math" charset="0"/>
                      </a:rPr>
                      <m:t>𝑏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tx1">
                                <a:alpha val="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tx1">
                                <a:alpha val="0"/>
                              </a:schemeClr>
                            </a:solidFill>
                            <a:latin typeface="Cambria Math" charset="0"/>
                          </a:rPr>
                          <m:t>⊕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tx1">
                                <a:alpha val="0"/>
                              </a:schemeClr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solidFill>
                              <a:schemeClr val="tx1">
                                <a:alpha val="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tx1">
                                <a:alpha val="0"/>
                              </a:schemeClr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tx1">
                                <a:alpha val="0"/>
                              </a:schemeClr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tx1">
                        <a:alpha val="0"/>
                      </a:schemeClr>
                    </a:solidFill>
                  </a:rPr>
                  <a:t> </a:t>
                </a:r>
              </a:p>
              <a:p>
                <a:pPr marL="342900" indent="-342900">
                  <a:buSzPts val="100"/>
                  <a:buFont typeface="Arial" charset="0"/>
                  <a:buChar char="•"/>
                </a:pPr>
                <a:r>
                  <a:rPr lang="en-US" sz="2400" dirty="0">
                    <a:solidFill>
                      <a:schemeClr val="tx1">
                        <a:alpha val="0"/>
                      </a:schemeClr>
                    </a:solidFill>
                  </a:rPr>
                  <a:t>Plug into Sigma protocol to obtain zero-knowledge proofs with certified everlasting hiding</a:t>
                </a:r>
              </a:p>
              <a:p>
                <a:endParaRPr lang="en-US" sz="2400" dirty="0"/>
              </a:p>
              <a:p>
                <a:pPr>
                  <a:buSzPts val="100"/>
                </a:pPr>
                <a:r>
                  <a:rPr lang="en-US" sz="2400" dirty="0">
                    <a:solidFill>
                      <a:schemeClr val="tx1">
                        <a:alpha val="0"/>
                      </a:schemeClr>
                    </a:solidFill>
                  </a:rPr>
                  <a:t>Delegation: Use fully-homomorphic encryption?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sz="2400" i="1">
                            <a:solidFill>
                              <a:schemeClr val="tx1">
                                <a:alpha val="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tx1">
                                    <a:alpha val="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tx1">
                                    <a:alpha val="0"/>
                                  </a:schemeClr>
                                </a:solidFill>
                                <a:latin typeface="Cambria Math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tx1">
                                    <a:alpha val="0"/>
                                  </a:schemeClr>
                                </a:solidFill>
                                <a:latin typeface="Cambria Math" charset="0"/>
                              </a:rPr>
                              <m:t>𝑥</m:t>
                            </m:r>
                            <m:r>
                              <a:rPr lang="en-US" sz="2400" i="1">
                                <a:solidFill>
                                  <a:schemeClr val="tx1">
                                    <a:alpha val="0"/>
                                  </a:schemeClr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sz="2400" i="1">
                                <a:solidFill>
                                  <a:schemeClr val="tx1">
                                    <a:alpha val="0"/>
                                  </a:schemeClr>
                                </a:solidFill>
                                <a:latin typeface="Cambria Math" charset="0"/>
                              </a:rPr>
                              <m:t>𝑧</m:t>
                            </m:r>
                          </m:sub>
                        </m:sSub>
                      </m:e>
                    </m:d>
                    <m:r>
                      <a:rPr lang="en-US" sz="2400" i="0">
                        <a:solidFill>
                          <a:schemeClr val="tx1">
                            <a:alpha val="0"/>
                          </a:schemeClr>
                        </a:solidFill>
                        <a:latin typeface="Cambria Math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2400" b="0" i="0" smtClean="0">
                        <a:solidFill>
                          <a:schemeClr val="tx1">
                            <a:alpha val="0"/>
                          </a:schemeClr>
                        </a:solidFill>
                        <a:latin typeface="Cambria Math" charset="0"/>
                      </a:rPr>
                      <m:t>FHE</m:t>
                    </m:r>
                    <m:d>
                      <m:dPr>
                        <m:ctrlPr>
                          <a:rPr lang="en-US" sz="2400" i="1">
                            <a:solidFill>
                              <a:schemeClr val="tx1">
                                <a:alpha val="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tx1">
                                <a:alpha val="0"/>
                              </a:schemeClr>
                            </a:solidFill>
                            <a:latin typeface="Cambria Math" charset="0"/>
                          </a:rPr>
                          <m:t>𝑆</m:t>
                        </m:r>
                      </m:e>
                    </m:d>
                    <m:r>
                      <a:rPr lang="en-US" sz="2400" i="0">
                        <a:solidFill>
                          <a:schemeClr val="tx1">
                            <a:alpha val="0"/>
                          </a:schemeClr>
                        </a:solidFill>
                        <a:latin typeface="Cambria Math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2400" b="0" i="0" smtClean="0">
                        <a:solidFill>
                          <a:schemeClr val="tx1">
                            <a:alpha val="0"/>
                          </a:schemeClr>
                        </a:solidFill>
                        <a:latin typeface="Cambria Math" charset="0"/>
                      </a:rPr>
                      <m:t>D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tx1">
                                <a:alpha val="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tx1">
                                <a:alpha val="0"/>
                              </a:schemeClr>
                            </a:solidFill>
                            <a:latin typeface="Cambria Math" charset="0"/>
                          </a:rPr>
                          <m:t>⊕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tx1">
                                <a:alpha val="0"/>
                              </a:schemeClr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solidFill>
                              <a:schemeClr val="tx1">
                                <a:alpha val="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tx1">
                                <a:alpha val="0"/>
                              </a:schemeClr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tx1">
                                <a:alpha val="0"/>
                              </a:schemeClr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2400" dirty="0"/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3"/>
                </p:custDataLst>
              </p:nvPr>
            </p:nvSpPr>
            <p:spPr>
              <a:xfrm>
                <a:off x="863600" y="1536700"/>
                <a:ext cx="9817100" cy="4720716"/>
              </a:xfrm>
              <a:prstGeom prst="rect">
                <a:avLst/>
              </a:prstGeom>
              <a:blipFill>
                <a:blip r:embed="rId5"/>
                <a:stretch>
                  <a:fillRect l="-994" t="-388" b="-15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130158315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462986" y="318826"/>
            <a:ext cx="7118913" cy="815493"/>
          </a:xfrm>
        </p:spPr>
        <p:txBody>
          <a:bodyPr>
            <a:normAutofit/>
          </a:bodyPr>
          <a:lstStyle/>
          <a:p>
            <a:r>
              <a:rPr lang="en-US" dirty="0"/>
              <a:t>Revisiting </a:t>
            </a:r>
            <a:r>
              <a:rPr lang="en-US"/>
              <a:t>the Applications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>
                <p:custDataLst>
                  <p:tags r:id="rId3"/>
                </p:custDataLst>
              </p:nvPr>
            </p:nvSpPr>
            <p:spPr>
              <a:xfrm>
                <a:off x="863600" y="1536700"/>
                <a:ext cx="9817100" cy="47207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Cloud Storage:     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400" i="1">
                                <a:latin typeface="Cambria Math" charset="0"/>
                              </a:rPr>
                              <m:t>𝑥</m:t>
                            </m:r>
                            <m:r>
                              <a:rPr lang="en-US" sz="2400" i="1"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sz="2400" i="1">
                                <a:latin typeface="Cambria Math" charset="0"/>
                              </a:rPr>
                              <m:t>𝑧</m:t>
                            </m:r>
                          </m:sub>
                        </m:sSub>
                      </m:e>
                    </m:d>
                    <m:r>
                      <a:rPr lang="en-US" sz="2400" i="0">
                        <a:latin typeface="Cambria Math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charset="0"/>
                      </a:rPr>
                      <m:t>Enc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charset="0"/>
                          </a:rPr>
                          <m:t>𝑆</m:t>
                        </m:r>
                      </m:e>
                    </m:d>
                    <m:r>
                      <a:rPr lang="en-US" sz="2400" i="1">
                        <a:latin typeface="Cambria Math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charset="0"/>
                      </a:rPr>
                      <m:t>D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</a:rPr>
                          <m:t>⊕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2400" dirty="0"/>
              </a:p>
              <a:p>
                <a:r>
                  <a:rPr lang="en-US" sz="2400" dirty="0"/>
                  <a:t>  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Timed-release:    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400" i="1">
                                <a:latin typeface="Cambria Math" charset="0"/>
                              </a:rPr>
                              <m:t>𝑥</m:t>
                            </m:r>
                            <m:r>
                              <a:rPr lang="en-US" sz="2400" i="1"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sz="2400" i="1">
                                <a:latin typeface="Cambria Math" charset="0"/>
                              </a:rPr>
                              <m:t>𝑧</m:t>
                            </m:r>
                          </m:sub>
                        </m:sSub>
                      </m:e>
                    </m:d>
                    <m:r>
                      <a:rPr lang="en-US" sz="2400" i="0">
                        <a:latin typeface="Cambria Math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charset="0"/>
                      </a:rPr>
                      <m:t>TRE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charset="0"/>
                          </a:rPr>
                          <m:t>𝑆</m:t>
                        </m:r>
                      </m:e>
                    </m:d>
                    <m:r>
                      <a:rPr lang="en-US" sz="2400" i="1">
                        <a:latin typeface="Cambria Math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2400">
                        <a:latin typeface="Cambria Math" charset="0"/>
                      </a:rPr>
                      <m:t>D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</a:rPr>
                          <m:t>⊕</m:t>
                        </m:r>
                      </m:e>
                      <m:sub>
                        <m:r>
                          <a:rPr lang="en-US" sz="2400" i="1">
                            <a:latin typeface="Cambria Math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dirty="0"/>
                  <a:t>Zero-knowledge:  </a:t>
                </a:r>
              </a:p>
              <a:p>
                <a:pPr marL="342900" indent="-342900">
                  <a:buSzPts val="100"/>
                  <a:buFont typeface="Arial" charset="0"/>
                  <a:buChar char="•"/>
                </a:pPr>
                <a:r>
                  <a:rPr lang="en-US" sz="2400" dirty="0">
                    <a:solidFill>
                      <a:schemeClr val="tx1">
                        <a:alpha val="0"/>
                      </a:schemeClr>
                    </a:solidFill>
                  </a:rPr>
                  <a:t>Start with bit commitment scheme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sz="2400" i="1">
                            <a:solidFill>
                              <a:schemeClr val="tx1">
                                <a:alpha val="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tx1">
                                    <a:alpha val="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tx1">
                                    <a:alpha val="0"/>
                                  </a:schemeClr>
                                </a:solidFill>
                                <a:latin typeface="Cambria Math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tx1">
                                    <a:alpha val="0"/>
                                  </a:schemeClr>
                                </a:solidFill>
                                <a:latin typeface="Cambria Math" charset="0"/>
                              </a:rPr>
                              <m:t>𝑥</m:t>
                            </m:r>
                            <m:r>
                              <a:rPr lang="en-US" sz="2400" i="1">
                                <a:solidFill>
                                  <a:schemeClr val="tx1">
                                    <a:alpha val="0"/>
                                  </a:schemeClr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sz="2400" i="1">
                                <a:solidFill>
                                  <a:schemeClr val="tx1">
                                    <a:alpha val="0"/>
                                  </a:schemeClr>
                                </a:solidFill>
                                <a:latin typeface="Cambria Math" charset="0"/>
                              </a:rPr>
                              <m:t>𝑧</m:t>
                            </m:r>
                          </m:sub>
                        </m:sSub>
                      </m:e>
                    </m:d>
                    <m:r>
                      <a:rPr lang="en-US" sz="2400" i="0">
                        <a:solidFill>
                          <a:schemeClr val="tx1">
                            <a:alpha val="0"/>
                          </a:schemeClr>
                        </a:solidFill>
                        <a:latin typeface="Cambria Math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2400" b="0" i="0" smtClean="0">
                        <a:solidFill>
                          <a:schemeClr val="tx1">
                            <a:alpha val="0"/>
                          </a:schemeClr>
                        </a:solidFill>
                        <a:latin typeface="Cambria Math" charset="0"/>
                      </a:rPr>
                      <m:t>Com</m:t>
                    </m:r>
                    <m:d>
                      <m:dPr>
                        <m:ctrlPr>
                          <a:rPr lang="en-US" sz="2400" i="1">
                            <a:solidFill>
                              <a:schemeClr val="tx1">
                                <a:alpha val="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tx1">
                                <a:alpha val="0"/>
                              </a:schemeClr>
                            </a:solidFill>
                            <a:latin typeface="Cambria Math" charset="0"/>
                          </a:rPr>
                          <m:t>𝑆</m:t>
                        </m:r>
                      </m:e>
                    </m:d>
                    <m:r>
                      <a:rPr lang="en-US" sz="2400" i="1">
                        <a:solidFill>
                          <a:schemeClr val="tx1">
                            <a:alpha val="0"/>
                          </a:schemeClr>
                        </a:solidFill>
                        <a:latin typeface="Cambria Math" charset="0"/>
                      </a:rPr>
                      <m:t>,</m:t>
                    </m:r>
                    <m:r>
                      <a:rPr lang="en-US" sz="2400" b="0" i="1" smtClean="0">
                        <a:solidFill>
                          <a:schemeClr val="tx1">
                            <a:alpha val="0"/>
                          </a:schemeClr>
                        </a:solidFill>
                        <a:latin typeface="Cambria Math" charset="0"/>
                      </a:rPr>
                      <m:t>𝑏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tx1">
                                <a:alpha val="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tx1">
                                <a:alpha val="0"/>
                              </a:schemeClr>
                            </a:solidFill>
                            <a:latin typeface="Cambria Math" charset="0"/>
                          </a:rPr>
                          <m:t>⊕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tx1">
                                <a:alpha val="0"/>
                              </a:schemeClr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solidFill>
                              <a:schemeClr val="tx1">
                                <a:alpha val="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tx1">
                                <a:alpha val="0"/>
                              </a:schemeClr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tx1">
                                <a:alpha val="0"/>
                              </a:schemeClr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tx1">
                        <a:alpha val="0"/>
                      </a:schemeClr>
                    </a:solidFill>
                  </a:rPr>
                  <a:t> </a:t>
                </a:r>
              </a:p>
              <a:p>
                <a:pPr marL="342900" indent="-342900">
                  <a:buSzPts val="100"/>
                  <a:buFont typeface="Arial" charset="0"/>
                  <a:buChar char="•"/>
                </a:pPr>
                <a:r>
                  <a:rPr lang="en-US" sz="2400" dirty="0">
                    <a:solidFill>
                      <a:schemeClr val="tx1">
                        <a:alpha val="0"/>
                      </a:schemeClr>
                    </a:solidFill>
                  </a:rPr>
                  <a:t>Plug into Sigma protocol to obtain zero-knowledge proofs with certified everlasting hiding</a:t>
                </a:r>
              </a:p>
              <a:p>
                <a:endParaRPr lang="en-US" sz="2400" dirty="0"/>
              </a:p>
              <a:p>
                <a:pPr>
                  <a:buSzPts val="100"/>
                </a:pPr>
                <a:r>
                  <a:rPr lang="en-US" sz="2400" dirty="0">
                    <a:solidFill>
                      <a:schemeClr val="tx1">
                        <a:alpha val="0"/>
                      </a:schemeClr>
                    </a:solidFill>
                  </a:rPr>
                  <a:t>Delegation: Use fully-homomorphic encryption?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sz="2400" i="1">
                            <a:solidFill>
                              <a:schemeClr val="tx1">
                                <a:alpha val="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tx1">
                                    <a:alpha val="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tx1">
                                    <a:alpha val="0"/>
                                  </a:schemeClr>
                                </a:solidFill>
                                <a:latin typeface="Cambria Math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tx1">
                                    <a:alpha val="0"/>
                                  </a:schemeClr>
                                </a:solidFill>
                                <a:latin typeface="Cambria Math" charset="0"/>
                              </a:rPr>
                              <m:t>𝑥</m:t>
                            </m:r>
                            <m:r>
                              <a:rPr lang="en-US" sz="2400" i="1">
                                <a:solidFill>
                                  <a:schemeClr val="tx1">
                                    <a:alpha val="0"/>
                                  </a:schemeClr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sz="2400" i="1">
                                <a:solidFill>
                                  <a:schemeClr val="tx1">
                                    <a:alpha val="0"/>
                                  </a:schemeClr>
                                </a:solidFill>
                                <a:latin typeface="Cambria Math" charset="0"/>
                              </a:rPr>
                              <m:t>𝑧</m:t>
                            </m:r>
                          </m:sub>
                        </m:sSub>
                      </m:e>
                    </m:d>
                    <m:r>
                      <a:rPr lang="en-US" sz="2400" i="0">
                        <a:solidFill>
                          <a:schemeClr val="tx1">
                            <a:alpha val="0"/>
                          </a:schemeClr>
                        </a:solidFill>
                        <a:latin typeface="Cambria Math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2400" b="0" i="0" smtClean="0">
                        <a:solidFill>
                          <a:schemeClr val="tx1">
                            <a:alpha val="0"/>
                          </a:schemeClr>
                        </a:solidFill>
                        <a:latin typeface="Cambria Math" charset="0"/>
                      </a:rPr>
                      <m:t>FHE</m:t>
                    </m:r>
                    <m:d>
                      <m:dPr>
                        <m:ctrlPr>
                          <a:rPr lang="en-US" sz="2400" i="1">
                            <a:solidFill>
                              <a:schemeClr val="tx1">
                                <a:alpha val="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tx1">
                                <a:alpha val="0"/>
                              </a:schemeClr>
                            </a:solidFill>
                            <a:latin typeface="Cambria Math" charset="0"/>
                          </a:rPr>
                          <m:t>𝑆</m:t>
                        </m:r>
                      </m:e>
                    </m:d>
                    <m:r>
                      <a:rPr lang="en-US" sz="2400" i="0">
                        <a:solidFill>
                          <a:schemeClr val="tx1">
                            <a:alpha val="0"/>
                          </a:schemeClr>
                        </a:solidFill>
                        <a:latin typeface="Cambria Math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2400" b="0" i="0" smtClean="0">
                        <a:solidFill>
                          <a:schemeClr val="tx1">
                            <a:alpha val="0"/>
                          </a:schemeClr>
                        </a:solidFill>
                        <a:latin typeface="Cambria Math" charset="0"/>
                      </a:rPr>
                      <m:t>D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tx1">
                                <a:alpha val="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tx1">
                                <a:alpha val="0"/>
                              </a:schemeClr>
                            </a:solidFill>
                            <a:latin typeface="Cambria Math" charset="0"/>
                          </a:rPr>
                          <m:t>⊕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tx1">
                                <a:alpha val="0"/>
                              </a:schemeClr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solidFill>
                              <a:schemeClr val="tx1">
                                <a:alpha val="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tx1">
                                <a:alpha val="0"/>
                              </a:schemeClr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tx1">
                                <a:alpha val="0"/>
                              </a:schemeClr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2400" dirty="0"/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3"/>
                </p:custDataLst>
              </p:nvPr>
            </p:nvSpPr>
            <p:spPr>
              <a:xfrm>
                <a:off x="863600" y="1536700"/>
                <a:ext cx="9817100" cy="4720716"/>
              </a:xfrm>
              <a:prstGeom prst="rect">
                <a:avLst/>
              </a:prstGeom>
              <a:blipFill>
                <a:blip r:embed="rId5"/>
                <a:stretch>
                  <a:fillRect l="-994" t="-388" b="-15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202292512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462986" y="318826"/>
            <a:ext cx="7118913" cy="815493"/>
          </a:xfrm>
        </p:spPr>
        <p:txBody>
          <a:bodyPr>
            <a:normAutofit/>
          </a:bodyPr>
          <a:lstStyle/>
          <a:p>
            <a:r>
              <a:rPr lang="en-US" dirty="0"/>
              <a:t>Revisiting </a:t>
            </a:r>
            <a:r>
              <a:rPr lang="en-US"/>
              <a:t>the Applications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>
                <p:custDataLst>
                  <p:tags r:id="rId3"/>
                </p:custDataLst>
              </p:nvPr>
            </p:nvSpPr>
            <p:spPr>
              <a:xfrm>
                <a:off x="863600" y="1536700"/>
                <a:ext cx="9817100" cy="47207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Cloud Storage:     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400" i="1">
                                <a:latin typeface="Cambria Math" charset="0"/>
                              </a:rPr>
                              <m:t>𝑥</m:t>
                            </m:r>
                            <m:r>
                              <a:rPr lang="en-US" sz="2400" i="1"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sz="2400" i="1">
                                <a:latin typeface="Cambria Math" charset="0"/>
                              </a:rPr>
                              <m:t>𝑧</m:t>
                            </m:r>
                          </m:sub>
                        </m:sSub>
                      </m:e>
                    </m:d>
                    <m:r>
                      <a:rPr lang="en-US" sz="2400" i="0">
                        <a:latin typeface="Cambria Math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charset="0"/>
                      </a:rPr>
                      <m:t>Enc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charset="0"/>
                          </a:rPr>
                          <m:t>𝑆</m:t>
                        </m:r>
                      </m:e>
                    </m:d>
                    <m:r>
                      <a:rPr lang="en-US" sz="2400" i="1">
                        <a:latin typeface="Cambria Math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charset="0"/>
                      </a:rPr>
                      <m:t>D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</a:rPr>
                          <m:t>⊕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2400" dirty="0"/>
              </a:p>
              <a:p>
                <a:r>
                  <a:rPr lang="en-US" sz="2400" dirty="0"/>
                  <a:t>  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Timed-release:    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400" i="1">
                                <a:latin typeface="Cambria Math" charset="0"/>
                              </a:rPr>
                              <m:t>𝑥</m:t>
                            </m:r>
                            <m:r>
                              <a:rPr lang="en-US" sz="2400" i="1"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sz="2400" i="1">
                                <a:latin typeface="Cambria Math" charset="0"/>
                              </a:rPr>
                              <m:t>𝑧</m:t>
                            </m:r>
                          </m:sub>
                        </m:sSub>
                      </m:e>
                    </m:d>
                    <m:r>
                      <a:rPr lang="en-US" sz="2400" i="0">
                        <a:latin typeface="Cambria Math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charset="0"/>
                      </a:rPr>
                      <m:t>TRE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charset="0"/>
                          </a:rPr>
                          <m:t>𝑆</m:t>
                        </m:r>
                      </m:e>
                    </m:d>
                    <m:r>
                      <a:rPr lang="en-US" sz="2400" i="1">
                        <a:latin typeface="Cambria Math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2400">
                        <a:latin typeface="Cambria Math" charset="0"/>
                      </a:rPr>
                      <m:t>D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</a:rPr>
                          <m:t>⊕</m:t>
                        </m:r>
                      </m:e>
                      <m:sub>
                        <m:r>
                          <a:rPr lang="en-US" sz="2400" i="1">
                            <a:latin typeface="Cambria Math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dirty="0"/>
                  <a:t>Zero-knowledge:  </a:t>
                </a: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sz="2400" dirty="0"/>
                  <a:t>Start with bit commitment scheme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400" i="1">
                                <a:latin typeface="Cambria Math" charset="0"/>
                              </a:rPr>
                              <m:t>𝑥</m:t>
                            </m:r>
                            <m:r>
                              <a:rPr lang="en-US" sz="2400" i="1"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sz="2400" i="1">
                                <a:latin typeface="Cambria Math" charset="0"/>
                              </a:rPr>
                              <m:t>𝑧</m:t>
                            </m:r>
                          </m:sub>
                        </m:sSub>
                      </m:e>
                    </m:d>
                    <m:r>
                      <a:rPr lang="en-US" sz="2400" i="0">
                        <a:latin typeface="Cambria Math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charset="0"/>
                      </a:rPr>
                      <m:t>Com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𝑆</m:t>
                        </m:r>
                      </m:e>
                    </m:d>
                    <m:r>
                      <a:rPr lang="en-US" sz="2400" i="1">
                        <a:latin typeface="Cambria Math" charset="0"/>
                      </a:rPr>
                      <m:t>,</m:t>
                    </m:r>
                    <m:r>
                      <a:rPr lang="en-US" sz="2400" b="0" i="1" smtClean="0">
                        <a:latin typeface="Cambria Math" charset="0"/>
                      </a:rPr>
                      <m:t>𝑏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</a:rPr>
                          <m:t>⊕</m:t>
                        </m:r>
                      </m:e>
                      <m:sub>
                        <m:r>
                          <a:rPr lang="en-US" sz="2400" i="1">
                            <a:latin typeface="Cambria Math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/>
                  <a:t> </a:t>
                </a:r>
              </a:p>
              <a:p>
                <a:pPr marL="342900" indent="-342900">
                  <a:buSzPts val="100"/>
                  <a:buFont typeface="Arial" charset="0"/>
                  <a:buChar char="•"/>
                </a:pPr>
                <a:r>
                  <a:rPr lang="en-US" sz="2400" dirty="0">
                    <a:solidFill>
                      <a:schemeClr val="tx1">
                        <a:alpha val="0"/>
                      </a:schemeClr>
                    </a:solidFill>
                  </a:rPr>
                  <a:t>Plug into Sigma protocol to obtain zero-knowledge proofs with certified everlasting hiding</a:t>
                </a:r>
              </a:p>
              <a:p>
                <a:endParaRPr lang="en-US" sz="2400" dirty="0"/>
              </a:p>
              <a:p>
                <a:pPr>
                  <a:buSzPts val="100"/>
                </a:pPr>
                <a:r>
                  <a:rPr lang="en-US" sz="2400" dirty="0">
                    <a:solidFill>
                      <a:schemeClr val="tx1">
                        <a:alpha val="0"/>
                      </a:schemeClr>
                    </a:solidFill>
                  </a:rPr>
                  <a:t>Delegation: Use fully-homomorphic encryption?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sz="2400" i="1">
                            <a:solidFill>
                              <a:schemeClr val="tx1">
                                <a:alpha val="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tx1">
                                    <a:alpha val="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tx1">
                                    <a:alpha val="0"/>
                                  </a:schemeClr>
                                </a:solidFill>
                                <a:latin typeface="Cambria Math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tx1">
                                    <a:alpha val="0"/>
                                  </a:schemeClr>
                                </a:solidFill>
                                <a:latin typeface="Cambria Math" charset="0"/>
                              </a:rPr>
                              <m:t>𝑥</m:t>
                            </m:r>
                            <m:r>
                              <a:rPr lang="en-US" sz="2400" i="1">
                                <a:solidFill>
                                  <a:schemeClr val="tx1">
                                    <a:alpha val="0"/>
                                  </a:schemeClr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sz="2400" i="1">
                                <a:solidFill>
                                  <a:schemeClr val="tx1">
                                    <a:alpha val="0"/>
                                  </a:schemeClr>
                                </a:solidFill>
                                <a:latin typeface="Cambria Math" charset="0"/>
                              </a:rPr>
                              <m:t>𝑧</m:t>
                            </m:r>
                          </m:sub>
                        </m:sSub>
                      </m:e>
                    </m:d>
                    <m:r>
                      <a:rPr lang="en-US" sz="2400" i="0">
                        <a:solidFill>
                          <a:schemeClr val="tx1">
                            <a:alpha val="0"/>
                          </a:schemeClr>
                        </a:solidFill>
                        <a:latin typeface="Cambria Math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2400" b="0" i="0" smtClean="0">
                        <a:solidFill>
                          <a:schemeClr val="tx1">
                            <a:alpha val="0"/>
                          </a:schemeClr>
                        </a:solidFill>
                        <a:latin typeface="Cambria Math" charset="0"/>
                      </a:rPr>
                      <m:t>FHE</m:t>
                    </m:r>
                    <m:d>
                      <m:dPr>
                        <m:ctrlPr>
                          <a:rPr lang="en-US" sz="2400" i="1">
                            <a:solidFill>
                              <a:schemeClr val="tx1">
                                <a:alpha val="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tx1">
                                <a:alpha val="0"/>
                              </a:schemeClr>
                            </a:solidFill>
                            <a:latin typeface="Cambria Math" charset="0"/>
                          </a:rPr>
                          <m:t>𝑆</m:t>
                        </m:r>
                      </m:e>
                    </m:d>
                    <m:r>
                      <a:rPr lang="en-US" sz="2400" i="0">
                        <a:solidFill>
                          <a:schemeClr val="tx1">
                            <a:alpha val="0"/>
                          </a:schemeClr>
                        </a:solidFill>
                        <a:latin typeface="Cambria Math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2400" b="0" i="0" smtClean="0">
                        <a:solidFill>
                          <a:schemeClr val="tx1">
                            <a:alpha val="0"/>
                          </a:schemeClr>
                        </a:solidFill>
                        <a:latin typeface="Cambria Math" charset="0"/>
                      </a:rPr>
                      <m:t>D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tx1">
                                <a:alpha val="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tx1">
                                <a:alpha val="0"/>
                              </a:schemeClr>
                            </a:solidFill>
                            <a:latin typeface="Cambria Math" charset="0"/>
                          </a:rPr>
                          <m:t>⊕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tx1">
                                <a:alpha val="0"/>
                              </a:schemeClr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solidFill>
                              <a:schemeClr val="tx1">
                                <a:alpha val="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tx1">
                                <a:alpha val="0"/>
                              </a:schemeClr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tx1">
                                <a:alpha val="0"/>
                              </a:schemeClr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2400" dirty="0"/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3"/>
                </p:custDataLst>
              </p:nvPr>
            </p:nvSpPr>
            <p:spPr>
              <a:xfrm>
                <a:off x="863600" y="1536700"/>
                <a:ext cx="9817100" cy="4720716"/>
              </a:xfrm>
              <a:prstGeom prst="rect">
                <a:avLst/>
              </a:prstGeom>
              <a:blipFill>
                <a:blip r:embed="rId5"/>
                <a:stretch>
                  <a:fillRect l="-994" t="-388" b="-15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334646973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462986" y="318826"/>
            <a:ext cx="7118913" cy="815493"/>
          </a:xfrm>
        </p:spPr>
        <p:txBody>
          <a:bodyPr>
            <a:normAutofit/>
          </a:bodyPr>
          <a:lstStyle/>
          <a:p>
            <a:r>
              <a:rPr lang="en-US" dirty="0"/>
              <a:t>Revisiting </a:t>
            </a:r>
            <a:r>
              <a:rPr lang="en-US"/>
              <a:t>the Applications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>
                <p:custDataLst>
                  <p:tags r:id="rId3"/>
                </p:custDataLst>
              </p:nvPr>
            </p:nvSpPr>
            <p:spPr>
              <a:xfrm>
                <a:off x="863600" y="1536700"/>
                <a:ext cx="9817100" cy="47207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Cloud Storage:     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400" i="1">
                                <a:latin typeface="Cambria Math" charset="0"/>
                              </a:rPr>
                              <m:t>𝑥</m:t>
                            </m:r>
                            <m:r>
                              <a:rPr lang="en-US" sz="2400" i="1"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sz="2400" i="1">
                                <a:latin typeface="Cambria Math" charset="0"/>
                              </a:rPr>
                              <m:t>𝑧</m:t>
                            </m:r>
                          </m:sub>
                        </m:sSub>
                      </m:e>
                    </m:d>
                    <m:r>
                      <a:rPr lang="en-US" sz="2400" i="0">
                        <a:latin typeface="Cambria Math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charset="0"/>
                      </a:rPr>
                      <m:t>Enc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charset="0"/>
                          </a:rPr>
                          <m:t>𝑆</m:t>
                        </m:r>
                      </m:e>
                    </m:d>
                    <m:r>
                      <a:rPr lang="en-US" sz="2400" i="1">
                        <a:latin typeface="Cambria Math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charset="0"/>
                      </a:rPr>
                      <m:t>D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</a:rPr>
                          <m:t>⊕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2400" dirty="0"/>
              </a:p>
              <a:p>
                <a:r>
                  <a:rPr lang="en-US" sz="2400" dirty="0"/>
                  <a:t>  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Timed-release:    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400" i="1">
                                <a:latin typeface="Cambria Math" charset="0"/>
                              </a:rPr>
                              <m:t>𝑥</m:t>
                            </m:r>
                            <m:r>
                              <a:rPr lang="en-US" sz="2400" i="1"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sz="2400" i="1">
                                <a:latin typeface="Cambria Math" charset="0"/>
                              </a:rPr>
                              <m:t>𝑧</m:t>
                            </m:r>
                          </m:sub>
                        </m:sSub>
                      </m:e>
                    </m:d>
                    <m:r>
                      <a:rPr lang="en-US" sz="2400" i="0">
                        <a:latin typeface="Cambria Math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charset="0"/>
                      </a:rPr>
                      <m:t>TRE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charset="0"/>
                          </a:rPr>
                          <m:t>𝑆</m:t>
                        </m:r>
                      </m:e>
                    </m:d>
                    <m:r>
                      <a:rPr lang="en-US" sz="2400" i="1">
                        <a:latin typeface="Cambria Math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2400">
                        <a:latin typeface="Cambria Math" charset="0"/>
                      </a:rPr>
                      <m:t>D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</a:rPr>
                          <m:t>⊕</m:t>
                        </m:r>
                      </m:e>
                      <m:sub>
                        <m:r>
                          <a:rPr lang="en-US" sz="2400" i="1">
                            <a:latin typeface="Cambria Math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dirty="0"/>
                  <a:t>Zero-knowledge:  </a:t>
                </a: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sz="2400" dirty="0"/>
                  <a:t>Start with bit commitment scheme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400" i="1">
                                <a:latin typeface="Cambria Math" charset="0"/>
                              </a:rPr>
                              <m:t>𝑥</m:t>
                            </m:r>
                            <m:r>
                              <a:rPr lang="en-US" sz="2400" i="1"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sz="2400" i="1">
                                <a:latin typeface="Cambria Math" charset="0"/>
                              </a:rPr>
                              <m:t>𝑧</m:t>
                            </m:r>
                          </m:sub>
                        </m:sSub>
                      </m:e>
                    </m:d>
                    <m:r>
                      <a:rPr lang="en-US" sz="2400" i="0">
                        <a:latin typeface="Cambria Math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charset="0"/>
                      </a:rPr>
                      <m:t>Com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𝑆</m:t>
                        </m:r>
                      </m:e>
                    </m:d>
                    <m:r>
                      <a:rPr lang="en-US" sz="2400" i="1">
                        <a:latin typeface="Cambria Math" charset="0"/>
                      </a:rPr>
                      <m:t>,</m:t>
                    </m:r>
                    <m:r>
                      <a:rPr lang="en-US" sz="2400" b="0" i="1" smtClean="0">
                        <a:latin typeface="Cambria Math" charset="0"/>
                      </a:rPr>
                      <m:t>𝑏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</a:rPr>
                          <m:t>⊕</m:t>
                        </m:r>
                      </m:e>
                      <m:sub>
                        <m:r>
                          <a:rPr lang="en-US" sz="2400" i="1">
                            <a:latin typeface="Cambria Math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/>
                  <a:t> </a:t>
                </a: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sz="2400" dirty="0"/>
                  <a:t>Plug into Sigma protocol to obtain zero-knowledge proofs with certified everlasting hiding</a:t>
                </a:r>
              </a:p>
              <a:p>
                <a:endParaRPr lang="en-US" sz="2400" dirty="0"/>
              </a:p>
              <a:p>
                <a:pPr>
                  <a:buSzPts val="100"/>
                </a:pPr>
                <a:r>
                  <a:rPr lang="en-US" sz="2400" dirty="0">
                    <a:solidFill>
                      <a:schemeClr val="tx1">
                        <a:alpha val="0"/>
                      </a:schemeClr>
                    </a:solidFill>
                  </a:rPr>
                  <a:t>Delegation: Use fully-homomorphic encryption?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sz="2400" i="1">
                            <a:solidFill>
                              <a:schemeClr val="tx1">
                                <a:alpha val="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tx1">
                                    <a:alpha val="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tx1">
                                    <a:alpha val="0"/>
                                  </a:schemeClr>
                                </a:solidFill>
                                <a:latin typeface="Cambria Math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tx1">
                                    <a:alpha val="0"/>
                                  </a:schemeClr>
                                </a:solidFill>
                                <a:latin typeface="Cambria Math" charset="0"/>
                              </a:rPr>
                              <m:t>𝑥</m:t>
                            </m:r>
                            <m:r>
                              <a:rPr lang="en-US" sz="2400" i="1">
                                <a:solidFill>
                                  <a:schemeClr val="tx1">
                                    <a:alpha val="0"/>
                                  </a:schemeClr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sz="2400" i="1">
                                <a:solidFill>
                                  <a:schemeClr val="tx1">
                                    <a:alpha val="0"/>
                                  </a:schemeClr>
                                </a:solidFill>
                                <a:latin typeface="Cambria Math" charset="0"/>
                              </a:rPr>
                              <m:t>𝑧</m:t>
                            </m:r>
                          </m:sub>
                        </m:sSub>
                      </m:e>
                    </m:d>
                    <m:r>
                      <a:rPr lang="en-US" sz="2400" i="0">
                        <a:solidFill>
                          <a:schemeClr val="tx1">
                            <a:alpha val="0"/>
                          </a:schemeClr>
                        </a:solidFill>
                        <a:latin typeface="Cambria Math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2400" b="0" i="0" smtClean="0">
                        <a:solidFill>
                          <a:schemeClr val="tx1">
                            <a:alpha val="0"/>
                          </a:schemeClr>
                        </a:solidFill>
                        <a:latin typeface="Cambria Math" charset="0"/>
                      </a:rPr>
                      <m:t>FHE</m:t>
                    </m:r>
                    <m:d>
                      <m:dPr>
                        <m:ctrlPr>
                          <a:rPr lang="en-US" sz="2400" i="1">
                            <a:solidFill>
                              <a:schemeClr val="tx1">
                                <a:alpha val="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tx1">
                                <a:alpha val="0"/>
                              </a:schemeClr>
                            </a:solidFill>
                            <a:latin typeface="Cambria Math" charset="0"/>
                          </a:rPr>
                          <m:t>𝑆</m:t>
                        </m:r>
                      </m:e>
                    </m:d>
                    <m:r>
                      <a:rPr lang="en-US" sz="2400" i="0">
                        <a:solidFill>
                          <a:schemeClr val="tx1">
                            <a:alpha val="0"/>
                          </a:schemeClr>
                        </a:solidFill>
                        <a:latin typeface="Cambria Math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2400" b="0" i="0" smtClean="0">
                        <a:solidFill>
                          <a:schemeClr val="tx1">
                            <a:alpha val="0"/>
                          </a:schemeClr>
                        </a:solidFill>
                        <a:latin typeface="Cambria Math" charset="0"/>
                      </a:rPr>
                      <m:t>D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tx1">
                                <a:alpha val="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tx1">
                                <a:alpha val="0"/>
                              </a:schemeClr>
                            </a:solidFill>
                            <a:latin typeface="Cambria Math" charset="0"/>
                          </a:rPr>
                          <m:t>⊕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tx1">
                                <a:alpha val="0"/>
                              </a:schemeClr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solidFill>
                              <a:schemeClr val="tx1">
                                <a:alpha val="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tx1">
                                <a:alpha val="0"/>
                              </a:schemeClr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tx1">
                                <a:alpha val="0"/>
                              </a:schemeClr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2400" dirty="0"/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3"/>
                </p:custDataLst>
              </p:nvPr>
            </p:nvSpPr>
            <p:spPr>
              <a:xfrm>
                <a:off x="863600" y="1536700"/>
                <a:ext cx="9817100" cy="4720716"/>
              </a:xfrm>
              <a:prstGeom prst="rect">
                <a:avLst/>
              </a:prstGeom>
              <a:blipFill>
                <a:blip r:embed="rId5"/>
                <a:stretch>
                  <a:fillRect l="-994" t="-388" b="-15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034572329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462986" y="318826"/>
            <a:ext cx="7118913" cy="815493"/>
          </a:xfrm>
        </p:spPr>
        <p:txBody>
          <a:bodyPr>
            <a:normAutofit/>
          </a:bodyPr>
          <a:lstStyle/>
          <a:p>
            <a:r>
              <a:rPr lang="en-US" dirty="0"/>
              <a:t>Revisiting </a:t>
            </a:r>
            <a:r>
              <a:rPr lang="en-US"/>
              <a:t>the Applications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>
                <p:custDataLst>
                  <p:tags r:id="rId3"/>
                </p:custDataLst>
              </p:nvPr>
            </p:nvSpPr>
            <p:spPr>
              <a:xfrm>
                <a:off x="863600" y="1536700"/>
                <a:ext cx="9817100" cy="47207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Cloud Storage:     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400" i="1">
                                <a:latin typeface="Cambria Math" charset="0"/>
                              </a:rPr>
                              <m:t>𝑥</m:t>
                            </m:r>
                            <m:r>
                              <a:rPr lang="en-US" sz="2400" i="1"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sz="2400" i="1">
                                <a:latin typeface="Cambria Math" charset="0"/>
                              </a:rPr>
                              <m:t>𝑧</m:t>
                            </m:r>
                          </m:sub>
                        </m:sSub>
                      </m:e>
                    </m:d>
                    <m:r>
                      <a:rPr lang="en-US" sz="2400" i="0">
                        <a:latin typeface="Cambria Math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charset="0"/>
                      </a:rPr>
                      <m:t>Enc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charset="0"/>
                          </a:rPr>
                          <m:t>𝑆</m:t>
                        </m:r>
                      </m:e>
                    </m:d>
                    <m:r>
                      <a:rPr lang="en-US" sz="2400" i="1">
                        <a:latin typeface="Cambria Math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charset="0"/>
                      </a:rPr>
                      <m:t>D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</a:rPr>
                          <m:t>⊕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2400" dirty="0"/>
              </a:p>
              <a:p>
                <a:r>
                  <a:rPr lang="en-US" sz="2400" dirty="0"/>
                  <a:t>  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Timed-release:    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400" i="1">
                                <a:latin typeface="Cambria Math" charset="0"/>
                              </a:rPr>
                              <m:t>𝑥</m:t>
                            </m:r>
                            <m:r>
                              <a:rPr lang="en-US" sz="2400" i="1"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sz="2400" i="1">
                                <a:latin typeface="Cambria Math" charset="0"/>
                              </a:rPr>
                              <m:t>𝑧</m:t>
                            </m:r>
                          </m:sub>
                        </m:sSub>
                      </m:e>
                    </m:d>
                    <m:r>
                      <a:rPr lang="en-US" sz="2400" i="0">
                        <a:latin typeface="Cambria Math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charset="0"/>
                      </a:rPr>
                      <m:t>TRE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charset="0"/>
                          </a:rPr>
                          <m:t>𝑆</m:t>
                        </m:r>
                      </m:e>
                    </m:d>
                    <m:r>
                      <a:rPr lang="en-US" sz="2400" i="1">
                        <a:latin typeface="Cambria Math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2400">
                        <a:latin typeface="Cambria Math" charset="0"/>
                      </a:rPr>
                      <m:t>D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</a:rPr>
                          <m:t>⊕</m:t>
                        </m:r>
                      </m:e>
                      <m:sub>
                        <m:r>
                          <a:rPr lang="en-US" sz="2400" i="1">
                            <a:latin typeface="Cambria Math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dirty="0"/>
                  <a:t>Zero-knowledge:  </a:t>
                </a: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sz="2400" dirty="0"/>
                  <a:t>Start with bit commitment scheme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400" i="1">
                                <a:latin typeface="Cambria Math" charset="0"/>
                              </a:rPr>
                              <m:t>𝑥</m:t>
                            </m:r>
                            <m:r>
                              <a:rPr lang="en-US" sz="2400" i="1"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sz="2400" i="1">
                                <a:latin typeface="Cambria Math" charset="0"/>
                              </a:rPr>
                              <m:t>𝑧</m:t>
                            </m:r>
                          </m:sub>
                        </m:sSub>
                      </m:e>
                    </m:d>
                    <m:r>
                      <a:rPr lang="en-US" sz="2400" i="0">
                        <a:latin typeface="Cambria Math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charset="0"/>
                      </a:rPr>
                      <m:t>Com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𝑆</m:t>
                        </m:r>
                      </m:e>
                    </m:d>
                    <m:r>
                      <a:rPr lang="en-US" sz="2400" i="1">
                        <a:latin typeface="Cambria Math" charset="0"/>
                      </a:rPr>
                      <m:t>,</m:t>
                    </m:r>
                    <m:r>
                      <a:rPr lang="en-US" sz="2400" b="0" i="1" smtClean="0">
                        <a:latin typeface="Cambria Math" charset="0"/>
                      </a:rPr>
                      <m:t>𝑏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</a:rPr>
                          <m:t>⊕</m:t>
                        </m:r>
                      </m:e>
                      <m:sub>
                        <m:r>
                          <a:rPr lang="en-US" sz="2400" i="1">
                            <a:latin typeface="Cambria Math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/>
                  <a:t> </a:t>
                </a: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sz="2400" dirty="0"/>
                  <a:t>Plug into Sigma protocol to obtain zero-knowledge proofs with certified everlasting hiding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Delegation: Use fully-homomorphic encryption?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400" i="1">
                                <a:latin typeface="Cambria Math" charset="0"/>
                              </a:rPr>
                              <m:t>𝑥</m:t>
                            </m:r>
                            <m:r>
                              <a:rPr lang="en-US" sz="2400" i="1"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sz="2400" i="1">
                                <a:latin typeface="Cambria Math" charset="0"/>
                              </a:rPr>
                              <m:t>𝑧</m:t>
                            </m:r>
                          </m:sub>
                        </m:sSub>
                      </m:e>
                    </m:d>
                    <m:r>
                      <a:rPr lang="en-US" sz="2400" i="0">
                        <a:latin typeface="Cambria Math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charset="0"/>
                      </a:rPr>
                      <m:t>FHE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charset="0"/>
                          </a:rPr>
                          <m:t>𝑆</m:t>
                        </m:r>
                      </m:e>
                    </m:d>
                    <m:r>
                      <a:rPr lang="en-US" sz="2400" i="0">
                        <a:latin typeface="Cambria Math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charset="0"/>
                      </a:rPr>
                      <m:t>D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</a:rPr>
                          <m:t>⊕</m:t>
                        </m:r>
                      </m:e>
                      <m:sub>
                        <m:r>
                          <a:rPr lang="en-US" sz="2400" i="1">
                            <a:latin typeface="Cambria Math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2400" dirty="0"/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3"/>
                </p:custDataLst>
              </p:nvPr>
            </p:nvSpPr>
            <p:spPr>
              <a:xfrm>
                <a:off x="863600" y="1536700"/>
                <a:ext cx="9817100" cy="4720716"/>
              </a:xfrm>
              <a:prstGeom prst="rect">
                <a:avLst/>
              </a:prstGeom>
              <a:blipFill>
                <a:blip r:embed="rId5"/>
                <a:stretch>
                  <a:fillRect l="-994" t="-388" b="-15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461992269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ay 15, 2020 - 99+ Outline Cloud Clipart, Free Download Transparent Png  Image">
            <a:extLst>
              <a:ext uri="{FF2B5EF4-FFF2-40B4-BE49-F238E27FC236}">
                <a16:creationId xmlns:a16="http://schemas.microsoft.com/office/drawing/2014/main" id="{A42B96AA-83A9-514E-908D-966D4D040C37}"/>
              </a:ext>
            </a:extLst>
          </p:cNvPr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9385" y="2800162"/>
            <a:ext cx="4211432" cy="2572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itle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462986" y="318826"/>
            <a:ext cx="7118913" cy="815493"/>
          </a:xfrm>
        </p:spPr>
        <p:txBody>
          <a:bodyPr>
            <a:normAutofit/>
          </a:bodyPr>
          <a:lstStyle/>
          <a:p>
            <a:r>
              <a:rPr lang="en-US" dirty="0"/>
              <a:t>Delegation</a:t>
            </a:r>
          </a:p>
        </p:txBody>
      </p:sp>
      <p:pic>
        <p:nvPicPr>
          <p:cNvPr id="32" name="Picture 2" descr="oman reading Icon 3877731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5644" y="493441"/>
            <a:ext cx="3584938" cy="3584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4" descr="ile Folder Clipart Image: | Clipart Panda - Free Clipart Images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5756" y="1935993"/>
            <a:ext cx="404252" cy="316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/>
          <p:cNvSpPr txBox="1"/>
          <p:nvPr>
            <p:custDataLst>
              <p:tags r:id="rId6"/>
            </p:custDataLst>
          </p:nvPr>
        </p:nvSpPr>
        <p:spPr>
          <a:xfrm>
            <a:off x="1930697" y="1952202"/>
            <a:ext cx="342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</a:t>
            </a:r>
          </a:p>
        </p:txBody>
      </p:sp>
      <p:sp>
        <p:nvSpPr>
          <p:cNvPr id="3" name="TextBox 2"/>
          <p:cNvSpPr txBox="1"/>
          <p:nvPr>
            <p:custDataLst>
              <p:tags r:id="rId7"/>
            </p:custDataLst>
          </p:nvPr>
        </p:nvSpPr>
        <p:spPr>
          <a:xfrm>
            <a:off x="8544621" y="326462"/>
            <a:ext cx="31823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Template from [Poremba 23]</a:t>
            </a:r>
          </a:p>
          <a:p>
            <a:endParaRPr lang="en-US" sz="20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42984017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ay 15, 2020 - 99+ Outline Cloud Clipart, Free Download Transparent Png  Image">
            <a:extLst>
              <a:ext uri="{FF2B5EF4-FFF2-40B4-BE49-F238E27FC236}">
                <a16:creationId xmlns:a16="http://schemas.microsoft.com/office/drawing/2014/main" id="{A42B96AA-83A9-514E-908D-966D4D040C37}"/>
              </a:ext>
            </a:extLst>
          </p:cNvPr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9385" y="2800162"/>
            <a:ext cx="4211432" cy="2572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D0B4DC2-AD15-7645-BEBE-76701844312A}"/>
              </a:ext>
            </a:extLst>
          </p:cNvPr>
          <p:cNvCxnSpPr/>
          <p:nvPr>
            <p:custDataLst>
              <p:tags r:id="rId3"/>
            </p:custDataLst>
          </p:nvPr>
        </p:nvCxnSpPr>
        <p:spPr>
          <a:xfrm>
            <a:off x="4071940" y="2857496"/>
            <a:ext cx="226695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B90AB51D-5447-2740-A4AE-A0805B2A9DCE}"/>
                  </a:ext>
                </a:extLst>
              </p:cNvPr>
              <p:cNvSpPr/>
              <p:nvPr>
                <p:custDataLst>
                  <p:tags r:id="rId4"/>
                </p:custDataLst>
              </p:nvPr>
            </p:nvSpPr>
            <p:spPr>
              <a:xfrm>
                <a:off x="3100370" y="2194115"/>
                <a:ext cx="4310218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charset="0"/>
                                </a:rPr>
                                <m:t>𝑥</m:t>
                              </m:r>
                              <m:r>
                                <a:rPr lang="en-US" sz="2800" i="1"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sz="2800" i="1">
                                  <a:latin typeface="Cambria Math" charset="0"/>
                                </a:rPr>
                                <m:t>𝑧</m:t>
                              </m:r>
                            </m:sub>
                          </m:sSub>
                        </m:e>
                      </m:d>
                      <m:r>
                        <a:rPr lang="en-US" sz="2800">
                          <a:latin typeface="Cambria Math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en-US" sz="3200" b="0" i="0" dirty="0" smtClean="0"/>
                        <m:t>FHE</m:t>
                      </m:r>
                      <m:d>
                        <m:dPr>
                          <m:ctrlPr>
                            <a:rPr lang="en-US" sz="32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dirty="0" smtClean="0">
                              <a:latin typeface="Cambria Math" charset="0"/>
                            </a:rPr>
                            <m:t>𝑆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sz="3200" b="0" i="0" smtClean="0">
                          <a:latin typeface="Cambria Math" charset="0"/>
                        </a:rPr>
                        <m:t>D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charset="0"/>
                            </a:rPr>
                            <m:t>⊕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sz="3200" b="0" i="1" smtClean="0">
                          <a:latin typeface="Cambria Math" charset="0"/>
                        </a:rPr>
                        <m:t>,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B90AB51D-5447-2740-A4AE-A0805B2A9D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4"/>
                </p:custDataLst>
              </p:nvPr>
            </p:nvSpPr>
            <p:spPr>
              <a:xfrm>
                <a:off x="3100370" y="2194115"/>
                <a:ext cx="4310218" cy="58477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itle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462986" y="318826"/>
            <a:ext cx="7118913" cy="815493"/>
          </a:xfrm>
        </p:spPr>
        <p:txBody>
          <a:bodyPr>
            <a:normAutofit/>
          </a:bodyPr>
          <a:lstStyle/>
          <a:p>
            <a:r>
              <a:rPr lang="en-US" dirty="0"/>
              <a:t>Delegation</a:t>
            </a:r>
          </a:p>
        </p:txBody>
      </p:sp>
      <p:pic>
        <p:nvPicPr>
          <p:cNvPr id="32" name="Picture 2" descr="oman reading Icon 3877731"/>
          <p:cNvPicPr>
            <a:picLocks noChangeAspect="1" noChangeArrowheads="1"/>
          </p:cNvPicPr>
          <p:nvPr>
            <p:custDataLst>
              <p:tags r:id="rId6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5644" y="493441"/>
            <a:ext cx="3584938" cy="3584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4" descr="ile Folder Clipart Image: | Clipart Panda - Free Clipart Images"/>
          <p:cNvPicPr>
            <a:picLocks noChangeAspect="1" noChangeArrowheads="1"/>
          </p:cNvPicPr>
          <p:nvPr>
            <p:custDataLst>
              <p:tags r:id="rId7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5756" y="1935993"/>
            <a:ext cx="404252" cy="316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/>
          <p:cNvSpPr txBox="1"/>
          <p:nvPr>
            <p:custDataLst>
              <p:tags r:id="rId8"/>
            </p:custDataLst>
          </p:nvPr>
        </p:nvSpPr>
        <p:spPr>
          <a:xfrm>
            <a:off x="1930697" y="1952202"/>
            <a:ext cx="342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</a:t>
            </a:r>
          </a:p>
        </p:txBody>
      </p:sp>
      <p:sp>
        <p:nvSpPr>
          <p:cNvPr id="3" name="TextBox 2"/>
          <p:cNvSpPr txBox="1"/>
          <p:nvPr>
            <p:custDataLst>
              <p:tags r:id="rId9"/>
            </p:custDataLst>
          </p:nvPr>
        </p:nvSpPr>
        <p:spPr>
          <a:xfrm>
            <a:off x="8544621" y="326462"/>
            <a:ext cx="31823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Template from [Poremba 23]</a:t>
            </a:r>
          </a:p>
          <a:p>
            <a:endParaRPr lang="en-US" sz="20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57164252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ay 15, 2020 - 99+ Outline Cloud Clipart, Free Download Transparent Png  Image">
            <a:extLst>
              <a:ext uri="{FF2B5EF4-FFF2-40B4-BE49-F238E27FC236}">
                <a16:creationId xmlns:a16="http://schemas.microsoft.com/office/drawing/2014/main" id="{A42B96AA-83A9-514E-908D-966D4D040C37}"/>
              </a:ext>
            </a:extLst>
          </p:cNvPr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9385" y="2800162"/>
            <a:ext cx="4211432" cy="2572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D0B4DC2-AD15-7645-BEBE-76701844312A}"/>
              </a:ext>
            </a:extLst>
          </p:cNvPr>
          <p:cNvCxnSpPr/>
          <p:nvPr>
            <p:custDataLst>
              <p:tags r:id="rId3"/>
            </p:custDataLst>
          </p:nvPr>
        </p:nvCxnSpPr>
        <p:spPr>
          <a:xfrm>
            <a:off x="4071940" y="2857496"/>
            <a:ext cx="226695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B90AB51D-5447-2740-A4AE-A0805B2A9DCE}"/>
                  </a:ext>
                </a:extLst>
              </p:cNvPr>
              <p:cNvSpPr/>
              <p:nvPr>
                <p:custDataLst>
                  <p:tags r:id="rId4"/>
                </p:custDataLst>
              </p:nvPr>
            </p:nvSpPr>
            <p:spPr>
              <a:xfrm>
                <a:off x="3100370" y="2194115"/>
                <a:ext cx="4310218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charset="0"/>
                                </a:rPr>
                                <m:t>𝑥</m:t>
                              </m:r>
                              <m:r>
                                <a:rPr lang="en-US" sz="2800" i="1"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sz="2800" i="1">
                                  <a:latin typeface="Cambria Math" charset="0"/>
                                </a:rPr>
                                <m:t>𝑧</m:t>
                              </m:r>
                            </m:sub>
                          </m:sSub>
                        </m:e>
                      </m:d>
                      <m:r>
                        <a:rPr lang="en-US" sz="2800">
                          <a:latin typeface="Cambria Math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en-US" sz="3200" b="0" i="0" dirty="0" smtClean="0"/>
                        <m:t>FHE</m:t>
                      </m:r>
                      <m:d>
                        <m:dPr>
                          <m:ctrlPr>
                            <a:rPr lang="en-US" sz="32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dirty="0" smtClean="0">
                              <a:latin typeface="Cambria Math" charset="0"/>
                            </a:rPr>
                            <m:t>𝑆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sz="3200" b="0" i="0" smtClean="0">
                          <a:latin typeface="Cambria Math" charset="0"/>
                        </a:rPr>
                        <m:t>D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charset="0"/>
                            </a:rPr>
                            <m:t>⊕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sz="3200" b="0" i="1" smtClean="0">
                          <a:latin typeface="Cambria Math" charset="0"/>
                        </a:rPr>
                        <m:t>,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B90AB51D-5447-2740-A4AE-A0805B2A9D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4"/>
                </p:custDataLst>
              </p:nvPr>
            </p:nvSpPr>
            <p:spPr>
              <a:xfrm>
                <a:off x="3100370" y="2194115"/>
                <a:ext cx="4310218" cy="58477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F180755-0C34-F445-BF3C-206FED0449F5}"/>
              </a:ext>
            </a:extLst>
          </p:cNvPr>
          <p:cNvCxnSpPr/>
          <p:nvPr>
            <p:custDataLst>
              <p:tags r:id="rId5"/>
            </p:custDataLst>
          </p:nvPr>
        </p:nvCxnSpPr>
        <p:spPr>
          <a:xfrm flipH="1">
            <a:off x="4071940" y="3784326"/>
            <a:ext cx="226695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E59D80D-DFFC-8547-89B3-2C7F5D871C0C}"/>
                  </a:ext>
                </a:extLst>
              </p:cNvPr>
              <p:cNvSpPr txBox="1"/>
              <p:nvPr>
                <p:custDataLst>
                  <p:tags r:id="rId6"/>
                </p:custDataLst>
              </p:nvPr>
            </p:nvSpPr>
            <p:spPr>
              <a:xfrm>
                <a:off x="4102368" y="3119001"/>
                <a:ext cx="2221697" cy="5786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FHE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</m:e>
                          </m:d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⟩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E59D80D-DFFC-8547-89B3-2C7F5D871C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6"/>
                </p:custDataLst>
              </p:nvPr>
            </p:nvSpPr>
            <p:spPr>
              <a:xfrm>
                <a:off x="4102368" y="3119001"/>
                <a:ext cx="2221697" cy="578685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U-Turn Arrow 11">
            <a:extLst>
              <a:ext uri="{FF2B5EF4-FFF2-40B4-BE49-F238E27FC236}">
                <a16:creationId xmlns:a16="http://schemas.microsoft.com/office/drawing/2014/main" id="{B5B584B6-CC25-CF42-89BD-2A88C0DF7BBD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 rot="5400000">
            <a:off x="6566456" y="2966337"/>
            <a:ext cx="1014353" cy="796671"/>
          </a:xfrm>
          <a:prstGeom prst="uturnArrow">
            <a:avLst>
              <a:gd name="adj1" fmla="val 0"/>
              <a:gd name="adj2" fmla="val 12129"/>
              <a:gd name="adj3" fmla="val 26794"/>
              <a:gd name="adj4" fmla="val 43750"/>
              <a:gd name="adj5" fmla="val 92934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45CE94-4A46-1648-9A5C-DC9D93906778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7899356" y="2252501"/>
            <a:ext cx="24758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Coherently apply FHE evaluation</a:t>
            </a:r>
          </a:p>
        </p:txBody>
      </p:sp>
      <p:sp>
        <p:nvSpPr>
          <p:cNvPr id="28" name="Title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462986" y="318826"/>
            <a:ext cx="7118913" cy="815493"/>
          </a:xfrm>
        </p:spPr>
        <p:txBody>
          <a:bodyPr>
            <a:normAutofit/>
          </a:bodyPr>
          <a:lstStyle/>
          <a:p>
            <a:r>
              <a:rPr lang="en-US" dirty="0"/>
              <a:t>Delegation</a:t>
            </a:r>
          </a:p>
        </p:txBody>
      </p:sp>
      <p:pic>
        <p:nvPicPr>
          <p:cNvPr id="32" name="Picture 2" descr="oman reading Icon 3877731"/>
          <p:cNvPicPr>
            <a:picLocks noChangeAspect="1" noChangeArrowheads="1"/>
          </p:cNvPicPr>
          <p:nvPr>
            <p:custDataLst>
              <p:tags r:id="rId10"/>
            </p:custData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5644" y="493441"/>
            <a:ext cx="3584938" cy="3584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4" descr="ile Folder Clipart Image: | Clipart Panda - Free Clipart Images"/>
          <p:cNvPicPr>
            <a:picLocks noChangeAspect="1" noChangeArrowheads="1"/>
          </p:cNvPicPr>
          <p:nvPr>
            <p:custDataLst>
              <p:tags r:id="rId11"/>
            </p:custDataLst>
          </p:nvPr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5756" y="1935993"/>
            <a:ext cx="404252" cy="316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/>
          <p:cNvSpPr txBox="1"/>
          <p:nvPr>
            <p:custDataLst>
              <p:tags r:id="rId12"/>
            </p:custDataLst>
          </p:nvPr>
        </p:nvSpPr>
        <p:spPr>
          <a:xfrm>
            <a:off x="1930697" y="1952202"/>
            <a:ext cx="342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</a:t>
            </a:r>
          </a:p>
        </p:txBody>
      </p:sp>
      <p:sp>
        <p:nvSpPr>
          <p:cNvPr id="3" name="TextBox 2"/>
          <p:cNvSpPr txBox="1"/>
          <p:nvPr>
            <p:custDataLst>
              <p:tags r:id="rId13"/>
            </p:custDataLst>
          </p:nvPr>
        </p:nvSpPr>
        <p:spPr>
          <a:xfrm>
            <a:off x="8544621" y="326462"/>
            <a:ext cx="31823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Template from [Poremba 23]</a:t>
            </a:r>
          </a:p>
          <a:p>
            <a:endParaRPr lang="en-US" sz="20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20018360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ay 15, 2020 - 99+ Outline Cloud Clipart, Free Download Transparent Png  Image">
            <a:extLst>
              <a:ext uri="{FF2B5EF4-FFF2-40B4-BE49-F238E27FC236}">
                <a16:creationId xmlns:a16="http://schemas.microsoft.com/office/drawing/2014/main" id="{A42B96AA-83A9-514E-908D-966D4D040C37}"/>
              </a:ext>
            </a:extLst>
          </p:cNvPr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9385" y="2800162"/>
            <a:ext cx="4211432" cy="2572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D0B4DC2-AD15-7645-BEBE-76701844312A}"/>
              </a:ext>
            </a:extLst>
          </p:cNvPr>
          <p:cNvCxnSpPr/>
          <p:nvPr>
            <p:custDataLst>
              <p:tags r:id="rId3"/>
            </p:custDataLst>
          </p:nvPr>
        </p:nvCxnSpPr>
        <p:spPr>
          <a:xfrm>
            <a:off x="4071940" y="2857496"/>
            <a:ext cx="226695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B90AB51D-5447-2740-A4AE-A0805B2A9DCE}"/>
                  </a:ext>
                </a:extLst>
              </p:cNvPr>
              <p:cNvSpPr/>
              <p:nvPr>
                <p:custDataLst>
                  <p:tags r:id="rId4"/>
                </p:custDataLst>
              </p:nvPr>
            </p:nvSpPr>
            <p:spPr>
              <a:xfrm>
                <a:off x="3100370" y="2194115"/>
                <a:ext cx="4310218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charset="0"/>
                                </a:rPr>
                                <m:t>𝑥</m:t>
                              </m:r>
                              <m:r>
                                <a:rPr lang="en-US" sz="2800" i="1"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sz="2800" i="1">
                                  <a:latin typeface="Cambria Math" charset="0"/>
                                </a:rPr>
                                <m:t>𝑧</m:t>
                              </m:r>
                            </m:sub>
                          </m:sSub>
                        </m:e>
                      </m:d>
                      <m:r>
                        <a:rPr lang="en-US" sz="2800">
                          <a:latin typeface="Cambria Math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en-US" sz="3200" b="0" i="0" dirty="0" smtClean="0"/>
                        <m:t>FHE</m:t>
                      </m:r>
                      <m:d>
                        <m:dPr>
                          <m:ctrlPr>
                            <a:rPr lang="en-US" sz="32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dirty="0" smtClean="0">
                              <a:latin typeface="Cambria Math" charset="0"/>
                            </a:rPr>
                            <m:t>𝑆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sz="3200" b="0" i="0" smtClean="0">
                          <a:latin typeface="Cambria Math" charset="0"/>
                        </a:rPr>
                        <m:t>D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charset="0"/>
                            </a:rPr>
                            <m:t>⊕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sz="3200" b="0" i="1" smtClean="0">
                          <a:latin typeface="Cambria Math" charset="0"/>
                        </a:rPr>
                        <m:t>,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B90AB51D-5447-2740-A4AE-A0805B2A9D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4"/>
                </p:custDataLst>
              </p:nvPr>
            </p:nvSpPr>
            <p:spPr>
              <a:xfrm>
                <a:off x="3100370" y="2194115"/>
                <a:ext cx="4310218" cy="584775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F180755-0C34-F445-BF3C-206FED0449F5}"/>
              </a:ext>
            </a:extLst>
          </p:cNvPr>
          <p:cNvCxnSpPr/>
          <p:nvPr>
            <p:custDataLst>
              <p:tags r:id="rId5"/>
            </p:custDataLst>
          </p:nvPr>
        </p:nvCxnSpPr>
        <p:spPr>
          <a:xfrm flipH="1">
            <a:off x="4071940" y="3784326"/>
            <a:ext cx="226695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E59D80D-DFFC-8547-89B3-2C7F5D871C0C}"/>
                  </a:ext>
                </a:extLst>
              </p:cNvPr>
              <p:cNvSpPr txBox="1"/>
              <p:nvPr>
                <p:custDataLst>
                  <p:tags r:id="rId6"/>
                </p:custDataLst>
              </p:nvPr>
            </p:nvSpPr>
            <p:spPr>
              <a:xfrm>
                <a:off x="4102368" y="3119001"/>
                <a:ext cx="2221697" cy="5786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FHE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</m:e>
                          </m:d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⟩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E59D80D-DFFC-8547-89B3-2C7F5D871C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6"/>
                </p:custDataLst>
              </p:nvPr>
            </p:nvSpPr>
            <p:spPr>
              <a:xfrm>
                <a:off x="4102368" y="3119001"/>
                <a:ext cx="2221697" cy="578685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U-Turn Arrow 11">
            <a:extLst>
              <a:ext uri="{FF2B5EF4-FFF2-40B4-BE49-F238E27FC236}">
                <a16:creationId xmlns:a16="http://schemas.microsoft.com/office/drawing/2014/main" id="{B5B584B6-CC25-CF42-89BD-2A88C0DF7BBD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 rot="5400000">
            <a:off x="6566456" y="2966337"/>
            <a:ext cx="1014353" cy="796671"/>
          </a:xfrm>
          <a:prstGeom prst="uturnArrow">
            <a:avLst>
              <a:gd name="adj1" fmla="val 0"/>
              <a:gd name="adj2" fmla="val 12129"/>
              <a:gd name="adj3" fmla="val 26794"/>
              <a:gd name="adj4" fmla="val 43750"/>
              <a:gd name="adj5" fmla="val 92934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45CE94-4A46-1648-9A5C-DC9D93906778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7899356" y="2252501"/>
            <a:ext cx="24758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Coherently apply FHE evaluation</a:t>
            </a:r>
          </a:p>
        </p:txBody>
      </p:sp>
      <p:sp>
        <p:nvSpPr>
          <p:cNvPr id="14" name="U-Turn Arrow 13">
            <a:extLst>
              <a:ext uri="{FF2B5EF4-FFF2-40B4-BE49-F238E27FC236}">
                <a16:creationId xmlns:a16="http://schemas.microsoft.com/office/drawing/2014/main" id="{56620051-7546-4E4B-BAA1-35B89BBD9F8A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 rot="16200000" flipH="1">
            <a:off x="2859311" y="3893161"/>
            <a:ext cx="1014342" cy="796671"/>
          </a:xfrm>
          <a:prstGeom prst="uturnArrow">
            <a:avLst>
              <a:gd name="adj1" fmla="val 0"/>
              <a:gd name="adj2" fmla="val 11233"/>
              <a:gd name="adj3" fmla="val 25000"/>
              <a:gd name="adj4" fmla="val 51844"/>
              <a:gd name="adj5" fmla="val 10000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D916A79-CADB-F24A-89ED-DB9F54CAD293}"/>
                  </a:ext>
                </a:extLst>
              </p:cNvPr>
              <p:cNvSpPr txBox="1"/>
              <p:nvPr>
                <p:custDataLst>
                  <p:tags r:id="rId10"/>
                </p:custDataLst>
              </p:nvPr>
            </p:nvSpPr>
            <p:spPr>
              <a:xfrm>
                <a:off x="195266" y="3919946"/>
                <a:ext cx="2525676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200" dirty="0"/>
                  <a:t>Decrypt coherently</a:t>
                </a:r>
                <a:r>
                  <a:rPr lang="en-US" sz="2200" i="1" dirty="0"/>
                  <a:t>, </a:t>
                </a:r>
                <a:r>
                  <a:rPr lang="en-US" sz="2200" dirty="0"/>
                  <a:t>measure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200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2200" b="0" i="0" smtClean="0">
                        <a:latin typeface="Cambria Math" panose="02040503050406030204" pitchFamily="18" charset="0"/>
                      </a:rPr>
                      <m:t>D</m:t>
                    </m:r>
                    <m:r>
                      <a:rPr lang="en-US" sz="2200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200" dirty="0"/>
                  <a:t>, and </a:t>
                </a:r>
                <a:r>
                  <a:rPr lang="en-US" sz="2200" dirty="0" err="1"/>
                  <a:t>uncompute</a:t>
                </a:r>
                <a:r>
                  <a:rPr lang="en-US" sz="2200" dirty="0"/>
                  <a:t> </a:t>
                </a:r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D916A79-CADB-F24A-89ED-DB9F54CAD2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0"/>
                </p:custDataLst>
              </p:nvPr>
            </p:nvSpPr>
            <p:spPr>
              <a:xfrm>
                <a:off x="195266" y="3919946"/>
                <a:ext cx="2525676" cy="1107996"/>
              </a:xfrm>
              <a:prstGeom prst="rect">
                <a:avLst/>
              </a:prstGeom>
              <a:blipFill>
                <a:blip r:embed="rId23"/>
                <a:stretch>
                  <a:fillRect l="-1208" t="-3846" r="-3382" b="-104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8117588-675D-7947-AE44-2097887BA886}"/>
                  </a:ext>
                </a:extLst>
              </p:cNvPr>
              <p:cNvSpPr txBox="1"/>
              <p:nvPr>
                <p:custDataLst>
                  <p:tags r:id="rId11"/>
                </p:custDataLst>
              </p:nvPr>
            </p:nvSpPr>
            <p:spPr>
              <a:xfrm>
                <a:off x="4109435" y="4042582"/>
                <a:ext cx="2221697" cy="5786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FHE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</m:e>
                          </m:d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⟩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8117588-675D-7947-AE44-2097887BA8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1"/>
                </p:custDataLst>
              </p:nvPr>
            </p:nvSpPr>
            <p:spPr>
              <a:xfrm>
                <a:off x="4109435" y="4042582"/>
                <a:ext cx="2221697" cy="578685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1EE021A-4328-3A46-B87C-9E6D06EEE983}"/>
              </a:ext>
            </a:extLst>
          </p:cNvPr>
          <p:cNvCxnSpPr/>
          <p:nvPr>
            <p:custDataLst>
              <p:tags r:id="rId12"/>
            </p:custDataLst>
          </p:nvPr>
        </p:nvCxnSpPr>
        <p:spPr>
          <a:xfrm>
            <a:off x="4071940" y="4715118"/>
            <a:ext cx="226695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itle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462986" y="318826"/>
            <a:ext cx="7118913" cy="815493"/>
          </a:xfrm>
        </p:spPr>
        <p:txBody>
          <a:bodyPr>
            <a:normAutofit/>
          </a:bodyPr>
          <a:lstStyle/>
          <a:p>
            <a:r>
              <a:rPr lang="en-US" dirty="0"/>
              <a:t>Delegation</a:t>
            </a:r>
          </a:p>
        </p:txBody>
      </p:sp>
      <p:pic>
        <p:nvPicPr>
          <p:cNvPr id="32" name="Picture 2" descr="oman reading Icon 3877731"/>
          <p:cNvPicPr>
            <a:picLocks noChangeAspect="1" noChangeArrowheads="1"/>
          </p:cNvPicPr>
          <p:nvPr>
            <p:custDataLst>
              <p:tags r:id="rId14"/>
            </p:custDataLst>
          </p:nvPr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5644" y="493441"/>
            <a:ext cx="3584938" cy="3584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4" descr="ile Folder Clipart Image: | Clipart Panda - Free Clipart Images"/>
          <p:cNvPicPr>
            <a:picLocks noChangeAspect="1" noChangeArrowheads="1"/>
          </p:cNvPicPr>
          <p:nvPr>
            <p:custDataLst>
              <p:tags r:id="rId15"/>
            </p:custDataLst>
          </p:nvPr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5756" y="1935993"/>
            <a:ext cx="404252" cy="316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/>
          <p:cNvSpPr txBox="1"/>
          <p:nvPr>
            <p:custDataLst>
              <p:tags r:id="rId16"/>
            </p:custDataLst>
          </p:nvPr>
        </p:nvSpPr>
        <p:spPr>
          <a:xfrm>
            <a:off x="1930697" y="1952202"/>
            <a:ext cx="342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</a:t>
            </a:r>
          </a:p>
        </p:txBody>
      </p:sp>
      <p:sp>
        <p:nvSpPr>
          <p:cNvPr id="3" name="TextBox 2"/>
          <p:cNvSpPr txBox="1"/>
          <p:nvPr>
            <p:custDataLst>
              <p:tags r:id="rId17"/>
            </p:custDataLst>
          </p:nvPr>
        </p:nvSpPr>
        <p:spPr>
          <a:xfrm>
            <a:off x="8544621" y="326462"/>
            <a:ext cx="31823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Template from [Poremba 23]</a:t>
            </a:r>
          </a:p>
          <a:p>
            <a:endParaRPr lang="en-US" sz="20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335915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6" descr="ay 15, 2020 - 99+ Outline Cloud Clipart, Free Download Transparent Png  Image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9195" y="1803421"/>
            <a:ext cx="4211432" cy="2572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" name="Rectangle 69"/>
          <p:cNvSpPr/>
          <p:nvPr>
            <p:custDataLst>
              <p:tags r:id="rId3"/>
            </p:custDataLst>
          </p:nvPr>
        </p:nvSpPr>
        <p:spPr>
          <a:xfrm>
            <a:off x="9523379" y="2637528"/>
            <a:ext cx="548640" cy="548640"/>
          </a:xfrm>
          <a:prstGeom prst="rect">
            <a:avLst/>
          </a:prstGeom>
          <a:solidFill>
            <a:schemeClr val="accent4">
              <a:alpha val="2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ea typeface="Braggadocio" charset="0"/>
                <a:cs typeface="Braggadocio" charset="0"/>
              </a:rPr>
              <a:t>D</a:t>
            </a:r>
          </a:p>
        </p:txBody>
      </p:sp>
      <p:sp>
        <p:nvSpPr>
          <p:cNvPr id="71" name="TextBox 70"/>
          <p:cNvSpPr txBox="1"/>
          <p:nvPr>
            <p:custDataLst>
              <p:tags r:id="rId4"/>
            </p:custDataLst>
          </p:nvPr>
        </p:nvSpPr>
        <p:spPr>
          <a:xfrm>
            <a:off x="9164735" y="2343061"/>
            <a:ext cx="53893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|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2" name="TextBox 71"/>
              <p:cNvSpPr txBox="1"/>
              <p:nvPr>
                <p:custDataLst>
                  <p:tags r:id="rId5"/>
                </p:custDataLst>
              </p:nvPr>
            </p:nvSpPr>
            <p:spPr>
              <a:xfrm>
                <a:off x="9896336" y="2343061"/>
                <a:ext cx="636713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000" b="0" i="1" smtClean="0">
                          <a:latin typeface="Cambria Math" charset="0"/>
                        </a:rPr>
                        <m:t>⟩</m:t>
                      </m:r>
                    </m:oMath>
                  </m:oMathPara>
                </a14:m>
                <a:endParaRPr lang="en-US" sz="6000" dirty="0"/>
              </a:p>
            </p:txBody>
          </p:sp>
        </mc:Choice>
        <mc:Fallback>
          <p:sp>
            <p:nvSpPr>
              <p:cNvPr id="72" name="TextBox 71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5"/>
                </p:custDataLst>
              </p:nvPr>
            </p:nvSpPr>
            <p:spPr>
              <a:xfrm>
                <a:off x="9896336" y="2343061"/>
                <a:ext cx="636713" cy="1015663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5" name="Picture 8" descr="ocked Padlock Outline Security Symbol Vector - Clip Art Black And White  Loc"/>
          <p:cNvPicPr>
            <a:picLocks noChangeAspect="1" noChangeArrowheads="1"/>
          </p:cNvPicPr>
          <p:nvPr>
            <p:custDataLst>
              <p:tags r:id="rId6"/>
            </p:custData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3459" y="2411438"/>
            <a:ext cx="332850" cy="426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oman reading Icon 3877731"/>
          <p:cNvPicPr>
            <a:picLocks noChangeAspect="1" noChangeArrowheads="1"/>
          </p:cNvPicPr>
          <p:nvPr>
            <p:custDataLst>
              <p:tags r:id="rId7"/>
            </p:custDataLst>
          </p:nvPr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191" y="853131"/>
            <a:ext cx="4370107" cy="4370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5" name="Straight Arrow Connector 34"/>
          <p:cNvCxnSpPr/>
          <p:nvPr>
            <p:custDataLst>
              <p:tags r:id="rId8"/>
            </p:custDataLst>
          </p:nvPr>
        </p:nvCxnSpPr>
        <p:spPr>
          <a:xfrm>
            <a:off x="3974356" y="2432668"/>
            <a:ext cx="317689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>
            <p:custDataLst>
              <p:tags r:id="rId9"/>
            </p:custDataLst>
          </p:nvPr>
        </p:nvSpPr>
        <p:spPr>
          <a:xfrm>
            <a:off x="5037445" y="1445058"/>
            <a:ext cx="53893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|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1" name="TextBox 40"/>
              <p:cNvSpPr txBox="1"/>
              <p:nvPr>
                <p:custDataLst>
                  <p:tags r:id="rId10"/>
                </p:custDataLst>
              </p:nvPr>
            </p:nvSpPr>
            <p:spPr>
              <a:xfrm>
                <a:off x="5769046" y="1445058"/>
                <a:ext cx="636713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000" b="0" i="1" smtClean="0">
                          <a:latin typeface="Cambria Math" charset="0"/>
                        </a:rPr>
                        <m:t>⟩</m:t>
                      </m:r>
                    </m:oMath>
                  </m:oMathPara>
                </a14:m>
                <a:endParaRPr lang="en-US" sz="6000" dirty="0"/>
              </a:p>
            </p:txBody>
          </p:sp>
        </mc:Choice>
        <mc:Fallback>
          <p:sp>
            <p:nvSpPr>
              <p:cNvPr id="41" name="TextBox 40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0"/>
                </p:custDataLst>
              </p:nvPr>
            </p:nvSpPr>
            <p:spPr>
              <a:xfrm>
                <a:off x="5769046" y="1445058"/>
                <a:ext cx="636713" cy="1015663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Rectangle 41"/>
          <p:cNvSpPr/>
          <p:nvPr>
            <p:custDataLst>
              <p:tags r:id="rId11"/>
            </p:custDataLst>
          </p:nvPr>
        </p:nvSpPr>
        <p:spPr>
          <a:xfrm>
            <a:off x="5397766" y="1744880"/>
            <a:ext cx="548640" cy="548640"/>
          </a:xfrm>
          <a:prstGeom prst="rect">
            <a:avLst/>
          </a:prstGeom>
          <a:solidFill>
            <a:schemeClr val="accent4">
              <a:alpha val="2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ea typeface="Braggadocio" charset="0"/>
                <a:cs typeface="Braggadocio" charset="0"/>
              </a:rPr>
              <a:t>D</a:t>
            </a:r>
          </a:p>
        </p:txBody>
      </p:sp>
      <p:pic>
        <p:nvPicPr>
          <p:cNvPr id="43" name="Picture 8" descr="ocked Padlock Outline Security Symbol Vector - Clip Art Black And White  Loc"/>
          <p:cNvPicPr>
            <a:picLocks noChangeAspect="1" noChangeArrowheads="1"/>
          </p:cNvPicPr>
          <p:nvPr>
            <p:custDataLst>
              <p:tags r:id="rId12"/>
            </p:custData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0832" y="1515379"/>
            <a:ext cx="332850" cy="426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/>
              <p:cNvSpPr txBox="1"/>
              <p:nvPr>
                <p:custDataLst>
                  <p:tags r:id="rId13"/>
                </p:custDataLst>
              </p:nvPr>
            </p:nvSpPr>
            <p:spPr>
              <a:xfrm>
                <a:off x="4558120" y="1667461"/>
                <a:ext cx="65024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charset="0"/>
                        </a:rPr>
                        <m:t>𝑓</m:t>
                      </m:r>
                      <m:r>
                        <a:rPr lang="en-US" sz="3600" b="0" i="1" smtClean="0">
                          <a:latin typeface="Cambria Math" charset="0"/>
                        </a:rPr>
                        <m:t>,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3"/>
                </p:custDataLst>
              </p:nvPr>
            </p:nvSpPr>
            <p:spPr>
              <a:xfrm>
                <a:off x="4558120" y="1667461"/>
                <a:ext cx="650243" cy="646331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/>
              <p:cNvSpPr txBox="1"/>
              <p:nvPr>
                <p:custDataLst>
                  <p:tags r:id="rId14"/>
                </p:custDataLst>
              </p:nvPr>
            </p:nvSpPr>
            <p:spPr>
              <a:xfrm>
                <a:off x="8761638" y="2514704"/>
                <a:ext cx="65024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charset="0"/>
                        </a:rPr>
                        <m:t>𝑓</m:t>
                      </m:r>
                      <m:r>
                        <a:rPr lang="en-US" sz="3600" b="0" i="1" smtClean="0">
                          <a:latin typeface="Cambria Math" charset="0"/>
                        </a:rPr>
                        <m:t>,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4"/>
                </p:custDataLst>
              </p:nvPr>
            </p:nvSpPr>
            <p:spPr>
              <a:xfrm>
                <a:off x="8761638" y="2514704"/>
                <a:ext cx="650243" cy="646331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Title 1"/>
          <p:cNvSpPr>
            <a:spLocks noGrp="1"/>
          </p:cNvSpPr>
          <p:nvPr>
            <p:ph type="title"/>
            <p:custDataLst>
              <p:tags r:id="rId15"/>
            </p:custDataLst>
          </p:nvPr>
        </p:nvSpPr>
        <p:spPr>
          <a:xfrm>
            <a:off x="175191" y="125251"/>
            <a:ext cx="7850763" cy="1034342"/>
          </a:xfrm>
        </p:spPr>
        <p:txBody>
          <a:bodyPr/>
          <a:lstStyle/>
          <a:p>
            <a:r>
              <a:rPr lang="en-US" dirty="0"/>
              <a:t>Certified Deletion: Delegation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18478529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ay 15, 2020 - 99+ Outline Cloud Clipart, Free Download Transparent Png  Image">
            <a:extLst>
              <a:ext uri="{FF2B5EF4-FFF2-40B4-BE49-F238E27FC236}">
                <a16:creationId xmlns:a16="http://schemas.microsoft.com/office/drawing/2014/main" id="{A42B96AA-83A9-514E-908D-966D4D040C37}"/>
              </a:ext>
            </a:extLst>
          </p:cNvPr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9385" y="2800162"/>
            <a:ext cx="4211432" cy="2572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D0B4DC2-AD15-7645-BEBE-76701844312A}"/>
              </a:ext>
            </a:extLst>
          </p:cNvPr>
          <p:cNvCxnSpPr/>
          <p:nvPr>
            <p:custDataLst>
              <p:tags r:id="rId3"/>
            </p:custDataLst>
          </p:nvPr>
        </p:nvCxnSpPr>
        <p:spPr>
          <a:xfrm>
            <a:off x="4071940" y="2857496"/>
            <a:ext cx="226695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B90AB51D-5447-2740-A4AE-A0805B2A9DCE}"/>
                  </a:ext>
                </a:extLst>
              </p:cNvPr>
              <p:cNvSpPr/>
              <p:nvPr>
                <p:custDataLst>
                  <p:tags r:id="rId4"/>
                </p:custDataLst>
              </p:nvPr>
            </p:nvSpPr>
            <p:spPr>
              <a:xfrm>
                <a:off x="3100370" y="2194115"/>
                <a:ext cx="4310218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charset="0"/>
                                </a:rPr>
                                <m:t>𝑥</m:t>
                              </m:r>
                              <m:r>
                                <a:rPr lang="en-US" sz="2800" i="1"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sz="2800" i="1">
                                  <a:latin typeface="Cambria Math" charset="0"/>
                                </a:rPr>
                                <m:t>𝑧</m:t>
                              </m:r>
                            </m:sub>
                          </m:sSub>
                        </m:e>
                      </m:d>
                      <m:r>
                        <a:rPr lang="en-US" sz="2800">
                          <a:latin typeface="Cambria Math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en-US" sz="3200" b="0" i="0" dirty="0" smtClean="0"/>
                        <m:t>FHE</m:t>
                      </m:r>
                      <m:d>
                        <m:dPr>
                          <m:ctrlPr>
                            <a:rPr lang="en-US" sz="32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dirty="0" smtClean="0">
                              <a:latin typeface="Cambria Math" charset="0"/>
                            </a:rPr>
                            <m:t>𝑆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sz="3200" b="0" i="0" smtClean="0">
                          <a:latin typeface="Cambria Math" charset="0"/>
                        </a:rPr>
                        <m:t>D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charset="0"/>
                            </a:rPr>
                            <m:t>⊕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sz="3200" b="0" i="1" smtClean="0">
                          <a:latin typeface="Cambria Math" charset="0"/>
                        </a:rPr>
                        <m:t>,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B90AB51D-5447-2740-A4AE-A0805B2A9D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4"/>
                </p:custDataLst>
              </p:nvPr>
            </p:nvSpPr>
            <p:spPr>
              <a:xfrm>
                <a:off x="3100370" y="2194115"/>
                <a:ext cx="4310218" cy="584775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F180755-0C34-F445-BF3C-206FED0449F5}"/>
              </a:ext>
            </a:extLst>
          </p:cNvPr>
          <p:cNvCxnSpPr/>
          <p:nvPr>
            <p:custDataLst>
              <p:tags r:id="rId5"/>
            </p:custDataLst>
          </p:nvPr>
        </p:nvCxnSpPr>
        <p:spPr>
          <a:xfrm flipH="1">
            <a:off x="4071940" y="3784326"/>
            <a:ext cx="226695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E59D80D-DFFC-8547-89B3-2C7F5D871C0C}"/>
                  </a:ext>
                </a:extLst>
              </p:cNvPr>
              <p:cNvSpPr txBox="1"/>
              <p:nvPr>
                <p:custDataLst>
                  <p:tags r:id="rId6"/>
                </p:custDataLst>
              </p:nvPr>
            </p:nvSpPr>
            <p:spPr>
              <a:xfrm>
                <a:off x="4102368" y="3119001"/>
                <a:ext cx="2221697" cy="5786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FHE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</m:e>
                          </m:d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⟩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E59D80D-DFFC-8547-89B3-2C7F5D871C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6"/>
                </p:custDataLst>
              </p:nvPr>
            </p:nvSpPr>
            <p:spPr>
              <a:xfrm>
                <a:off x="4102368" y="3119001"/>
                <a:ext cx="2221697" cy="578685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U-Turn Arrow 11">
            <a:extLst>
              <a:ext uri="{FF2B5EF4-FFF2-40B4-BE49-F238E27FC236}">
                <a16:creationId xmlns:a16="http://schemas.microsoft.com/office/drawing/2014/main" id="{B5B584B6-CC25-CF42-89BD-2A88C0DF7BBD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 rot="5400000">
            <a:off x="6566456" y="2966337"/>
            <a:ext cx="1014353" cy="796671"/>
          </a:xfrm>
          <a:prstGeom prst="uturnArrow">
            <a:avLst>
              <a:gd name="adj1" fmla="val 0"/>
              <a:gd name="adj2" fmla="val 12129"/>
              <a:gd name="adj3" fmla="val 26794"/>
              <a:gd name="adj4" fmla="val 43750"/>
              <a:gd name="adj5" fmla="val 92934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45CE94-4A46-1648-9A5C-DC9D93906778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7899356" y="2252501"/>
            <a:ext cx="24758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Coherently apply FHE evaluation</a:t>
            </a:r>
          </a:p>
        </p:txBody>
      </p:sp>
      <p:sp>
        <p:nvSpPr>
          <p:cNvPr id="14" name="U-Turn Arrow 13">
            <a:extLst>
              <a:ext uri="{FF2B5EF4-FFF2-40B4-BE49-F238E27FC236}">
                <a16:creationId xmlns:a16="http://schemas.microsoft.com/office/drawing/2014/main" id="{56620051-7546-4E4B-BAA1-35B89BBD9F8A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 rot="16200000" flipH="1">
            <a:off x="2859311" y="3893161"/>
            <a:ext cx="1014342" cy="796671"/>
          </a:xfrm>
          <a:prstGeom prst="uturnArrow">
            <a:avLst>
              <a:gd name="adj1" fmla="val 0"/>
              <a:gd name="adj2" fmla="val 11233"/>
              <a:gd name="adj3" fmla="val 25000"/>
              <a:gd name="adj4" fmla="val 51844"/>
              <a:gd name="adj5" fmla="val 10000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D916A79-CADB-F24A-89ED-DB9F54CAD293}"/>
                  </a:ext>
                </a:extLst>
              </p:cNvPr>
              <p:cNvSpPr txBox="1"/>
              <p:nvPr>
                <p:custDataLst>
                  <p:tags r:id="rId10"/>
                </p:custDataLst>
              </p:nvPr>
            </p:nvSpPr>
            <p:spPr>
              <a:xfrm>
                <a:off x="195266" y="3919946"/>
                <a:ext cx="2525676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200" dirty="0"/>
                  <a:t>Decrypt coherently</a:t>
                </a:r>
                <a:r>
                  <a:rPr lang="en-US" sz="2200" i="1" dirty="0"/>
                  <a:t>, </a:t>
                </a:r>
                <a:r>
                  <a:rPr lang="en-US" sz="2200" dirty="0"/>
                  <a:t>measure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200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2200" b="0" i="0" smtClean="0">
                        <a:latin typeface="Cambria Math" panose="02040503050406030204" pitchFamily="18" charset="0"/>
                      </a:rPr>
                      <m:t>D</m:t>
                    </m:r>
                    <m:r>
                      <a:rPr lang="en-US" sz="2200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200" dirty="0"/>
                  <a:t>, and </a:t>
                </a:r>
                <a:r>
                  <a:rPr lang="en-US" sz="2200" dirty="0" err="1"/>
                  <a:t>uncompute</a:t>
                </a:r>
                <a:r>
                  <a:rPr lang="en-US" sz="2200" dirty="0"/>
                  <a:t> </a:t>
                </a:r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D916A79-CADB-F24A-89ED-DB9F54CAD2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0"/>
                </p:custDataLst>
              </p:nvPr>
            </p:nvSpPr>
            <p:spPr>
              <a:xfrm>
                <a:off x="195266" y="3919946"/>
                <a:ext cx="2525676" cy="1107996"/>
              </a:xfrm>
              <a:prstGeom prst="rect">
                <a:avLst/>
              </a:prstGeom>
              <a:blipFill>
                <a:blip r:embed="rId28"/>
                <a:stretch>
                  <a:fillRect l="-1208" t="-3846" r="-3382" b="-104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8117588-675D-7947-AE44-2097887BA886}"/>
                  </a:ext>
                </a:extLst>
              </p:cNvPr>
              <p:cNvSpPr txBox="1"/>
              <p:nvPr>
                <p:custDataLst>
                  <p:tags r:id="rId11"/>
                </p:custDataLst>
              </p:nvPr>
            </p:nvSpPr>
            <p:spPr>
              <a:xfrm>
                <a:off x="4109435" y="4042582"/>
                <a:ext cx="2221697" cy="5786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FHE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</m:e>
                          </m:d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⟩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8117588-675D-7947-AE44-2097887BA8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1"/>
                </p:custDataLst>
              </p:nvPr>
            </p:nvSpPr>
            <p:spPr>
              <a:xfrm>
                <a:off x="4109435" y="4042582"/>
                <a:ext cx="2221697" cy="578685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1EE021A-4328-3A46-B87C-9E6D06EEE983}"/>
              </a:ext>
            </a:extLst>
          </p:cNvPr>
          <p:cNvCxnSpPr/>
          <p:nvPr>
            <p:custDataLst>
              <p:tags r:id="rId12"/>
            </p:custDataLst>
          </p:nvPr>
        </p:nvCxnSpPr>
        <p:spPr>
          <a:xfrm>
            <a:off x="4071940" y="4715118"/>
            <a:ext cx="226695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U-Turn Arrow 18">
            <a:extLst>
              <a:ext uri="{FF2B5EF4-FFF2-40B4-BE49-F238E27FC236}">
                <a16:creationId xmlns:a16="http://schemas.microsoft.com/office/drawing/2014/main" id="{61768B0B-373B-0242-9CCB-3D582F56D5CE}"/>
              </a:ext>
            </a:extLst>
          </p:cNvPr>
          <p:cNvSpPr/>
          <p:nvPr>
            <p:custDataLst>
              <p:tags r:id="rId13"/>
            </p:custDataLst>
          </p:nvPr>
        </p:nvSpPr>
        <p:spPr>
          <a:xfrm rot="5400000">
            <a:off x="6673360" y="4694165"/>
            <a:ext cx="864856" cy="796671"/>
          </a:xfrm>
          <a:prstGeom prst="uturnArrow">
            <a:avLst>
              <a:gd name="adj1" fmla="val 0"/>
              <a:gd name="adj2" fmla="val 13026"/>
              <a:gd name="adj3" fmla="val 25000"/>
              <a:gd name="adj4" fmla="val 43750"/>
              <a:gd name="adj5" fmla="val 8934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ACAEAE1-A121-3040-A3D8-4ED852CB3F17}"/>
                  </a:ext>
                </a:extLst>
              </p:cNvPr>
              <p:cNvSpPr txBox="1"/>
              <p:nvPr>
                <p:custDataLst>
                  <p:tags r:id="rId14"/>
                </p:custDataLst>
              </p:nvPr>
            </p:nvSpPr>
            <p:spPr>
              <a:xfrm>
                <a:off x="7883235" y="5344031"/>
                <a:ext cx="3843732" cy="11515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dirty="0"/>
                  <a:t>Uncompute FHE evaluation, and measure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latin typeface="Cambria Math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200" i="1">
                                <a:latin typeface="Cambria Math" charset="0"/>
                              </a:rPr>
                              <m:t>𝑥</m:t>
                            </m:r>
                            <m:r>
                              <a:rPr lang="en-US" sz="2200" i="1"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sz="2200" i="1">
                                <a:latin typeface="Cambria Math" charset="0"/>
                              </a:rPr>
                              <m:t>𝑧</m:t>
                            </m:r>
                          </m:sub>
                        </m:sSub>
                      </m:e>
                    </m:d>
                    <m:r>
                      <a:rPr lang="en-US" sz="2200" i="1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2200" dirty="0"/>
                  <a:t>in </a:t>
                </a:r>
                <a:r>
                  <a:rPr lang="en-US" sz="2200" dirty="0" err="1"/>
                  <a:t>Hadamard</a:t>
                </a:r>
                <a:r>
                  <a:rPr lang="en-US" sz="2200" dirty="0"/>
                  <a:t> basis to obtain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charset="0"/>
                      </a:rPr>
                      <m:t>𝑠</m:t>
                    </m:r>
                    <m:r>
                      <a:rPr lang="en-US" sz="2200" b="0" i="1" smtClean="0">
                        <a:latin typeface="Cambria Math" charset="0"/>
                      </a:rPr>
                      <m:t>∈</m:t>
                    </m:r>
                    <m:sSup>
                      <m:sSup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 smtClean="0">
                            <a:latin typeface="Cambria Math" charset="0"/>
                          </a:rPr>
                          <m:t>𝑆</m:t>
                        </m:r>
                      </m:e>
                      <m:sup>
                        <m:r>
                          <a:rPr lang="en-US" sz="2200" b="0" i="1" smtClean="0">
                            <a:latin typeface="Cambria Math" charset="0"/>
                          </a:rPr>
                          <m:t>⊥</m:t>
                        </m:r>
                      </m:sup>
                    </m:sSup>
                    <m:r>
                      <a:rPr lang="en-US" sz="2200" b="0" i="1" smtClean="0">
                        <a:latin typeface="Cambria Math" charset="0"/>
                      </a:rPr>
                      <m:t>+</m:t>
                    </m:r>
                    <m:r>
                      <a:rPr lang="en-US" sz="2200" b="0" i="1" smtClean="0">
                        <a:latin typeface="Cambria Math" charset="0"/>
                      </a:rPr>
                      <m:t>𝑧</m:t>
                    </m:r>
                  </m:oMath>
                </a14:m>
                <a:endParaRPr lang="en-US" sz="2200" dirty="0"/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ACAEAE1-A121-3040-A3D8-4ED852CB3F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4"/>
                </p:custDataLst>
              </p:nvPr>
            </p:nvSpPr>
            <p:spPr>
              <a:xfrm>
                <a:off x="7883235" y="5344031"/>
                <a:ext cx="3843732" cy="1151597"/>
              </a:xfrm>
              <a:prstGeom prst="rect">
                <a:avLst/>
              </a:prstGeom>
              <a:blipFill>
                <a:blip r:embed="rId30"/>
                <a:stretch>
                  <a:fillRect l="-2060" t="-3704" r="-3170" b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BA25D76-196E-2248-9AE9-687E626CB5A5}"/>
              </a:ext>
            </a:extLst>
          </p:cNvPr>
          <p:cNvCxnSpPr/>
          <p:nvPr>
            <p:custDataLst>
              <p:tags r:id="rId15"/>
            </p:custDataLst>
          </p:nvPr>
        </p:nvCxnSpPr>
        <p:spPr>
          <a:xfrm flipH="1">
            <a:off x="4029076" y="5524927"/>
            <a:ext cx="226695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itle 1"/>
          <p:cNvSpPr>
            <a:spLocks noGrp="1"/>
          </p:cNvSpPr>
          <p:nvPr>
            <p:ph type="title"/>
            <p:custDataLst>
              <p:tags r:id="rId16"/>
            </p:custDataLst>
          </p:nvPr>
        </p:nvSpPr>
        <p:spPr>
          <a:xfrm>
            <a:off x="462986" y="318826"/>
            <a:ext cx="7118913" cy="815493"/>
          </a:xfrm>
        </p:spPr>
        <p:txBody>
          <a:bodyPr>
            <a:normAutofit/>
          </a:bodyPr>
          <a:lstStyle/>
          <a:p>
            <a:r>
              <a:rPr lang="en-US" dirty="0"/>
              <a:t>Delegation</a:t>
            </a:r>
          </a:p>
        </p:txBody>
      </p:sp>
      <p:pic>
        <p:nvPicPr>
          <p:cNvPr id="32" name="Picture 2" descr="oman reading Icon 3877731"/>
          <p:cNvPicPr>
            <a:picLocks noChangeAspect="1" noChangeArrowheads="1"/>
          </p:cNvPicPr>
          <p:nvPr>
            <p:custDataLst>
              <p:tags r:id="rId17"/>
            </p:custDataLst>
          </p:nvPr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5644" y="493441"/>
            <a:ext cx="3584938" cy="3584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4" descr="ile Folder Clipart Image: | Clipart Panda - Free Clipart Images"/>
          <p:cNvPicPr>
            <a:picLocks noChangeAspect="1" noChangeArrowheads="1"/>
          </p:cNvPicPr>
          <p:nvPr>
            <p:custDataLst>
              <p:tags r:id="rId18"/>
            </p:custDataLst>
          </p:nvPr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5756" y="1935993"/>
            <a:ext cx="404252" cy="316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/>
          <p:cNvSpPr txBox="1"/>
          <p:nvPr>
            <p:custDataLst>
              <p:tags r:id="rId19"/>
            </p:custDataLst>
          </p:nvPr>
        </p:nvSpPr>
        <p:spPr>
          <a:xfrm>
            <a:off x="1930697" y="1952202"/>
            <a:ext cx="342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</a:t>
            </a:r>
          </a:p>
        </p:txBody>
      </p:sp>
      <p:pic>
        <p:nvPicPr>
          <p:cNvPr id="36" name="Picture 2" descr="ertificate Icon 5927781"/>
          <p:cNvPicPr>
            <a:picLocks noChangeAspect="1" noChangeArrowheads="1"/>
          </p:cNvPicPr>
          <p:nvPr>
            <p:custDataLst>
              <p:tags r:id="rId20"/>
            </p:custDataLst>
          </p:nvPr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4984" y="4808970"/>
            <a:ext cx="875469" cy="875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/>
              <p:cNvSpPr txBox="1"/>
              <p:nvPr>
                <p:custDataLst>
                  <p:tags r:id="rId21"/>
                </p:custDataLst>
              </p:nvPr>
            </p:nvSpPr>
            <p:spPr>
              <a:xfrm>
                <a:off x="5230785" y="5015871"/>
                <a:ext cx="71724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21"/>
                </p:custDataLst>
              </p:nvPr>
            </p:nvSpPr>
            <p:spPr>
              <a:xfrm>
                <a:off x="5230785" y="5015871"/>
                <a:ext cx="717248" cy="461665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/>
          <p:cNvSpPr txBox="1"/>
          <p:nvPr>
            <p:custDataLst>
              <p:tags r:id="rId22"/>
            </p:custDataLst>
          </p:nvPr>
        </p:nvSpPr>
        <p:spPr>
          <a:xfrm>
            <a:off x="8544621" y="326462"/>
            <a:ext cx="31823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Template from [Poremba 23]</a:t>
            </a:r>
          </a:p>
          <a:p>
            <a:endParaRPr lang="en-US" sz="20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17389656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ay 15, 2020 - 99+ Outline Cloud Clipart, Free Download Transparent Png  Image">
            <a:extLst>
              <a:ext uri="{FF2B5EF4-FFF2-40B4-BE49-F238E27FC236}">
                <a16:creationId xmlns:a16="http://schemas.microsoft.com/office/drawing/2014/main" id="{A42B96AA-83A9-514E-908D-966D4D040C37}"/>
              </a:ext>
            </a:extLst>
          </p:cNvPr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9385" y="2800162"/>
            <a:ext cx="4211432" cy="2572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D0B4DC2-AD15-7645-BEBE-76701844312A}"/>
              </a:ext>
            </a:extLst>
          </p:cNvPr>
          <p:cNvCxnSpPr/>
          <p:nvPr>
            <p:custDataLst>
              <p:tags r:id="rId3"/>
            </p:custDataLst>
          </p:nvPr>
        </p:nvCxnSpPr>
        <p:spPr>
          <a:xfrm>
            <a:off x="4071940" y="2857496"/>
            <a:ext cx="226695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B90AB51D-5447-2740-A4AE-A0805B2A9DCE}"/>
                  </a:ext>
                </a:extLst>
              </p:cNvPr>
              <p:cNvSpPr/>
              <p:nvPr>
                <p:custDataLst>
                  <p:tags r:id="rId4"/>
                </p:custDataLst>
              </p:nvPr>
            </p:nvSpPr>
            <p:spPr>
              <a:xfrm>
                <a:off x="3100370" y="2194115"/>
                <a:ext cx="4310218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charset="0"/>
                                </a:rPr>
                                <m:t>𝑥</m:t>
                              </m:r>
                              <m:r>
                                <a:rPr lang="en-US" sz="2800" i="1"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sz="2800" i="1">
                                  <a:latin typeface="Cambria Math" charset="0"/>
                                </a:rPr>
                                <m:t>𝑧</m:t>
                              </m:r>
                            </m:sub>
                          </m:sSub>
                        </m:e>
                      </m:d>
                      <m:r>
                        <a:rPr lang="en-US" sz="2800">
                          <a:latin typeface="Cambria Math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en-US" sz="3200" b="0" i="0" dirty="0" smtClean="0"/>
                        <m:t>FHE</m:t>
                      </m:r>
                      <m:d>
                        <m:dPr>
                          <m:ctrlPr>
                            <a:rPr lang="en-US" sz="32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dirty="0" smtClean="0">
                              <a:latin typeface="Cambria Math" charset="0"/>
                            </a:rPr>
                            <m:t>𝑆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sz="3200" b="0" i="0" smtClean="0">
                          <a:latin typeface="Cambria Math" charset="0"/>
                        </a:rPr>
                        <m:t>D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charset="0"/>
                            </a:rPr>
                            <m:t>⊕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sz="3200" b="0" i="1" smtClean="0">
                          <a:latin typeface="Cambria Math" charset="0"/>
                        </a:rPr>
                        <m:t>,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B90AB51D-5447-2740-A4AE-A0805B2A9D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4"/>
                </p:custDataLst>
              </p:nvPr>
            </p:nvSpPr>
            <p:spPr>
              <a:xfrm>
                <a:off x="3100370" y="2194115"/>
                <a:ext cx="4310218" cy="584775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F180755-0C34-F445-BF3C-206FED0449F5}"/>
              </a:ext>
            </a:extLst>
          </p:cNvPr>
          <p:cNvCxnSpPr/>
          <p:nvPr>
            <p:custDataLst>
              <p:tags r:id="rId5"/>
            </p:custDataLst>
          </p:nvPr>
        </p:nvCxnSpPr>
        <p:spPr>
          <a:xfrm flipH="1">
            <a:off x="4071940" y="3784326"/>
            <a:ext cx="226695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E59D80D-DFFC-8547-89B3-2C7F5D871C0C}"/>
                  </a:ext>
                </a:extLst>
              </p:cNvPr>
              <p:cNvSpPr txBox="1"/>
              <p:nvPr>
                <p:custDataLst>
                  <p:tags r:id="rId6"/>
                </p:custDataLst>
              </p:nvPr>
            </p:nvSpPr>
            <p:spPr>
              <a:xfrm>
                <a:off x="4102368" y="3119001"/>
                <a:ext cx="2221697" cy="5786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FHE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</m:e>
                          </m:d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⟩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E59D80D-DFFC-8547-89B3-2C7F5D871C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6"/>
                </p:custDataLst>
              </p:nvPr>
            </p:nvSpPr>
            <p:spPr>
              <a:xfrm>
                <a:off x="4102368" y="3119001"/>
                <a:ext cx="2221697" cy="578685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U-Turn Arrow 11">
            <a:extLst>
              <a:ext uri="{FF2B5EF4-FFF2-40B4-BE49-F238E27FC236}">
                <a16:creationId xmlns:a16="http://schemas.microsoft.com/office/drawing/2014/main" id="{B5B584B6-CC25-CF42-89BD-2A88C0DF7BBD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 rot="5400000">
            <a:off x="6566456" y="2966337"/>
            <a:ext cx="1014353" cy="796671"/>
          </a:xfrm>
          <a:prstGeom prst="uturnArrow">
            <a:avLst>
              <a:gd name="adj1" fmla="val 0"/>
              <a:gd name="adj2" fmla="val 12129"/>
              <a:gd name="adj3" fmla="val 26794"/>
              <a:gd name="adj4" fmla="val 43750"/>
              <a:gd name="adj5" fmla="val 92934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45CE94-4A46-1648-9A5C-DC9D93906778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7899356" y="2252501"/>
            <a:ext cx="24758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Coherently apply FHE evaluation</a:t>
            </a:r>
          </a:p>
        </p:txBody>
      </p:sp>
      <p:sp>
        <p:nvSpPr>
          <p:cNvPr id="14" name="U-Turn Arrow 13">
            <a:extLst>
              <a:ext uri="{FF2B5EF4-FFF2-40B4-BE49-F238E27FC236}">
                <a16:creationId xmlns:a16="http://schemas.microsoft.com/office/drawing/2014/main" id="{56620051-7546-4E4B-BAA1-35B89BBD9F8A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 rot="16200000" flipH="1">
            <a:off x="2859311" y="3893161"/>
            <a:ext cx="1014342" cy="796671"/>
          </a:xfrm>
          <a:prstGeom prst="uturnArrow">
            <a:avLst>
              <a:gd name="adj1" fmla="val 0"/>
              <a:gd name="adj2" fmla="val 11233"/>
              <a:gd name="adj3" fmla="val 25000"/>
              <a:gd name="adj4" fmla="val 51844"/>
              <a:gd name="adj5" fmla="val 10000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D916A79-CADB-F24A-89ED-DB9F54CAD293}"/>
                  </a:ext>
                </a:extLst>
              </p:cNvPr>
              <p:cNvSpPr txBox="1"/>
              <p:nvPr>
                <p:custDataLst>
                  <p:tags r:id="rId10"/>
                </p:custDataLst>
              </p:nvPr>
            </p:nvSpPr>
            <p:spPr>
              <a:xfrm>
                <a:off x="195266" y="3919946"/>
                <a:ext cx="2525676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200" dirty="0"/>
                  <a:t>Decrypt coherently</a:t>
                </a:r>
                <a:r>
                  <a:rPr lang="en-US" sz="2200" i="1" dirty="0"/>
                  <a:t>, </a:t>
                </a:r>
                <a:r>
                  <a:rPr lang="en-US" sz="2200" dirty="0"/>
                  <a:t>measure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200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2200" b="0" i="0" smtClean="0">
                        <a:latin typeface="Cambria Math" panose="02040503050406030204" pitchFamily="18" charset="0"/>
                      </a:rPr>
                      <m:t>D</m:t>
                    </m:r>
                    <m:r>
                      <a:rPr lang="en-US" sz="2200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200" dirty="0"/>
                  <a:t>, and </a:t>
                </a:r>
                <a:r>
                  <a:rPr lang="en-US" sz="2200" dirty="0" err="1"/>
                  <a:t>uncompute</a:t>
                </a:r>
                <a:r>
                  <a:rPr lang="en-US" sz="2200" dirty="0"/>
                  <a:t> </a:t>
                </a:r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D916A79-CADB-F24A-89ED-DB9F54CAD2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0"/>
                </p:custDataLst>
              </p:nvPr>
            </p:nvSpPr>
            <p:spPr>
              <a:xfrm>
                <a:off x="195266" y="3919946"/>
                <a:ext cx="2525676" cy="1107996"/>
              </a:xfrm>
              <a:prstGeom prst="rect">
                <a:avLst/>
              </a:prstGeom>
              <a:blipFill>
                <a:blip r:embed="rId30"/>
                <a:stretch>
                  <a:fillRect l="-1208" t="-3846" r="-3382" b="-104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8117588-675D-7947-AE44-2097887BA886}"/>
                  </a:ext>
                </a:extLst>
              </p:cNvPr>
              <p:cNvSpPr txBox="1"/>
              <p:nvPr>
                <p:custDataLst>
                  <p:tags r:id="rId11"/>
                </p:custDataLst>
              </p:nvPr>
            </p:nvSpPr>
            <p:spPr>
              <a:xfrm>
                <a:off x="4109435" y="4042582"/>
                <a:ext cx="2221697" cy="5786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FHE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</m:e>
                          </m:d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⟩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8117588-675D-7947-AE44-2097887BA8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1"/>
                </p:custDataLst>
              </p:nvPr>
            </p:nvSpPr>
            <p:spPr>
              <a:xfrm>
                <a:off x="4109435" y="4042582"/>
                <a:ext cx="2221697" cy="578685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1EE021A-4328-3A46-B87C-9E6D06EEE983}"/>
              </a:ext>
            </a:extLst>
          </p:cNvPr>
          <p:cNvCxnSpPr/>
          <p:nvPr>
            <p:custDataLst>
              <p:tags r:id="rId12"/>
            </p:custDataLst>
          </p:nvPr>
        </p:nvCxnSpPr>
        <p:spPr>
          <a:xfrm>
            <a:off x="4071940" y="4715118"/>
            <a:ext cx="226695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U-Turn Arrow 18">
            <a:extLst>
              <a:ext uri="{FF2B5EF4-FFF2-40B4-BE49-F238E27FC236}">
                <a16:creationId xmlns:a16="http://schemas.microsoft.com/office/drawing/2014/main" id="{61768B0B-373B-0242-9CCB-3D582F56D5CE}"/>
              </a:ext>
            </a:extLst>
          </p:cNvPr>
          <p:cNvSpPr/>
          <p:nvPr>
            <p:custDataLst>
              <p:tags r:id="rId13"/>
            </p:custDataLst>
          </p:nvPr>
        </p:nvSpPr>
        <p:spPr>
          <a:xfrm rot="5400000">
            <a:off x="6673360" y="4694165"/>
            <a:ext cx="864856" cy="796671"/>
          </a:xfrm>
          <a:prstGeom prst="uturnArrow">
            <a:avLst>
              <a:gd name="adj1" fmla="val 0"/>
              <a:gd name="adj2" fmla="val 13026"/>
              <a:gd name="adj3" fmla="val 25000"/>
              <a:gd name="adj4" fmla="val 43750"/>
              <a:gd name="adj5" fmla="val 8934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ACAEAE1-A121-3040-A3D8-4ED852CB3F17}"/>
                  </a:ext>
                </a:extLst>
              </p:cNvPr>
              <p:cNvSpPr txBox="1"/>
              <p:nvPr>
                <p:custDataLst>
                  <p:tags r:id="rId14"/>
                </p:custDataLst>
              </p:nvPr>
            </p:nvSpPr>
            <p:spPr>
              <a:xfrm>
                <a:off x="7883235" y="5344031"/>
                <a:ext cx="3843732" cy="11515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dirty="0"/>
                  <a:t>Uncompute FHE evaluation, and measure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latin typeface="Cambria Math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200" i="1">
                                <a:latin typeface="Cambria Math" charset="0"/>
                              </a:rPr>
                              <m:t>𝑥</m:t>
                            </m:r>
                            <m:r>
                              <a:rPr lang="en-US" sz="2200" i="1"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sz="2200" i="1">
                                <a:latin typeface="Cambria Math" charset="0"/>
                              </a:rPr>
                              <m:t>𝑧</m:t>
                            </m:r>
                          </m:sub>
                        </m:sSub>
                      </m:e>
                    </m:d>
                    <m:r>
                      <a:rPr lang="en-US" sz="2200" i="1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2200" dirty="0"/>
                  <a:t>in </a:t>
                </a:r>
                <a:r>
                  <a:rPr lang="en-US" sz="2200" dirty="0" err="1"/>
                  <a:t>Hadamard</a:t>
                </a:r>
                <a:r>
                  <a:rPr lang="en-US" sz="2200" dirty="0"/>
                  <a:t> basis to obtain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charset="0"/>
                      </a:rPr>
                      <m:t>𝑠</m:t>
                    </m:r>
                    <m:r>
                      <a:rPr lang="en-US" sz="2200" b="0" i="1" smtClean="0">
                        <a:latin typeface="Cambria Math" charset="0"/>
                      </a:rPr>
                      <m:t>∈</m:t>
                    </m:r>
                    <m:sSup>
                      <m:sSup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 smtClean="0">
                            <a:latin typeface="Cambria Math" charset="0"/>
                          </a:rPr>
                          <m:t>𝑆</m:t>
                        </m:r>
                      </m:e>
                      <m:sup>
                        <m:r>
                          <a:rPr lang="en-US" sz="2200" b="0" i="1" smtClean="0">
                            <a:latin typeface="Cambria Math" charset="0"/>
                          </a:rPr>
                          <m:t>⊥</m:t>
                        </m:r>
                      </m:sup>
                    </m:sSup>
                    <m:r>
                      <a:rPr lang="en-US" sz="2200" b="0" i="1" smtClean="0">
                        <a:latin typeface="Cambria Math" charset="0"/>
                      </a:rPr>
                      <m:t>+</m:t>
                    </m:r>
                    <m:r>
                      <a:rPr lang="en-US" sz="2200" b="0" i="1" smtClean="0">
                        <a:latin typeface="Cambria Math" charset="0"/>
                      </a:rPr>
                      <m:t>𝑧</m:t>
                    </m:r>
                  </m:oMath>
                </a14:m>
                <a:endParaRPr lang="en-US" sz="2200" dirty="0"/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ACAEAE1-A121-3040-A3D8-4ED852CB3F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4"/>
                </p:custDataLst>
              </p:nvPr>
            </p:nvSpPr>
            <p:spPr>
              <a:xfrm>
                <a:off x="7883235" y="5344031"/>
                <a:ext cx="3843732" cy="1151597"/>
              </a:xfrm>
              <a:prstGeom prst="rect">
                <a:avLst/>
              </a:prstGeom>
              <a:blipFill>
                <a:blip r:embed="rId32"/>
                <a:stretch>
                  <a:fillRect l="-2060" t="-3704" r="-3170" b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BA25D76-196E-2248-9AE9-687E626CB5A5}"/>
              </a:ext>
            </a:extLst>
          </p:cNvPr>
          <p:cNvCxnSpPr/>
          <p:nvPr>
            <p:custDataLst>
              <p:tags r:id="rId15"/>
            </p:custDataLst>
          </p:nvPr>
        </p:nvCxnSpPr>
        <p:spPr>
          <a:xfrm flipH="1">
            <a:off x="4029076" y="5524927"/>
            <a:ext cx="226695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ECD2ECE-59CD-8D45-AF00-F3AA89476F37}"/>
              </a:ext>
            </a:extLst>
          </p:cNvPr>
          <p:cNvCxnSpPr/>
          <p:nvPr>
            <p:custDataLst>
              <p:tags r:id="rId16"/>
            </p:custDataLst>
          </p:nvPr>
        </p:nvCxnSpPr>
        <p:spPr>
          <a:xfrm>
            <a:off x="2354113" y="5212782"/>
            <a:ext cx="796672" cy="972536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00958D9-3195-AB4A-8B09-6071F660816F}"/>
              </a:ext>
            </a:extLst>
          </p:cNvPr>
          <p:cNvSpPr txBox="1"/>
          <p:nvPr>
            <p:custDataLst>
              <p:tags r:id="rId17"/>
            </p:custDataLst>
          </p:nvPr>
        </p:nvSpPr>
        <p:spPr>
          <a:xfrm>
            <a:off x="1858826" y="6271557"/>
            <a:ext cx="51775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2"/>
                </a:solidFill>
              </a:rPr>
              <a:t>If Server is honest, this is a gentle measurement</a:t>
            </a:r>
          </a:p>
        </p:txBody>
      </p:sp>
      <p:sp>
        <p:nvSpPr>
          <p:cNvPr id="28" name="Title 1"/>
          <p:cNvSpPr>
            <a:spLocks noGrp="1"/>
          </p:cNvSpPr>
          <p:nvPr>
            <p:ph type="title"/>
            <p:custDataLst>
              <p:tags r:id="rId18"/>
            </p:custDataLst>
          </p:nvPr>
        </p:nvSpPr>
        <p:spPr>
          <a:xfrm>
            <a:off x="462986" y="318826"/>
            <a:ext cx="7118913" cy="815493"/>
          </a:xfrm>
        </p:spPr>
        <p:txBody>
          <a:bodyPr>
            <a:normAutofit/>
          </a:bodyPr>
          <a:lstStyle/>
          <a:p>
            <a:r>
              <a:rPr lang="en-US" dirty="0"/>
              <a:t>Delegation</a:t>
            </a:r>
          </a:p>
        </p:txBody>
      </p:sp>
      <p:pic>
        <p:nvPicPr>
          <p:cNvPr id="32" name="Picture 2" descr="oman reading Icon 3877731"/>
          <p:cNvPicPr>
            <a:picLocks noChangeAspect="1" noChangeArrowheads="1"/>
          </p:cNvPicPr>
          <p:nvPr>
            <p:custDataLst>
              <p:tags r:id="rId19"/>
            </p:custDataLst>
          </p:nvPr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5644" y="493441"/>
            <a:ext cx="3584938" cy="3584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4" descr="ile Folder Clipart Image: | Clipart Panda - Free Clipart Images"/>
          <p:cNvPicPr>
            <a:picLocks noChangeAspect="1" noChangeArrowheads="1"/>
          </p:cNvPicPr>
          <p:nvPr>
            <p:custDataLst>
              <p:tags r:id="rId20"/>
            </p:custDataLst>
          </p:nvPr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5756" y="1935993"/>
            <a:ext cx="404252" cy="316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/>
          <p:cNvSpPr txBox="1"/>
          <p:nvPr>
            <p:custDataLst>
              <p:tags r:id="rId21"/>
            </p:custDataLst>
          </p:nvPr>
        </p:nvSpPr>
        <p:spPr>
          <a:xfrm>
            <a:off x="1930697" y="1952202"/>
            <a:ext cx="342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</a:t>
            </a:r>
          </a:p>
        </p:txBody>
      </p:sp>
      <p:pic>
        <p:nvPicPr>
          <p:cNvPr id="36" name="Picture 2" descr="ertificate Icon 5927781"/>
          <p:cNvPicPr>
            <a:picLocks noChangeAspect="1" noChangeArrowheads="1"/>
          </p:cNvPicPr>
          <p:nvPr>
            <p:custDataLst>
              <p:tags r:id="rId22"/>
            </p:custDataLst>
          </p:nvPr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4984" y="4808970"/>
            <a:ext cx="875469" cy="875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/>
              <p:cNvSpPr txBox="1"/>
              <p:nvPr>
                <p:custDataLst>
                  <p:tags r:id="rId23"/>
                </p:custDataLst>
              </p:nvPr>
            </p:nvSpPr>
            <p:spPr>
              <a:xfrm>
                <a:off x="5230785" y="5015871"/>
                <a:ext cx="71724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23"/>
                </p:custDataLst>
              </p:nvPr>
            </p:nvSpPr>
            <p:spPr>
              <a:xfrm>
                <a:off x="5230785" y="5015871"/>
                <a:ext cx="717248" cy="461665"/>
              </a:xfrm>
              <a:prstGeom prst="rect">
                <a:avLst/>
              </a:prstGeom>
              <a:blipFill>
                <a:blip r:embed="rId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/>
          <p:cNvSpPr txBox="1"/>
          <p:nvPr>
            <p:custDataLst>
              <p:tags r:id="rId24"/>
            </p:custDataLst>
          </p:nvPr>
        </p:nvSpPr>
        <p:spPr>
          <a:xfrm>
            <a:off x="8544621" y="326462"/>
            <a:ext cx="31823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Template from [Poremba 23]</a:t>
            </a:r>
          </a:p>
          <a:p>
            <a:endParaRPr lang="en-US" sz="20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32096246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462987" y="318826"/>
            <a:ext cx="4104190" cy="815493"/>
          </a:xfrm>
        </p:spPr>
        <p:txBody>
          <a:bodyPr/>
          <a:lstStyle/>
          <a:p>
            <a:r>
              <a:rPr lang="en-US" dirty="0"/>
              <a:t>Example Proof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02316134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462987" y="318826"/>
            <a:ext cx="4104190" cy="815493"/>
          </a:xfrm>
        </p:spPr>
        <p:txBody>
          <a:bodyPr/>
          <a:lstStyle/>
          <a:p>
            <a:r>
              <a:rPr lang="en-US" dirty="0"/>
              <a:t>Example Proof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/>
              <p:cNvSpPr txBox="1"/>
              <p:nvPr>
                <p:custDataLst>
                  <p:tags r:id="rId3"/>
                </p:custDataLst>
              </p:nvPr>
            </p:nvSpPr>
            <p:spPr>
              <a:xfrm>
                <a:off x="786162" y="1081287"/>
                <a:ext cx="10394064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charset="0"/>
                  <a:buChar char="•"/>
                </a:pPr>
                <a:r>
                  <a:rPr lang="en-US" sz="2400" dirty="0"/>
                  <a:t>Let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𝒞</m:t>
                    </m:r>
                  </m:oMath>
                </a14:m>
                <a:r>
                  <a:rPr lang="en-US" sz="2400" dirty="0"/>
                  <a:t> be a computationally-hiding statistically-binding commitment</a:t>
                </a: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2400" dirty="0"/>
                  <a:t>Let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ℋ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=⊕</m:t>
                    </m:r>
                  </m:oMath>
                </a14:m>
                <a:endParaRPr lang="en-US" sz="2400" dirty="0"/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2400" dirty="0"/>
                  <a:t>Let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𝒟</m:t>
                    </m:r>
                  </m:oMath>
                </a14:m>
                <a:r>
                  <a:rPr lang="en-US" sz="2400" dirty="0"/>
                  <a:t> sample a uniformly random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(</m:t>
                    </m:r>
                    <m:r>
                      <a:rPr lang="en-US" sz="2400" b="0" i="1" smtClean="0">
                        <a:latin typeface="Cambria Math" charset="0"/>
                      </a:rPr>
                      <m:t>𝑆</m:t>
                    </m:r>
                    <m:r>
                      <a:rPr lang="en-US" sz="2400" b="0" i="1" smtClean="0">
                        <a:latin typeface="Cambria Math" charset="0"/>
                      </a:rPr>
                      <m:t>,</m:t>
                    </m:r>
                    <m:r>
                      <a:rPr lang="en-US" sz="2400" b="0" i="1" smtClean="0">
                        <a:latin typeface="Cambria Math" charset="0"/>
                      </a:rPr>
                      <m:t>𝑥</m:t>
                    </m:r>
                    <m:r>
                      <a:rPr lang="en-US" sz="2400" b="0" i="1" smtClean="0">
                        <a:latin typeface="Cambria Math" charset="0"/>
                      </a:rPr>
                      <m:t>,</m:t>
                    </m:r>
                    <m:r>
                      <a:rPr lang="en-US" sz="2400" b="0" i="1" smtClean="0">
                        <a:latin typeface="Cambria Math" charset="0"/>
                      </a:rPr>
                      <m:t>𝑧</m:t>
                    </m:r>
                    <m:r>
                      <a:rPr lang="en-US" sz="2400" b="0" i="1" smtClean="0">
                        <a:latin typeface="Cambria Math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2400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𝒜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/>
                  <a:t> be computationally bounded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𝒜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/>
                  <a:t> be unbounded</a:t>
                </a:r>
              </a:p>
            </p:txBody>
          </p:sp>
        </mc:Choice>
        <mc:Fallback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3"/>
                </p:custDataLst>
              </p:nvPr>
            </p:nvSpPr>
            <p:spPr>
              <a:xfrm>
                <a:off x="786162" y="1081287"/>
                <a:ext cx="10394064" cy="1569660"/>
              </a:xfrm>
              <a:prstGeom prst="rect">
                <a:avLst/>
              </a:prstGeom>
              <a:blipFill>
                <a:blip r:embed="rId6"/>
                <a:stretch>
                  <a:fillRect l="-821" t="-3101" b="-77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135940891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462987" y="318826"/>
            <a:ext cx="4104190" cy="815493"/>
          </a:xfrm>
        </p:spPr>
        <p:txBody>
          <a:bodyPr/>
          <a:lstStyle/>
          <a:p>
            <a:r>
              <a:rPr lang="en-US" dirty="0"/>
              <a:t>Example Proof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/>
              <p:cNvSpPr txBox="1"/>
              <p:nvPr>
                <p:custDataLst>
                  <p:tags r:id="rId3"/>
                </p:custDataLst>
              </p:nvPr>
            </p:nvSpPr>
            <p:spPr>
              <a:xfrm>
                <a:off x="786162" y="1081287"/>
                <a:ext cx="10394064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charset="0"/>
                  <a:buChar char="•"/>
                </a:pPr>
                <a:r>
                  <a:rPr lang="en-US" sz="2400" dirty="0"/>
                  <a:t>Let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𝒞</m:t>
                    </m:r>
                  </m:oMath>
                </a14:m>
                <a:r>
                  <a:rPr lang="en-US" sz="2400" dirty="0"/>
                  <a:t> be a computationally-hiding statistically-binding commitment</a:t>
                </a: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2400" dirty="0"/>
                  <a:t>Let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ℋ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=⊕</m:t>
                    </m:r>
                  </m:oMath>
                </a14:m>
                <a:endParaRPr lang="en-US" sz="2400" dirty="0"/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2400" dirty="0"/>
                  <a:t>Let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𝒟</m:t>
                    </m:r>
                  </m:oMath>
                </a14:m>
                <a:r>
                  <a:rPr lang="en-US" sz="2400" dirty="0"/>
                  <a:t> sample a uniformly random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(</m:t>
                    </m:r>
                    <m:r>
                      <a:rPr lang="en-US" sz="2400" b="0" i="1" smtClean="0">
                        <a:latin typeface="Cambria Math" charset="0"/>
                      </a:rPr>
                      <m:t>𝑆</m:t>
                    </m:r>
                    <m:r>
                      <a:rPr lang="en-US" sz="2400" b="0" i="1" smtClean="0">
                        <a:latin typeface="Cambria Math" charset="0"/>
                      </a:rPr>
                      <m:t>,</m:t>
                    </m:r>
                    <m:r>
                      <a:rPr lang="en-US" sz="2400" b="0" i="1" smtClean="0">
                        <a:latin typeface="Cambria Math" charset="0"/>
                      </a:rPr>
                      <m:t>𝑥</m:t>
                    </m:r>
                    <m:r>
                      <a:rPr lang="en-US" sz="2400" b="0" i="1" smtClean="0">
                        <a:latin typeface="Cambria Math" charset="0"/>
                      </a:rPr>
                      <m:t>,</m:t>
                    </m:r>
                    <m:r>
                      <a:rPr lang="en-US" sz="2400" b="0" i="1" smtClean="0">
                        <a:latin typeface="Cambria Math" charset="0"/>
                      </a:rPr>
                      <m:t>𝑧</m:t>
                    </m:r>
                    <m:r>
                      <a:rPr lang="en-US" sz="2400" b="0" i="1" smtClean="0">
                        <a:latin typeface="Cambria Math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2400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𝒜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/>
                  <a:t> be computationally bounded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𝒜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/>
                  <a:t> be unbounded</a:t>
                </a:r>
              </a:p>
            </p:txBody>
          </p:sp>
        </mc:Choice>
        <mc:Fallback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3"/>
                </p:custDataLst>
              </p:nvPr>
            </p:nvSpPr>
            <p:spPr>
              <a:xfrm>
                <a:off x="786162" y="1081287"/>
                <a:ext cx="10394064" cy="1569660"/>
              </a:xfrm>
              <a:prstGeom prst="rect">
                <a:avLst/>
              </a:prstGeom>
              <a:blipFill>
                <a:blip r:embed="rId16"/>
                <a:stretch>
                  <a:fillRect l="-821" t="-3101" b="-77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ounded Rectangle 11"/>
          <p:cNvSpPr/>
          <p:nvPr>
            <p:custDataLst>
              <p:tags r:id="rId4"/>
            </p:custDataLst>
          </p:nvPr>
        </p:nvSpPr>
        <p:spPr>
          <a:xfrm>
            <a:off x="786162" y="2820003"/>
            <a:ext cx="7256686" cy="3086100"/>
          </a:xfrm>
          <a:prstGeom prst="roundRect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/>
              <p:cNvSpPr txBox="1"/>
              <p:nvPr>
                <p:custDataLst>
                  <p:tags r:id="rId5"/>
                </p:custDataLst>
              </p:nvPr>
            </p:nvSpPr>
            <p:spPr>
              <a:xfrm>
                <a:off x="3330823" y="2947450"/>
                <a:ext cx="1556131" cy="461665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25400">
                <a:solidFill>
                  <a:schemeClr val="accent2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>
                          <a:latin typeface="Cambria Math" charset="0"/>
                        </a:rPr>
                        <m:t>ExpCD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𝑏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5"/>
                </p:custDataLst>
              </p:nvPr>
            </p:nvSpPr>
            <p:spPr>
              <a:xfrm>
                <a:off x="3330823" y="2947450"/>
                <a:ext cx="1556131" cy="461665"/>
              </a:xfrm>
              <a:prstGeom prst="rect">
                <a:avLst/>
              </a:prstGeom>
              <a:blipFill>
                <a:blip r:embed="rId17"/>
                <a:stretch>
                  <a:fillRect b="-13924"/>
                </a:stretch>
              </a:blipFill>
              <a:ln w="2540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/>
              <p:cNvSpPr txBox="1"/>
              <p:nvPr>
                <p:custDataLst>
                  <p:tags r:id="rId6"/>
                </p:custDataLst>
              </p:nvPr>
            </p:nvSpPr>
            <p:spPr>
              <a:xfrm>
                <a:off x="957224" y="2898698"/>
                <a:ext cx="65915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u="sng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𝒜</m:t>
                      </m:r>
                    </m:oMath>
                  </m:oMathPara>
                </a14:m>
                <a:endParaRPr lang="en-US" sz="3200" u="sng" dirty="0"/>
              </a:p>
            </p:txBody>
          </p:sp>
        </mc:Choice>
        <mc:Fallback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6"/>
                </p:custDataLst>
              </p:nvPr>
            </p:nvSpPr>
            <p:spPr>
              <a:xfrm>
                <a:off x="957224" y="2898698"/>
                <a:ext cx="659155" cy="584775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/>
              <p:cNvSpPr txBox="1"/>
              <p:nvPr>
                <p:custDataLst>
                  <p:tags r:id="rId7"/>
                </p:custDataLst>
              </p:nvPr>
            </p:nvSpPr>
            <p:spPr>
              <a:xfrm>
                <a:off x="6487006" y="2898699"/>
                <a:ext cx="75751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u="sng" smtClean="0">
                          <a:latin typeface="Cambria Math" charset="0"/>
                        </a:rPr>
                        <m:t>𝐶h</m:t>
                      </m:r>
                    </m:oMath>
                  </m:oMathPara>
                </a14:m>
                <a:endParaRPr lang="en-US" sz="3200" u="sng" dirty="0"/>
              </a:p>
            </p:txBody>
          </p:sp>
        </mc:Choice>
        <mc:Fallback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7"/>
                </p:custDataLst>
              </p:nvPr>
            </p:nvSpPr>
            <p:spPr>
              <a:xfrm>
                <a:off x="6487006" y="2898699"/>
                <a:ext cx="757515" cy="584775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>
                <p:custDataLst>
                  <p:tags r:id="rId8"/>
                </p:custDataLst>
              </p:nvPr>
            </p:nvSpPr>
            <p:spPr>
              <a:xfrm>
                <a:off x="5067348" y="3483473"/>
                <a:ext cx="229133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Sample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charset="0"/>
                          </a:rPr>
                          <m:t>𝑆</m:t>
                        </m:r>
                        <m:r>
                          <a:rPr lang="en-US" sz="2400" i="1">
                            <a:latin typeface="Cambria Math" charset="0"/>
                          </a:rPr>
                          <m:t>,</m:t>
                        </m:r>
                        <m:r>
                          <a:rPr lang="en-US" sz="2400" i="1">
                            <a:latin typeface="Cambria Math" charset="0"/>
                          </a:rPr>
                          <m:t>𝑥</m:t>
                        </m:r>
                        <m:r>
                          <a:rPr lang="en-US" sz="2400" i="1">
                            <a:latin typeface="Cambria Math" charset="0"/>
                          </a:rPr>
                          <m:t>,</m:t>
                        </m:r>
                        <m:r>
                          <a:rPr lang="en-US" sz="2400" i="1">
                            <a:latin typeface="Cambria Math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en-US" sz="2400" dirty="0"/>
                  <a:t>  </a:t>
                </a:r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8"/>
                </p:custDataLst>
              </p:nvPr>
            </p:nvSpPr>
            <p:spPr>
              <a:xfrm>
                <a:off x="5067348" y="3483473"/>
                <a:ext cx="2291333" cy="461665"/>
              </a:xfrm>
              <a:prstGeom prst="rect">
                <a:avLst/>
              </a:prstGeom>
              <a:blipFill>
                <a:blip r:embed="rId20"/>
                <a:stretch>
                  <a:fillRect l="-3989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/>
          <p:cNvCxnSpPr/>
          <p:nvPr>
            <p:custDataLst>
              <p:tags r:id="rId9"/>
            </p:custDataLst>
          </p:nvPr>
        </p:nvCxnSpPr>
        <p:spPr>
          <a:xfrm flipH="1">
            <a:off x="2354982" y="4477353"/>
            <a:ext cx="182880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/>
              <p:cNvSpPr txBox="1"/>
              <p:nvPr>
                <p:custDataLst>
                  <p:tags r:id="rId10"/>
                </p:custDataLst>
              </p:nvPr>
            </p:nvSpPr>
            <p:spPr>
              <a:xfrm>
                <a:off x="1671150" y="3902237"/>
                <a:ext cx="3268331" cy="4778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Com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𝑆</m:t>
                          </m:r>
                        </m:e>
                      </m:d>
                      <m:r>
                        <a:rPr lang="en-US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,</m:t>
                      </m:r>
                      <m:r>
                        <a:rPr lang="en-US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𝑏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⊕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,|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𝑧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⟩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0"/>
                </p:custDataLst>
              </p:nvPr>
            </p:nvSpPr>
            <p:spPr>
              <a:xfrm>
                <a:off x="1671150" y="3902237"/>
                <a:ext cx="3268331" cy="477888"/>
              </a:xfrm>
              <a:prstGeom prst="rect">
                <a:avLst/>
              </a:prstGeom>
              <a:blipFill>
                <a:blip r:embed="rId21"/>
                <a:stretch>
                  <a:fillRect b="-139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/>
          <p:cNvCxnSpPr/>
          <p:nvPr>
            <p:custDataLst>
              <p:tags r:id="rId11"/>
            </p:custDataLst>
          </p:nvPr>
        </p:nvCxnSpPr>
        <p:spPr>
          <a:xfrm flipV="1">
            <a:off x="2367682" y="4978014"/>
            <a:ext cx="1828800" cy="38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/>
              <p:cNvSpPr txBox="1"/>
              <p:nvPr>
                <p:custDataLst>
                  <p:tags r:id="rId12"/>
                </p:custDataLst>
              </p:nvPr>
            </p:nvSpPr>
            <p:spPr>
              <a:xfrm>
                <a:off x="3024630" y="4491349"/>
                <a:ext cx="61238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𝜋</m:t>
                      </m:r>
                      <m:r>
                        <a:rPr lang="en-US" sz="2400" b="0" i="1" smtClean="0">
                          <a:latin typeface="Cambria Math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charset="0"/>
                        </a:rPr>
                        <m:t>st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2"/>
                </p:custDataLst>
              </p:nvPr>
            </p:nvSpPr>
            <p:spPr>
              <a:xfrm>
                <a:off x="3024630" y="4491349"/>
                <a:ext cx="612386" cy="461665"/>
              </a:xfrm>
              <a:prstGeom prst="rect">
                <a:avLst/>
              </a:prstGeom>
              <a:blipFill>
                <a:blip r:embed="rId22"/>
                <a:stretch>
                  <a:fillRect r="-168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/>
              <p:cNvSpPr txBox="1"/>
              <p:nvPr>
                <p:custDataLst>
                  <p:tags r:id="rId13"/>
                </p:custDataLst>
              </p:nvPr>
            </p:nvSpPr>
            <p:spPr>
              <a:xfrm>
                <a:off x="4298361" y="4939646"/>
                <a:ext cx="3744487" cy="11079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If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𝜋</m:t>
                    </m:r>
                    <m:r>
                      <a:rPr lang="en-US" sz="2400" i="1">
                        <a:latin typeface="Cambria Math" charset="0"/>
                      </a:rPr>
                      <m:t>∉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charset="0"/>
                          </a:rPr>
                          <m:t>𝑆</m:t>
                        </m:r>
                      </m:e>
                      <m:sup>
                        <m:r>
                          <a:rPr lang="en-US" sz="2400" i="1">
                            <a:latin typeface="Cambria Math" charset="0"/>
                          </a:rPr>
                          <m:t>⊥</m:t>
                        </m:r>
                      </m:sup>
                    </m:sSup>
                    <m:r>
                      <a:rPr lang="en-US" sz="2400" i="1">
                        <a:latin typeface="Cambria Math" charset="0"/>
                      </a:rPr>
                      <m:t>+</m:t>
                    </m:r>
                    <m:r>
                      <a:rPr lang="en-US" sz="2400" i="1">
                        <a:latin typeface="Cambria Math" charset="0"/>
                      </a:rPr>
                      <m:t>𝑧</m:t>
                    </m:r>
                  </m:oMath>
                </a14:m>
                <a:r>
                  <a:rPr lang="en-US" sz="2400" dirty="0"/>
                  <a:t>, output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⊥</m:t>
                        </m:r>
                      </m:e>
                    </m:d>
                    <m:d>
                      <m:dPr>
                        <m:begChr m:val="⟨"/>
                        <m:endChr m:val="|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charset="0"/>
                          </a:rPr>
                          <m:t>⊥</m:t>
                        </m:r>
                      </m:e>
                    </m:d>
                  </m:oMath>
                </a14:m>
                <a:endParaRPr lang="en-US" sz="2400" dirty="0"/>
              </a:p>
              <a:p>
                <a:r>
                  <a:rPr lang="en-US" sz="2400" dirty="0"/>
                  <a:t>Otherwise, output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charset="0"/>
                      </a:rPr>
                      <m:t>st</m:t>
                    </m:r>
                  </m:oMath>
                </a14:m>
                <a:endParaRPr lang="en-US" sz="2400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3"/>
                </p:custDataLst>
              </p:nvPr>
            </p:nvSpPr>
            <p:spPr>
              <a:xfrm>
                <a:off x="4298361" y="4939646"/>
                <a:ext cx="3744487" cy="1107996"/>
              </a:xfrm>
              <a:prstGeom prst="rect">
                <a:avLst/>
              </a:prstGeom>
              <a:blipFill>
                <a:blip r:embed="rId23"/>
                <a:stretch>
                  <a:fillRect l="-2443" t="-43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591125830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462987" y="318826"/>
            <a:ext cx="4104190" cy="815493"/>
          </a:xfrm>
        </p:spPr>
        <p:txBody>
          <a:bodyPr/>
          <a:lstStyle/>
          <a:p>
            <a:r>
              <a:rPr lang="en-US" dirty="0"/>
              <a:t>Example Proof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/>
              <p:cNvSpPr txBox="1"/>
              <p:nvPr>
                <p:custDataLst>
                  <p:tags r:id="rId3"/>
                </p:custDataLst>
              </p:nvPr>
            </p:nvSpPr>
            <p:spPr>
              <a:xfrm>
                <a:off x="786162" y="1081287"/>
                <a:ext cx="10394064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charset="0"/>
                  <a:buChar char="•"/>
                </a:pPr>
                <a:r>
                  <a:rPr lang="en-US" sz="2400" dirty="0"/>
                  <a:t>Let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𝒞</m:t>
                    </m:r>
                  </m:oMath>
                </a14:m>
                <a:r>
                  <a:rPr lang="en-US" sz="2400" dirty="0"/>
                  <a:t> be a computationally-hiding statistically-binding commitment</a:t>
                </a: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2400" dirty="0"/>
                  <a:t>Let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ℋ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=⊕</m:t>
                    </m:r>
                  </m:oMath>
                </a14:m>
                <a:endParaRPr lang="en-US" sz="2400" dirty="0"/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2400" dirty="0"/>
                  <a:t>Let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𝒟</m:t>
                    </m:r>
                  </m:oMath>
                </a14:m>
                <a:r>
                  <a:rPr lang="en-US" sz="2400" dirty="0"/>
                  <a:t> sample a uniformly random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(</m:t>
                    </m:r>
                    <m:r>
                      <a:rPr lang="en-US" sz="2400" b="0" i="1" smtClean="0">
                        <a:latin typeface="Cambria Math" charset="0"/>
                      </a:rPr>
                      <m:t>𝑆</m:t>
                    </m:r>
                    <m:r>
                      <a:rPr lang="en-US" sz="2400" b="0" i="1" smtClean="0">
                        <a:latin typeface="Cambria Math" charset="0"/>
                      </a:rPr>
                      <m:t>,</m:t>
                    </m:r>
                    <m:r>
                      <a:rPr lang="en-US" sz="2400" b="0" i="1" smtClean="0">
                        <a:latin typeface="Cambria Math" charset="0"/>
                      </a:rPr>
                      <m:t>𝑥</m:t>
                    </m:r>
                    <m:r>
                      <a:rPr lang="en-US" sz="2400" b="0" i="1" smtClean="0">
                        <a:latin typeface="Cambria Math" charset="0"/>
                      </a:rPr>
                      <m:t>,</m:t>
                    </m:r>
                    <m:r>
                      <a:rPr lang="en-US" sz="2400" b="0" i="1" smtClean="0">
                        <a:latin typeface="Cambria Math" charset="0"/>
                      </a:rPr>
                      <m:t>𝑧</m:t>
                    </m:r>
                    <m:r>
                      <a:rPr lang="en-US" sz="2400" b="0" i="1" smtClean="0">
                        <a:latin typeface="Cambria Math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2400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𝒜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/>
                  <a:t> be computationally bounded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𝒜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/>
                  <a:t> be unbounded</a:t>
                </a:r>
              </a:p>
            </p:txBody>
          </p:sp>
        </mc:Choice>
        <mc:Fallback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3"/>
                </p:custDataLst>
              </p:nvPr>
            </p:nvSpPr>
            <p:spPr>
              <a:xfrm>
                <a:off x="786162" y="1081287"/>
                <a:ext cx="10394064" cy="1569660"/>
              </a:xfrm>
              <a:prstGeom prst="rect">
                <a:avLst/>
              </a:prstGeom>
              <a:blipFill>
                <a:blip r:embed="rId18"/>
                <a:stretch>
                  <a:fillRect l="-821" t="-3101" b="-77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/>
              <p:cNvSpPr txBox="1"/>
              <p:nvPr>
                <p:custDataLst>
                  <p:tags r:id="rId4"/>
                </p:custDataLst>
              </p:nvPr>
            </p:nvSpPr>
            <p:spPr>
              <a:xfrm>
                <a:off x="1182111" y="6100280"/>
                <a:ext cx="6575133" cy="5091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Goal: Show that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charset="0"/>
                      </a:rPr>
                      <m:t>TD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charset="0"/>
                          </a:rPr>
                          <m:t>ExpCD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0" smtClean="0">
                                <a:latin typeface="Cambria Math" charset="0"/>
                              </a:rPr>
                              <m:t>0</m:t>
                            </m:r>
                          </m:e>
                        </m:d>
                        <m:r>
                          <a:rPr lang="en-US" sz="2400" b="0" i="0" smtClean="0">
                            <a:latin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charset="0"/>
                          </a:rPr>
                          <m:t>ExpCD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0" smtClean="0">
                                <a:latin typeface="Cambria Math" charset="0"/>
                              </a:rPr>
                              <m:t>1</m:t>
                            </m:r>
                          </m:e>
                        </m:d>
                      </m:e>
                    </m:d>
                    <m:r>
                      <a:rPr lang="en-US" sz="2400" b="0" i="0" smtClean="0">
                        <a:latin typeface="Cambria Math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charset="0"/>
                      </a:rPr>
                      <m:t>negl</m:t>
                    </m:r>
                  </m:oMath>
                </a14:m>
                <a:endParaRPr lang="en-US" sz="2400" dirty="0"/>
              </a:p>
            </p:txBody>
          </p:sp>
        </mc:Choice>
        <mc:Fallback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4"/>
                </p:custDataLst>
              </p:nvPr>
            </p:nvSpPr>
            <p:spPr>
              <a:xfrm>
                <a:off x="1182111" y="6100280"/>
                <a:ext cx="6575133" cy="509178"/>
              </a:xfrm>
              <a:prstGeom prst="rect">
                <a:avLst/>
              </a:prstGeom>
              <a:blipFill>
                <a:blip r:embed="rId19"/>
                <a:stretch>
                  <a:fillRect l="-1483" t="-3614" b="-240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ounded Rectangle 11"/>
          <p:cNvSpPr/>
          <p:nvPr>
            <p:custDataLst>
              <p:tags r:id="rId5"/>
            </p:custDataLst>
          </p:nvPr>
        </p:nvSpPr>
        <p:spPr>
          <a:xfrm>
            <a:off x="786162" y="2820003"/>
            <a:ext cx="7256686" cy="3086100"/>
          </a:xfrm>
          <a:prstGeom prst="roundRect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>
            <p:custDataLst>
              <p:tags r:id="rId6"/>
            </p:custDataLst>
          </p:nvPr>
        </p:nvSpPr>
        <p:spPr>
          <a:xfrm>
            <a:off x="1182111" y="6100280"/>
            <a:ext cx="6481824" cy="509178"/>
          </a:xfrm>
          <a:prstGeom prst="round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/>
              <p:cNvSpPr txBox="1"/>
              <p:nvPr>
                <p:custDataLst>
                  <p:tags r:id="rId7"/>
                </p:custDataLst>
              </p:nvPr>
            </p:nvSpPr>
            <p:spPr>
              <a:xfrm>
                <a:off x="3330823" y="2947450"/>
                <a:ext cx="1556131" cy="461665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25400">
                <a:solidFill>
                  <a:schemeClr val="accent2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>
                          <a:latin typeface="Cambria Math" charset="0"/>
                        </a:rPr>
                        <m:t>ExpCD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𝑏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7"/>
                </p:custDataLst>
              </p:nvPr>
            </p:nvSpPr>
            <p:spPr>
              <a:xfrm>
                <a:off x="3330823" y="2947450"/>
                <a:ext cx="1556131" cy="461665"/>
              </a:xfrm>
              <a:prstGeom prst="rect">
                <a:avLst/>
              </a:prstGeom>
              <a:blipFill>
                <a:blip r:embed="rId20"/>
                <a:stretch>
                  <a:fillRect b="-13924"/>
                </a:stretch>
              </a:blipFill>
              <a:ln w="2540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/>
              <p:cNvSpPr txBox="1"/>
              <p:nvPr>
                <p:custDataLst>
                  <p:tags r:id="rId8"/>
                </p:custDataLst>
              </p:nvPr>
            </p:nvSpPr>
            <p:spPr>
              <a:xfrm>
                <a:off x="957224" y="2898698"/>
                <a:ext cx="65915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u="sng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𝒜</m:t>
                      </m:r>
                    </m:oMath>
                  </m:oMathPara>
                </a14:m>
                <a:endParaRPr lang="en-US" sz="3200" u="sng" dirty="0"/>
              </a:p>
            </p:txBody>
          </p:sp>
        </mc:Choice>
        <mc:Fallback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8"/>
                </p:custDataLst>
              </p:nvPr>
            </p:nvSpPr>
            <p:spPr>
              <a:xfrm>
                <a:off x="957224" y="2898698"/>
                <a:ext cx="659155" cy="584775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/>
              <p:cNvSpPr txBox="1"/>
              <p:nvPr>
                <p:custDataLst>
                  <p:tags r:id="rId9"/>
                </p:custDataLst>
              </p:nvPr>
            </p:nvSpPr>
            <p:spPr>
              <a:xfrm>
                <a:off x="6487006" y="2898699"/>
                <a:ext cx="75751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u="sng" smtClean="0">
                          <a:latin typeface="Cambria Math" charset="0"/>
                        </a:rPr>
                        <m:t>𝐶h</m:t>
                      </m:r>
                    </m:oMath>
                  </m:oMathPara>
                </a14:m>
                <a:endParaRPr lang="en-US" sz="3200" u="sng" dirty="0"/>
              </a:p>
            </p:txBody>
          </p:sp>
        </mc:Choice>
        <mc:Fallback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9"/>
                </p:custDataLst>
              </p:nvPr>
            </p:nvSpPr>
            <p:spPr>
              <a:xfrm>
                <a:off x="6487006" y="2898699"/>
                <a:ext cx="757515" cy="584775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>
                <p:custDataLst>
                  <p:tags r:id="rId10"/>
                </p:custDataLst>
              </p:nvPr>
            </p:nvSpPr>
            <p:spPr>
              <a:xfrm>
                <a:off x="5067348" y="3483473"/>
                <a:ext cx="229133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Sample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charset="0"/>
                          </a:rPr>
                          <m:t>𝑆</m:t>
                        </m:r>
                        <m:r>
                          <a:rPr lang="en-US" sz="2400" i="1">
                            <a:latin typeface="Cambria Math" charset="0"/>
                          </a:rPr>
                          <m:t>,</m:t>
                        </m:r>
                        <m:r>
                          <a:rPr lang="en-US" sz="2400" i="1">
                            <a:latin typeface="Cambria Math" charset="0"/>
                          </a:rPr>
                          <m:t>𝑥</m:t>
                        </m:r>
                        <m:r>
                          <a:rPr lang="en-US" sz="2400" i="1">
                            <a:latin typeface="Cambria Math" charset="0"/>
                          </a:rPr>
                          <m:t>,</m:t>
                        </m:r>
                        <m:r>
                          <a:rPr lang="en-US" sz="2400" i="1">
                            <a:latin typeface="Cambria Math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en-US" sz="2400" dirty="0"/>
                  <a:t>  </a:t>
                </a:r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0"/>
                </p:custDataLst>
              </p:nvPr>
            </p:nvSpPr>
            <p:spPr>
              <a:xfrm>
                <a:off x="5067348" y="3483473"/>
                <a:ext cx="2291333" cy="461665"/>
              </a:xfrm>
              <a:prstGeom prst="rect">
                <a:avLst/>
              </a:prstGeom>
              <a:blipFill>
                <a:blip r:embed="rId23"/>
                <a:stretch>
                  <a:fillRect l="-3989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/>
          <p:cNvCxnSpPr/>
          <p:nvPr>
            <p:custDataLst>
              <p:tags r:id="rId11"/>
            </p:custDataLst>
          </p:nvPr>
        </p:nvCxnSpPr>
        <p:spPr>
          <a:xfrm flipH="1">
            <a:off x="2354982" y="4477353"/>
            <a:ext cx="182880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/>
              <p:cNvSpPr txBox="1"/>
              <p:nvPr>
                <p:custDataLst>
                  <p:tags r:id="rId12"/>
                </p:custDataLst>
              </p:nvPr>
            </p:nvSpPr>
            <p:spPr>
              <a:xfrm>
                <a:off x="1671150" y="3902237"/>
                <a:ext cx="3268331" cy="4778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Com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𝑆</m:t>
                          </m:r>
                        </m:e>
                      </m:d>
                      <m:r>
                        <a:rPr lang="en-US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,</m:t>
                      </m:r>
                      <m:r>
                        <a:rPr lang="en-US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𝑏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⊕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,|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𝑧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⟩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2"/>
                </p:custDataLst>
              </p:nvPr>
            </p:nvSpPr>
            <p:spPr>
              <a:xfrm>
                <a:off x="1671150" y="3902237"/>
                <a:ext cx="3268331" cy="477888"/>
              </a:xfrm>
              <a:prstGeom prst="rect">
                <a:avLst/>
              </a:prstGeom>
              <a:blipFill>
                <a:blip r:embed="rId24"/>
                <a:stretch>
                  <a:fillRect b="-139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/>
          <p:cNvCxnSpPr/>
          <p:nvPr>
            <p:custDataLst>
              <p:tags r:id="rId13"/>
            </p:custDataLst>
          </p:nvPr>
        </p:nvCxnSpPr>
        <p:spPr>
          <a:xfrm flipV="1">
            <a:off x="2367682" y="4978014"/>
            <a:ext cx="1828800" cy="38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/>
              <p:cNvSpPr txBox="1"/>
              <p:nvPr>
                <p:custDataLst>
                  <p:tags r:id="rId14"/>
                </p:custDataLst>
              </p:nvPr>
            </p:nvSpPr>
            <p:spPr>
              <a:xfrm>
                <a:off x="3024630" y="4491349"/>
                <a:ext cx="61238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𝜋</m:t>
                      </m:r>
                      <m:r>
                        <a:rPr lang="en-US" sz="2400" b="0" i="1" smtClean="0">
                          <a:latin typeface="Cambria Math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charset="0"/>
                        </a:rPr>
                        <m:t>st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4"/>
                </p:custDataLst>
              </p:nvPr>
            </p:nvSpPr>
            <p:spPr>
              <a:xfrm>
                <a:off x="3024630" y="4491349"/>
                <a:ext cx="612386" cy="461665"/>
              </a:xfrm>
              <a:prstGeom prst="rect">
                <a:avLst/>
              </a:prstGeom>
              <a:blipFill>
                <a:blip r:embed="rId25"/>
                <a:stretch>
                  <a:fillRect r="-168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/>
              <p:cNvSpPr txBox="1"/>
              <p:nvPr>
                <p:custDataLst>
                  <p:tags r:id="rId15"/>
                </p:custDataLst>
              </p:nvPr>
            </p:nvSpPr>
            <p:spPr>
              <a:xfrm>
                <a:off x="4298361" y="4939646"/>
                <a:ext cx="3744487" cy="11079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If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𝜋</m:t>
                    </m:r>
                    <m:r>
                      <a:rPr lang="en-US" sz="2400" i="1">
                        <a:latin typeface="Cambria Math" charset="0"/>
                      </a:rPr>
                      <m:t>∉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charset="0"/>
                          </a:rPr>
                          <m:t>𝑆</m:t>
                        </m:r>
                      </m:e>
                      <m:sup>
                        <m:r>
                          <a:rPr lang="en-US" sz="2400" i="1">
                            <a:latin typeface="Cambria Math" charset="0"/>
                          </a:rPr>
                          <m:t>⊥</m:t>
                        </m:r>
                      </m:sup>
                    </m:sSup>
                    <m:r>
                      <a:rPr lang="en-US" sz="2400" i="1">
                        <a:latin typeface="Cambria Math" charset="0"/>
                      </a:rPr>
                      <m:t>+</m:t>
                    </m:r>
                    <m:r>
                      <a:rPr lang="en-US" sz="2400" i="1">
                        <a:latin typeface="Cambria Math" charset="0"/>
                      </a:rPr>
                      <m:t>𝑧</m:t>
                    </m:r>
                  </m:oMath>
                </a14:m>
                <a:r>
                  <a:rPr lang="en-US" sz="2400" dirty="0"/>
                  <a:t>, output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⊥</m:t>
                        </m:r>
                      </m:e>
                    </m:d>
                    <m:d>
                      <m:dPr>
                        <m:begChr m:val="⟨"/>
                        <m:endChr m:val="|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charset="0"/>
                          </a:rPr>
                          <m:t>⊥</m:t>
                        </m:r>
                      </m:e>
                    </m:d>
                  </m:oMath>
                </a14:m>
                <a:endParaRPr lang="en-US" sz="2400" dirty="0"/>
              </a:p>
              <a:p>
                <a:r>
                  <a:rPr lang="en-US" sz="2400" dirty="0"/>
                  <a:t>Otherwise, output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charset="0"/>
                      </a:rPr>
                      <m:t>st</m:t>
                    </m:r>
                  </m:oMath>
                </a14:m>
                <a:endParaRPr lang="en-US" sz="2400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5"/>
                </p:custDataLst>
              </p:nvPr>
            </p:nvSpPr>
            <p:spPr>
              <a:xfrm>
                <a:off x="4298361" y="4939646"/>
                <a:ext cx="3744487" cy="1107996"/>
              </a:xfrm>
              <a:prstGeom prst="rect">
                <a:avLst/>
              </a:prstGeom>
              <a:blipFill>
                <a:blip r:embed="rId26"/>
                <a:stretch>
                  <a:fillRect l="-2443" t="-43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593080970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462987" y="318826"/>
            <a:ext cx="4104190" cy="815493"/>
          </a:xfrm>
        </p:spPr>
        <p:txBody>
          <a:bodyPr/>
          <a:lstStyle/>
          <a:p>
            <a:r>
              <a:rPr lang="en-US" dirty="0"/>
              <a:t>Example Proof</a:t>
            </a:r>
          </a:p>
        </p:txBody>
      </p:sp>
      <p:sp>
        <p:nvSpPr>
          <p:cNvPr id="8" name="TextBox 7"/>
          <p:cNvSpPr txBox="1"/>
          <p:nvPr>
            <p:custDataLst>
              <p:tags r:id="rId3"/>
            </p:custDataLst>
          </p:nvPr>
        </p:nvSpPr>
        <p:spPr>
          <a:xfrm>
            <a:off x="6910086" y="274898"/>
            <a:ext cx="50637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Simplified version of proof from [</a:t>
            </a:r>
            <a:r>
              <a:rPr lang="en-US" sz="2000" b="1" dirty="0"/>
              <a:t>B</a:t>
            </a:r>
            <a:r>
              <a:rPr lang="en-US" sz="2000" dirty="0"/>
              <a:t>GGKMRR23]</a:t>
            </a:r>
            <a:endParaRPr lang="en-US" sz="20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/>
              <p:cNvSpPr txBox="1"/>
              <p:nvPr>
                <p:custDataLst>
                  <p:tags r:id="rId4"/>
                </p:custDataLst>
              </p:nvPr>
            </p:nvSpPr>
            <p:spPr>
              <a:xfrm>
                <a:off x="786162" y="1081287"/>
                <a:ext cx="10394064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charset="0"/>
                  <a:buChar char="•"/>
                </a:pPr>
                <a:r>
                  <a:rPr lang="en-US" sz="2400" dirty="0"/>
                  <a:t>Let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𝒞</m:t>
                    </m:r>
                  </m:oMath>
                </a14:m>
                <a:r>
                  <a:rPr lang="en-US" sz="2400" dirty="0"/>
                  <a:t> be a computationally-hiding statistically-binding commitment</a:t>
                </a: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2400" dirty="0"/>
                  <a:t>Let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ℋ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=⊕</m:t>
                    </m:r>
                  </m:oMath>
                </a14:m>
                <a:endParaRPr lang="en-US" sz="2400" dirty="0"/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2400" dirty="0"/>
                  <a:t>Let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𝒟</m:t>
                    </m:r>
                  </m:oMath>
                </a14:m>
                <a:r>
                  <a:rPr lang="en-US" sz="2400" dirty="0"/>
                  <a:t> sample a uniformly random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(</m:t>
                    </m:r>
                    <m:r>
                      <a:rPr lang="en-US" sz="2400" b="0" i="1" smtClean="0">
                        <a:latin typeface="Cambria Math" charset="0"/>
                      </a:rPr>
                      <m:t>𝑆</m:t>
                    </m:r>
                    <m:r>
                      <a:rPr lang="en-US" sz="2400" b="0" i="1" smtClean="0">
                        <a:latin typeface="Cambria Math" charset="0"/>
                      </a:rPr>
                      <m:t>,</m:t>
                    </m:r>
                    <m:r>
                      <a:rPr lang="en-US" sz="2400" b="0" i="1" smtClean="0">
                        <a:latin typeface="Cambria Math" charset="0"/>
                      </a:rPr>
                      <m:t>𝑥</m:t>
                    </m:r>
                    <m:r>
                      <a:rPr lang="en-US" sz="2400" b="0" i="1" smtClean="0">
                        <a:latin typeface="Cambria Math" charset="0"/>
                      </a:rPr>
                      <m:t>,</m:t>
                    </m:r>
                    <m:r>
                      <a:rPr lang="en-US" sz="2400" b="0" i="1" smtClean="0">
                        <a:latin typeface="Cambria Math" charset="0"/>
                      </a:rPr>
                      <m:t>𝑧</m:t>
                    </m:r>
                    <m:r>
                      <a:rPr lang="en-US" sz="2400" b="0" i="1" smtClean="0">
                        <a:latin typeface="Cambria Math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2400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𝒜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/>
                  <a:t> be computationally bounded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𝒜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/>
                  <a:t> be unbounded</a:t>
                </a:r>
              </a:p>
            </p:txBody>
          </p:sp>
        </mc:Choice>
        <mc:Fallback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4"/>
                </p:custDataLst>
              </p:nvPr>
            </p:nvSpPr>
            <p:spPr>
              <a:xfrm>
                <a:off x="786162" y="1081287"/>
                <a:ext cx="10394064" cy="1569660"/>
              </a:xfrm>
              <a:prstGeom prst="rect">
                <a:avLst/>
              </a:prstGeom>
              <a:blipFill>
                <a:blip r:embed="rId19"/>
                <a:stretch>
                  <a:fillRect l="-821" t="-3101" b="-77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/>
              <p:cNvSpPr txBox="1"/>
              <p:nvPr>
                <p:custDataLst>
                  <p:tags r:id="rId5"/>
                </p:custDataLst>
              </p:nvPr>
            </p:nvSpPr>
            <p:spPr>
              <a:xfrm>
                <a:off x="1182111" y="6100280"/>
                <a:ext cx="6575133" cy="5091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Goal: Show that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charset="0"/>
                      </a:rPr>
                      <m:t>TD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charset="0"/>
                          </a:rPr>
                          <m:t>ExpCD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0" smtClean="0">
                                <a:latin typeface="Cambria Math" charset="0"/>
                              </a:rPr>
                              <m:t>0</m:t>
                            </m:r>
                          </m:e>
                        </m:d>
                        <m:r>
                          <a:rPr lang="en-US" sz="2400" b="0" i="0" smtClean="0">
                            <a:latin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charset="0"/>
                          </a:rPr>
                          <m:t>ExpCD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0" smtClean="0">
                                <a:latin typeface="Cambria Math" charset="0"/>
                              </a:rPr>
                              <m:t>1</m:t>
                            </m:r>
                          </m:e>
                        </m:d>
                      </m:e>
                    </m:d>
                    <m:r>
                      <a:rPr lang="en-US" sz="2400" b="0" i="0" smtClean="0">
                        <a:latin typeface="Cambria Math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charset="0"/>
                      </a:rPr>
                      <m:t>negl</m:t>
                    </m:r>
                  </m:oMath>
                </a14:m>
                <a:endParaRPr lang="en-US" sz="2400" dirty="0"/>
              </a:p>
            </p:txBody>
          </p:sp>
        </mc:Choice>
        <mc:Fallback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5"/>
                </p:custDataLst>
              </p:nvPr>
            </p:nvSpPr>
            <p:spPr>
              <a:xfrm>
                <a:off x="1182111" y="6100280"/>
                <a:ext cx="6575133" cy="509178"/>
              </a:xfrm>
              <a:prstGeom prst="rect">
                <a:avLst/>
              </a:prstGeom>
              <a:blipFill>
                <a:blip r:embed="rId20"/>
                <a:stretch>
                  <a:fillRect l="-1483" t="-3614" b="-240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ounded Rectangle 11"/>
          <p:cNvSpPr/>
          <p:nvPr>
            <p:custDataLst>
              <p:tags r:id="rId6"/>
            </p:custDataLst>
          </p:nvPr>
        </p:nvSpPr>
        <p:spPr>
          <a:xfrm>
            <a:off x="786162" y="2820003"/>
            <a:ext cx="7256686" cy="3086100"/>
          </a:xfrm>
          <a:prstGeom prst="roundRect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>
            <p:custDataLst>
              <p:tags r:id="rId7"/>
            </p:custDataLst>
          </p:nvPr>
        </p:nvSpPr>
        <p:spPr>
          <a:xfrm>
            <a:off x="1182111" y="6100280"/>
            <a:ext cx="6481824" cy="509178"/>
          </a:xfrm>
          <a:prstGeom prst="round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/>
              <p:cNvSpPr txBox="1"/>
              <p:nvPr>
                <p:custDataLst>
                  <p:tags r:id="rId8"/>
                </p:custDataLst>
              </p:nvPr>
            </p:nvSpPr>
            <p:spPr>
              <a:xfrm>
                <a:off x="3330823" y="2947450"/>
                <a:ext cx="1556131" cy="461665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25400">
                <a:solidFill>
                  <a:schemeClr val="accent2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>
                          <a:latin typeface="Cambria Math" charset="0"/>
                        </a:rPr>
                        <m:t>ExpCD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𝑏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8"/>
                </p:custDataLst>
              </p:nvPr>
            </p:nvSpPr>
            <p:spPr>
              <a:xfrm>
                <a:off x="3330823" y="2947450"/>
                <a:ext cx="1556131" cy="461665"/>
              </a:xfrm>
              <a:prstGeom prst="rect">
                <a:avLst/>
              </a:prstGeom>
              <a:blipFill>
                <a:blip r:embed="rId21"/>
                <a:stretch>
                  <a:fillRect b="-13924"/>
                </a:stretch>
              </a:blipFill>
              <a:ln w="2540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/>
              <p:cNvSpPr txBox="1"/>
              <p:nvPr>
                <p:custDataLst>
                  <p:tags r:id="rId9"/>
                </p:custDataLst>
              </p:nvPr>
            </p:nvSpPr>
            <p:spPr>
              <a:xfrm>
                <a:off x="957224" y="2898698"/>
                <a:ext cx="65915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u="sng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𝒜</m:t>
                      </m:r>
                    </m:oMath>
                  </m:oMathPara>
                </a14:m>
                <a:endParaRPr lang="en-US" sz="3200" u="sng" dirty="0"/>
              </a:p>
            </p:txBody>
          </p:sp>
        </mc:Choice>
        <mc:Fallback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9"/>
                </p:custDataLst>
              </p:nvPr>
            </p:nvSpPr>
            <p:spPr>
              <a:xfrm>
                <a:off x="957224" y="2898698"/>
                <a:ext cx="659155" cy="584775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/>
              <p:cNvSpPr txBox="1"/>
              <p:nvPr>
                <p:custDataLst>
                  <p:tags r:id="rId10"/>
                </p:custDataLst>
              </p:nvPr>
            </p:nvSpPr>
            <p:spPr>
              <a:xfrm>
                <a:off x="6487006" y="2898699"/>
                <a:ext cx="75751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u="sng" smtClean="0">
                          <a:latin typeface="Cambria Math" charset="0"/>
                        </a:rPr>
                        <m:t>𝐶h</m:t>
                      </m:r>
                    </m:oMath>
                  </m:oMathPara>
                </a14:m>
                <a:endParaRPr lang="en-US" sz="3200" u="sng" dirty="0"/>
              </a:p>
            </p:txBody>
          </p:sp>
        </mc:Choice>
        <mc:Fallback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0"/>
                </p:custDataLst>
              </p:nvPr>
            </p:nvSpPr>
            <p:spPr>
              <a:xfrm>
                <a:off x="6487006" y="2898699"/>
                <a:ext cx="757515" cy="584775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>
                <p:custDataLst>
                  <p:tags r:id="rId11"/>
                </p:custDataLst>
              </p:nvPr>
            </p:nvSpPr>
            <p:spPr>
              <a:xfrm>
                <a:off x="5067348" y="3483473"/>
                <a:ext cx="229133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Sample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charset="0"/>
                          </a:rPr>
                          <m:t>𝑆</m:t>
                        </m:r>
                        <m:r>
                          <a:rPr lang="en-US" sz="2400" i="1">
                            <a:latin typeface="Cambria Math" charset="0"/>
                          </a:rPr>
                          <m:t>,</m:t>
                        </m:r>
                        <m:r>
                          <a:rPr lang="en-US" sz="2400" i="1">
                            <a:latin typeface="Cambria Math" charset="0"/>
                          </a:rPr>
                          <m:t>𝑥</m:t>
                        </m:r>
                        <m:r>
                          <a:rPr lang="en-US" sz="2400" i="1">
                            <a:latin typeface="Cambria Math" charset="0"/>
                          </a:rPr>
                          <m:t>,</m:t>
                        </m:r>
                        <m:r>
                          <a:rPr lang="en-US" sz="2400" i="1">
                            <a:latin typeface="Cambria Math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en-US" sz="2400" dirty="0"/>
                  <a:t>  </a:t>
                </a:r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1"/>
                </p:custDataLst>
              </p:nvPr>
            </p:nvSpPr>
            <p:spPr>
              <a:xfrm>
                <a:off x="5067348" y="3483473"/>
                <a:ext cx="2291333" cy="461665"/>
              </a:xfrm>
              <a:prstGeom prst="rect">
                <a:avLst/>
              </a:prstGeom>
              <a:blipFill>
                <a:blip r:embed="rId24"/>
                <a:stretch>
                  <a:fillRect l="-3989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/>
          <p:cNvCxnSpPr/>
          <p:nvPr>
            <p:custDataLst>
              <p:tags r:id="rId12"/>
            </p:custDataLst>
          </p:nvPr>
        </p:nvCxnSpPr>
        <p:spPr>
          <a:xfrm flipH="1">
            <a:off x="2354982" y="4477353"/>
            <a:ext cx="182880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/>
              <p:cNvSpPr txBox="1"/>
              <p:nvPr>
                <p:custDataLst>
                  <p:tags r:id="rId13"/>
                </p:custDataLst>
              </p:nvPr>
            </p:nvSpPr>
            <p:spPr>
              <a:xfrm>
                <a:off x="1671150" y="3902237"/>
                <a:ext cx="3268331" cy="4778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Com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𝑆</m:t>
                          </m:r>
                        </m:e>
                      </m:d>
                      <m:r>
                        <a:rPr lang="en-US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,</m:t>
                      </m:r>
                      <m:r>
                        <a:rPr lang="en-US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𝑏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⊕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,|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𝑧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⟩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3"/>
                </p:custDataLst>
              </p:nvPr>
            </p:nvSpPr>
            <p:spPr>
              <a:xfrm>
                <a:off x="1671150" y="3902237"/>
                <a:ext cx="3268331" cy="477888"/>
              </a:xfrm>
              <a:prstGeom prst="rect">
                <a:avLst/>
              </a:prstGeom>
              <a:blipFill>
                <a:blip r:embed="rId25"/>
                <a:stretch>
                  <a:fillRect b="-139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/>
          <p:cNvCxnSpPr/>
          <p:nvPr>
            <p:custDataLst>
              <p:tags r:id="rId14"/>
            </p:custDataLst>
          </p:nvPr>
        </p:nvCxnSpPr>
        <p:spPr>
          <a:xfrm flipV="1">
            <a:off x="2367682" y="4978014"/>
            <a:ext cx="1828800" cy="38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/>
              <p:cNvSpPr txBox="1"/>
              <p:nvPr>
                <p:custDataLst>
                  <p:tags r:id="rId15"/>
                </p:custDataLst>
              </p:nvPr>
            </p:nvSpPr>
            <p:spPr>
              <a:xfrm>
                <a:off x="3024630" y="4491349"/>
                <a:ext cx="61238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𝜋</m:t>
                      </m:r>
                      <m:r>
                        <a:rPr lang="en-US" sz="2400" b="0" i="1" smtClean="0">
                          <a:latin typeface="Cambria Math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charset="0"/>
                        </a:rPr>
                        <m:t>st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5"/>
                </p:custDataLst>
              </p:nvPr>
            </p:nvSpPr>
            <p:spPr>
              <a:xfrm>
                <a:off x="3024630" y="4491349"/>
                <a:ext cx="612386" cy="461665"/>
              </a:xfrm>
              <a:prstGeom prst="rect">
                <a:avLst/>
              </a:prstGeom>
              <a:blipFill>
                <a:blip r:embed="rId26"/>
                <a:stretch>
                  <a:fillRect r="-168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/>
              <p:cNvSpPr txBox="1"/>
              <p:nvPr>
                <p:custDataLst>
                  <p:tags r:id="rId16"/>
                </p:custDataLst>
              </p:nvPr>
            </p:nvSpPr>
            <p:spPr>
              <a:xfrm>
                <a:off x="4298361" y="4939646"/>
                <a:ext cx="3744487" cy="11079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If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𝜋</m:t>
                    </m:r>
                    <m:r>
                      <a:rPr lang="en-US" sz="2400" i="1">
                        <a:latin typeface="Cambria Math" charset="0"/>
                      </a:rPr>
                      <m:t>∉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charset="0"/>
                          </a:rPr>
                          <m:t>𝑆</m:t>
                        </m:r>
                      </m:e>
                      <m:sup>
                        <m:r>
                          <a:rPr lang="en-US" sz="2400" i="1">
                            <a:latin typeface="Cambria Math" charset="0"/>
                          </a:rPr>
                          <m:t>⊥</m:t>
                        </m:r>
                      </m:sup>
                    </m:sSup>
                    <m:r>
                      <a:rPr lang="en-US" sz="2400" i="1">
                        <a:latin typeface="Cambria Math" charset="0"/>
                      </a:rPr>
                      <m:t>+</m:t>
                    </m:r>
                    <m:r>
                      <a:rPr lang="en-US" sz="2400" i="1">
                        <a:latin typeface="Cambria Math" charset="0"/>
                      </a:rPr>
                      <m:t>𝑧</m:t>
                    </m:r>
                  </m:oMath>
                </a14:m>
                <a:r>
                  <a:rPr lang="en-US" sz="2400" dirty="0"/>
                  <a:t>, output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⊥</m:t>
                        </m:r>
                      </m:e>
                    </m:d>
                    <m:d>
                      <m:dPr>
                        <m:begChr m:val="⟨"/>
                        <m:endChr m:val="|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charset="0"/>
                          </a:rPr>
                          <m:t>⊥</m:t>
                        </m:r>
                      </m:e>
                    </m:d>
                  </m:oMath>
                </a14:m>
                <a:endParaRPr lang="en-US" sz="2400" dirty="0"/>
              </a:p>
              <a:p>
                <a:r>
                  <a:rPr lang="en-US" sz="2400" dirty="0"/>
                  <a:t>Otherwise, output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charset="0"/>
                      </a:rPr>
                      <m:t>st</m:t>
                    </m:r>
                  </m:oMath>
                </a14:m>
                <a:endParaRPr lang="en-US" sz="2400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6"/>
                </p:custDataLst>
              </p:nvPr>
            </p:nvSpPr>
            <p:spPr>
              <a:xfrm>
                <a:off x="4298361" y="4939646"/>
                <a:ext cx="3744487" cy="1107996"/>
              </a:xfrm>
              <a:prstGeom prst="rect">
                <a:avLst/>
              </a:prstGeom>
              <a:blipFill>
                <a:blip r:embed="rId27"/>
                <a:stretch>
                  <a:fillRect l="-2443" t="-43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695264152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462987" y="318826"/>
            <a:ext cx="4104190" cy="815493"/>
          </a:xfrm>
        </p:spPr>
        <p:txBody>
          <a:bodyPr/>
          <a:lstStyle/>
          <a:p>
            <a:r>
              <a:rPr lang="en-US" dirty="0"/>
              <a:t>Example Proof</a:t>
            </a:r>
          </a:p>
        </p:txBody>
      </p:sp>
      <p:sp>
        <p:nvSpPr>
          <p:cNvPr id="8" name="TextBox 7"/>
          <p:cNvSpPr txBox="1"/>
          <p:nvPr>
            <p:custDataLst>
              <p:tags r:id="rId3"/>
            </p:custDataLst>
          </p:nvPr>
        </p:nvSpPr>
        <p:spPr>
          <a:xfrm>
            <a:off x="6910086" y="274898"/>
            <a:ext cx="50637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Simplified version of proof from [</a:t>
            </a:r>
            <a:r>
              <a:rPr lang="en-US" sz="2000" b="1" dirty="0"/>
              <a:t>B</a:t>
            </a:r>
            <a:r>
              <a:rPr lang="en-US" sz="2000" dirty="0"/>
              <a:t>GGKMRR23]</a:t>
            </a:r>
            <a:endParaRPr lang="en-US" sz="20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/>
              <p:cNvSpPr txBox="1"/>
              <p:nvPr>
                <p:custDataLst>
                  <p:tags r:id="rId4"/>
                </p:custDataLst>
              </p:nvPr>
            </p:nvSpPr>
            <p:spPr>
              <a:xfrm>
                <a:off x="516145" y="4371445"/>
                <a:ext cx="5885943" cy="22467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SzPts val="100"/>
                  <a:buFont typeface="Arial" charset="0"/>
                  <a:buChar char="•"/>
                </a:pPr>
                <a:r>
                  <a:rPr lang="en-US" sz="2000" dirty="0">
                    <a:solidFill>
                      <a:schemeClr val="tx1">
                        <a:alpha val="0"/>
                      </a:schemeClr>
                    </a:solidFill>
                  </a:rPr>
                  <a:t>Tension #1: Want to show the output is </a:t>
                </a:r>
                <a:r>
                  <a:rPr lang="en-US" sz="2000" i="1" dirty="0">
                    <a:solidFill>
                      <a:schemeClr val="tx1">
                        <a:alpha val="0"/>
                      </a:schemeClr>
                    </a:solidFill>
                  </a:rPr>
                  <a:t>statistically independent</a:t>
                </a:r>
                <a:r>
                  <a:rPr lang="en-US" sz="2000" dirty="0">
                    <a:solidFill>
                      <a:schemeClr val="tx1">
                        <a:alpha val="0"/>
                      </a:schemeClr>
                    </a:solidFill>
                  </a:rPr>
                  <a:t> of the bit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tx1">
                            <a:alpha val="0"/>
                          </a:schemeClr>
                        </a:solidFill>
                        <a:latin typeface="Cambria Math" charset="0"/>
                      </a:rPr>
                      <m:t>𝑏</m:t>
                    </m:r>
                  </m:oMath>
                </a14:m>
                <a:r>
                  <a:rPr lang="en-US" sz="2000" dirty="0">
                    <a:solidFill>
                      <a:schemeClr val="tx1">
                        <a:alpha val="0"/>
                      </a:schemeClr>
                    </a:solidFill>
                    <a:ea typeface="Cambria Math" charset="0"/>
                    <a:cs typeface="Cambria Math" charset="0"/>
                  </a:rPr>
                  <a:t>, but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tx1">
                            <a:alpha val="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𝒜</m:t>
                    </m:r>
                  </m:oMath>
                </a14:m>
                <a:r>
                  <a:rPr lang="en-US" sz="2000" dirty="0">
                    <a:solidFill>
                      <a:schemeClr val="tx1">
                        <a:alpha val="0"/>
                      </a:schemeClr>
                    </a:solidFill>
                  </a:rPr>
                  <a:t>’s input is a </a:t>
                </a:r>
                <a:r>
                  <a:rPr lang="en-US" sz="2000" i="1" dirty="0">
                    <a:solidFill>
                      <a:schemeClr val="tx1">
                        <a:alpha val="0"/>
                      </a:schemeClr>
                    </a:solidFill>
                  </a:rPr>
                  <a:t>statistically-binding commitment </a:t>
                </a:r>
                <a:r>
                  <a:rPr lang="en-US" sz="2000" dirty="0">
                    <a:solidFill>
                      <a:schemeClr val="tx1">
                        <a:alpha val="0"/>
                      </a:schemeClr>
                    </a:solidFill>
                  </a:rPr>
                  <a:t>to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>
                            <a:alpha val="0"/>
                          </a:schemeClr>
                        </a:solidFill>
                        <a:latin typeface="Cambria Math" charset="0"/>
                      </a:rPr>
                      <m:t>𝑏</m:t>
                    </m:r>
                  </m:oMath>
                </a14:m>
                <a:endParaRPr lang="en-US" sz="2000" dirty="0">
                  <a:solidFill>
                    <a:schemeClr val="tx1">
                      <a:alpha val="0"/>
                    </a:schemeClr>
                  </a:solidFill>
                </a:endParaRPr>
              </a:p>
              <a:p>
                <a:pPr marL="342900" indent="-342900">
                  <a:buFont typeface="Arial" charset="0"/>
                  <a:buChar char="•"/>
                </a:pPr>
                <a:endParaRPr lang="en-US" sz="2000" dirty="0"/>
              </a:p>
              <a:p>
                <a:pPr marL="342900" indent="-342900">
                  <a:buSzPts val="100"/>
                  <a:buFont typeface="Arial" charset="0"/>
                  <a:buChar char="•"/>
                </a:pPr>
                <a:r>
                  <a:rPr lang="en-US" sz="2000" dirty="0">
                    <a:solidFill>
                      <a:schemeClr val="tx1">
                        <a:alpha val="0"/>
                      </a:schemeClr>
                    </a:solidFill>
                  </a:rPr>
                  <a:t>Tension #2: Have to invoke the computational hiding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>
                        <a:solidFill>
                          <a:schemeClr val="tx1">
                            <a:alpha val="0"/>
                          </a:schemeClr>
                        </a:solidFill>
                        <a:latin typeface="Cambria Math" charset="0"/>
                      </a:rPr>
                      <m:t>Com</m:t>
                    </m:r>
                  </m:oMath>
                </a14:m>
                <a:r>
                  <a:rPr lang="en-US" sz="2000" dirty="0">
                    <a:solidFill>
                      <a:schemeClr val="tx1">
                        <a:alpha val="0"/>
                      </a:schemeClr>
                    </a:solidFill>
                  </a:rPr>
                  <a:t> without  moving to a computationally-indistinguishable hybrid</a:t>
                </a:r>
                <a:endParaRPr lang="en-US" sz="2000" dirty="0"/>
              </a:p>
            </p:txBody>
          </p:sp>
        </mc:Choice>
        <mc:Fallback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4"/>
                </p:custDataLst>
              </p:nvPr>
            </p:nvSpPr>
            <p:spPr>
              <a:xfrm>
                <a:off x="516145" y="4371445"/>
                <a:ext cx="5885943" cy="2246769"/>
              </a:xfrm>
              <a:prstGeom prst="rect">
                <a:avLst/>
              </a:prstGeom>
              <a:blipFill>
                <a:blip r:embed="rId17"/>
                <a:stretch>
                  <a:fillRect t="-1355" r="-311" b="-37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ounded Rectangle 17"/>
          <p:cNvSpPr/>
          <p:nvPr>
            <p:custDataLst>
              <p:tags r:id="rId5"/>
            </p:custDataLst>
          </p:nvPr>
        </p:nvSpPr>
        <p:spPr>
          <a:xfrm>
            <a:off x="609968" y="1143806"/>
            <a:ext cx="7256686" cy="3086100"/>
          </a:xfrm>
          <a:prstGeom prst="roundRect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/>
              <p:cNvSpPr txBox="1"/>
              <p:nvPr>
                <p:custDataLst>
                  <p:tags r:id="rId6"/>
                </p:custDataLst>
              </p:nvPr>
            </p:nvSpPr>
            <p:spPr>
              <a:xfrm>
                <a:off x="3372920" y="1283213"/>
                <a:ext cx="1360501" cy="461665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25400">
                <a:solidFill>
                  <a:schemeClr val="accent2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charset="0"/>
                            </a:rPr>
                            <m:t>Hyb</m:t>
                          </m:r>
                        </m:e>
                        <m:sub>
                          <m:r>
                            <a:rPr lang="en-US" sz="2400" b="0" i="0" smtClean="0"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𝑏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6"/>
                </p:custDataLst>
              </p:nvPr>
            </p:nvSpPr>
            <p:spPr>
              <a:xfrm>
                <a:off x="3372920" y="1283213"/>
                <a:ext cx="1360501" cy="461665"/>
              </a:xfrm>
              <a:prstGeom prst="rect">
                <a:avLst/>
              </a:prstGeom>
              <a:blipFill>
                <a:blip r:embed="rId18"/>
                <a:stretch>
                  <a:fillRect b="-13924"/>
                </a:stretch>
              </a:blipFill>
              <a:ln w="2540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/>
              <p:cNvSpPr txBox="1"/>
              <p:nvPr>
                <p:custDataLst>
                  <p:tags r:id="rId7"/>
                </p:custDataLst>
              </p:nvPr>
            </p:nvSpPr>
            <p:spPr>
              <a:xfrm>
                <a:off x="781030" y="1222501"/>
                <a:ext cx="65915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u="sng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𝒜</m:t>
                      </m:r>
                    </m:oMath>
                  </m:oMathPara>
                </a14:m>
                <a:endParaRPr lang="en-US" sz="3200" u="sng" dirty="0"/>
              </a:p>
            </p:txBody>
          </p:sp>
        </mc:Choice>
        <mc:Fallback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7"/>
                </p:custDataLst>
              </p:nvPr>
            </p:nvSpPr>
            <p:spPr>
              <a:xfrm>
                <a:off x="781030" y="1222501"/>
                <a:ext cx="659155" cy="584775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/>
              <p:cNvSpPr txBox="1"/>
              <p:nvPr>
                <p:custDataLst>
                  <p:tags r:id="rId8"/>
                </p:custDataLst>
              </p:nvPr>
            </p:nvSpPr>
            <p:spPr>
              <a:xfrm>
                <a:off x="6310812" y="1222502"/>
                <a:ext cx="75751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u="sng" smtClean="0">
                          <a:latin typeface="Cambria Math" charset="0"/>
                        </a:rPr>
                        <m:t>𝐶h</m:t>
                      </m:r>
                    </m:oMath>
                  </m:oMathPara>
                </a14:m>
                <a:endParaRPr lang="en-US" sz="3200" u="sng" dirty="0"/>
              </a:p>
            </p:txBody>
          </p:sp>
        </mc:Choice>
        <mc:Fallback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8"/>
                </p:custDataLst>
              </p:nvPr>
            </p:nvSpPr>
            <p:spPr>
              <a:xfrm>
                <a:off x="6310812" y="1222502"/>
                <a:ext cx="757515" cy="584775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/>
              <p:cNvSpPr txBox="1"/>
              <p:nvPr>
                <p:custDataLst>
                  <p:tags r:id="rId9"/>
                </p:custDataLst>
              </p:nvPr>
            </p:nvSpPr>
            <p:spPr>
              <a:xfrm>
                <a:off x="4891154" y="1807276"/>
                <a:ext cx="229133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Sample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charset="0"/>
                          </a:rPr>
                          <m:t>𝑆</m:t>
                        </m:r>
                        <m:r>
                          <a:rPr lang="en-US" sz="2400" i="1">
                            <a:latin typeface="Cambria Math" charset="0"/>
                          </a:rPr>
                          <m:t>,</m:t>
                        </m:r>
                        <m:r>
                          <a:rPr lang="en-US" sz="2400" i="1">
                            <a:latin typeface="Cambria Math" charset="0"/>
                          </a:rPr>
                          <m:t>𝑥</m:t>
                        </m:r>
                        <m:r>
                          <a:rPr lang="en-US" sz="2400" i="1">
                            <a:latin typeface="Cambria Math" charset="0"/>
                          </a:rPr>
                          <m:t>,</m:t>
                        </m:r>
                        <m:r>
                          <a:rPr lang="en-US" sz="2400" i="1">
                            <a:latin typeface="Cambria Math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en-US" sz="2400" dirty="0"/>
                  <a:t>  </a:t>
                </a:r>
              </a:p>
            </p:txBody>
          </p:sp>
        </mc:Choice>
        <mc:Fallback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9"/>
                </p:custDataLst>
              </p:nvPr>
            </p:nvSpPr>
            <p:spPr>
              <a:xfrm>
                <a:off x="4891154" y="1807276"/>
                <a:ext cx="2291333" cy="461665"/>
              </a:xfrm>
              <a:prstGeom prst="rect">
                <a:avLst/>
              </a:prstGeom>
              <a:blipFill>
                <a:blip r:embed="rId21"/>
                <a:stretch>
                  <a:fillRect l="-3989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/>
          <p:cNvCxnSpPr/>
          <p:nvPr>
            <p:custDataLst>
              <p:tags r:id="rId10"/>
            </p:custDataLst>
          </p:nvPr>
        </p:nvCxnSpPr>
        <p:spPr>
          <a:xfrm flipH="1">
            <a:off x="2178788" y="2801156"/>
            <a:ext cx="182880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/>
              <p:cNvSpPr txBox="1"/>
              <p:nvPr>
                <p:custDataLst>
                  <p:tags r:id="rId11"/>
                </p:custDataLst>
              </p:nvPr>
            </p:nvSpPr>
            <p:spPr>
              <a:xfrm>
                <a:off x="1494956" y="2226040"/>
                <a:ext cx="3268331" cy="4778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Com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𝑆</m:t>
                          </m:r>
                        </m:e>
                      </m:d>
                      <m:r>
                        <a:rPr lang="en-US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,</m:t>
                      </m:r>
                      <m:r>
                        <a:rPr lang="en-US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𝑏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⊕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,|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𝑧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⟩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1"/>
                </p:custDataLst>
              </p:nvPr>
            </p:nvSpPr>
            <p:spPr>
              <a:xfrm>
                <a:off x="1494956" y="2226040"/>
                <a:ext cx="3268331" cy="477888"/>
              </a:xfrm>
              <a:prstGeom prst="rect">
                <a:avLst/>
              </a:prstGeom>
              <a:blipFill>
                <a:blip r:embed="rId22"/>
                <a:stretch>
                  <a:fillRect b="-139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Arrow Connector 30"/>
          <p:cNvCxnSpPr/>
          <p:nvPr>
            <p:custDataLst>
              <p:tags r:id="rId12"/>
            </p:custDataLst>
          </p:nvPr>
        </p:nvCxnSpPr>
        <p:spPr>
          <a:xfrm flipV="1">
            <a:off x="2191488" y="3301817"/>
            <a:ext cx="1828800" cy="38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2" name="TextBox 31"/>
              <p:cNvSpPr txBox="1"/>
              <p:nvPr>
                <p:custDataLst>
                  <p:tags r:id="rId13"/>
                </p:custDataLst>
              </p:nvPr>
            </p:nvSpPr>
            <p:spPr>
              <a:xfrm>
                <a:off x="2848436" y="2815152"/>
                <a:ext cx="61238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𝜋</m:t>
                      </m:r>
                      <m:r>
                        <a:rPr lang="en-US" sz="2400" b="0" i="1" smtClean="0">
                          <a:latin typeface="Cambria Math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charset="0"/>
                        </a:rPr>
                        <m:t>st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3"/>
                </p:custDataLst>
              </p:nvPr>
            </p:nvSpPr>
            <p:spPr>
              <a:xfrm>
                <a:off x="2848436" y="2815152"/>
                <a:ext cx="612386" cy="461665"/>
              </a:xfrm>
              <a:prstGeom prst="rect">
                <a:avLst/>
              </a:prstGeom>
              <a:blipFill>
                <a:blip r:embed="rId23"/>
                <a:stretch>
                  <a:fillRect r="-168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Box 32"/>
              <p:cNvSpPr txBox="1"/>
              <p:nvPr>
                <p:custDataLst>
                  <p:tags r:id="rId14"/>
                </p:custDataLst>
              </p:nvPr>
            </p:nvSpPr>
            <p:spPr>
              <a:xfrm>
                <a:off x="4122167" y="3263449"/>
                <a:ext cx="3744487" cy="11079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If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𝜋</m:t>
                    </m:r>
                    <m:r>
                      <a:rPr lang="en-US" sz="2400" i="1">
                        <a:latin typeface="Cambria Math" charset="0"/>
                      </a:rPr>
                      <m:t>∉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charset="0"/>
                          </a:rPr>
                          <m:t>𝑆</m:t>
                        </m:r>
                      </m:e>
                      <m:sup>
                        <m:r>
                          <a:rPr lang="en-US" sz="2400" i="1">
                            <a:latin typeface="Cambria Math" charset="0"/>
                          </a:rPr>
                          <m:t>⊥</m:t>
                        </m:r>
                      </m:sup>
                    </m:sSup>
                    <m:r>
                      <a:rPr lang="en-US" sz="2400" i="1">
                        <a:latin typeface="Cambria Math" charset="0"/>
                      </a:rPr>
                      <m:t>+</m:t>
                    </m:r>
                    <m:r>
                      <a:rPr lang="en-US" sz="2400" i="1">
                        <a:latin typeface="Cambria Math" charset="0"/>
                      </a:rPr>
                      <m:t>𝑧</m:t>
                    </m:r>
                  </m:oMath>
                </a14:m>
                <a:r>
                  <a:rPr lang="en-US" sz="2400" dirty="0"/>
                  <a:t>, output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⊥</m:t>
                        </m:r>
                      </m:e>
                    </m:d>
                    <m:d>
                      <m:dPr>
                        <m:begChr m:val="⟨"/>
                        <m:endChr m:val="|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charset="0"/>
                          </a:rPr>
                          <m:t>⊥</m:t>
                        </m:r>
                      </m:e>
                    </m:d>
                  </m:oMath>
                </a14:m>
                <a:endParaRPr lang="en-US" sz="2400" dirty="0"/>
              </a:p>
              <a:p>
                <a:r>
                  <a:rPr lang="en-US" sz="2400" dirty="0"/>
                  <a:t>Otherwise, output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charset="0"/>
                      </a:rPr>
                      <m:t>st</m:t>
                    </m:r>
                  </m:oMath>
                </a14:m>
                <a:endParaRPr lang="en-US" sz="2400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4"/>
                </p:custDataLst>
              </p:nvPr>
            </p:nvSpPr>
            <p:spPr>
              <a:xfrm>
                <a:off x="4122167" y="3263449"/>
                <a:ext cx="3744487" cy="1107996"/>
              </a:xfrm>
              <a:prstGeom prst="rect">
                <a:avLst/>
              </a:prstGeom>
              <a:blipFill>
                <a:blip r:embed="rId24"/>
                <a:stretch>
                  <a:fillRect l="-2443" t="-43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467026257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462987" y="318826"/>
            <a:ext cx="4104190" cy="815493"/>
          </a:xfrm>
        </p:spPr>
        <p:txBody>
          <a:bodyPr/>
          <a:lstStyle/>
          <a:p>
            <a:r>
              <a:rPr lang="en-US" dirty="0"/>
              <a:t>Example Proof</a:t>
            </a:r>
          </a:p>
        </p:txBody>
      </p:sp>
      <p:sp>
        <p:nvSpPr>
          <p:cNvPr id="8" name="TextBox 7"/>
          <p:cNvSpPr txBox="1"/>
          <p:nvPr>
            <p:custDataLst>
              <p:tags r:id="rId3"/>
            </p:custDataLst>
          </p:nvPr>
        </p:nvSpPr>
        <p:spPr>
          <a:xfrm>
            <a:off x="6910086" y="274898"/>
            <a:ext cx="50637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Simplified version of proof from [</a:t>
            </a:r>
            <a:r>
              <a:rPr lang="en-US" sz="2000" b="1" dirty="0"/>
              <a:t>B</a:t>
            </a:r>
            <a:r>
              <a:rPr lang="en-US" sz="2000" dirty="0"/>
              <a:t>GGKMRR23]</a:t>
            </a:r>
            <a:endParaRPr lang="en-US" sz="20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/>
              <p:cNvSpPr txBox="1"/>
              <p:nvPr>
                <p:custDataLst>
                  <p:tags r:id="rId4"/>
                </p:custDataLst>
              </p:nvPr>
            </p:nvSpPr>
            <p:spPr>
              <a:xfrm>
                <a:off x="516145" y="4371445"/>
                <a:ext cx="5885943" cy="22467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charset="0"/>
                  <a:buChar char="•"/>
                </a:pPr>
                <a:r>
                  <a:rPr lang="en-US" sz="2000" dirty="0"/>
                  <a:t>Tension #1: Want to show the output is </a:t>
                </a:r>
                <a:r>
                  <a:rPr lang="en-US" sz="2000" i="1" dirty="0"/>
                  <a:t>statistically independent</a:t>
                </a:r>
                <a:r>
                  <a:rPr lang="en-US" sz="2000" dirty="0"/>
                  <a:t> of the bit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charset="0"/>
                      </a:rPr>
                      <m:t>𝑏</m:t>
                    </m:r>
                  </m:oMath>
                </a14:m>
                <a:r>
                  <a:rPr lang="en-US" sz="2000" dirty="0">
                    <a:ea typeface="Cambria Math" charset="0"/>
                    <a:cs typeface="Cambria Math" charset="0"/>
                  </a:rPr>
                  <a:t>, but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𝒜</m:t>
                    </m:r>
                  </m:oMath>
                </a14:m>
                <a:r>
                  <a:rPr lang="en-US" sz="2000" dirty="0"/>
                  <a:t>’s input is a </a:t>
                </a:r>
                <a:r>
                  <a:rPr lang="en-US" sz="2000" i="1" dirty="0"/>
                  <a:t>statistically-binding commitment </a:t>
                </a:r>
                <a:r>
                  <a:rPr lang="en-US" sz="2000" dirty="0"/>
                  <a:t>to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charset="0"/>
                      </a:rPr>
                      <m:t>𝑏</m:t>
                    </m:r>
                  </m:oMath>
                </a14:m>
                <a:endParaRPr lang="en-US" sz="2000" dirty="0"/>
              </a:p>
              <a:p>
                <a:pPr marL="342900" indent="-342900">
                  <a:buFont typeface="Arial" charset="0"/>
                  <a:buChar char="•"/>
                </a:pPr>
                <a:endParaRPr lang="en-US" sz="2000" dirty="0"/>
              </a:p>
              <a:p>
                <a:pPr marL="342900" indent="-342900">
                  <a:buSzPts val="100"/>
                  <a:buFont typeface="Arial" charset="0"/>
                  <a:buChar char="•"/>
                </a:pPr>
                <a:r>
                  <a:rPr lang="en-US" sz="2000" dirty="0">
                    <a:solidFill>
                      <a:schemeClr val="tx1">
                        <a:alpha val="0"/>
                      </a:schemeClr>
                    </a:solidFill>
                  </a:rPr>
                  <a:t>Tension #2: Have to invoke the computational hiding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>
                        <a:solidFill>
                          <a:schemeClr val="tx1">
                            <a:alpha val="0"/>
                          </a:schemeClr>
                        </a:solidFill>
                        <a:latin typeface="Cambria Math" charset="0"/>
                      </a:rPr>
                      <m:t>Com</m:t>
                    </m:r>
                  </m:oMath>
                </a14:m>
                <a:r>
                  <a:rPr lang="en-US" sz="2000" dirty="0">
                    <a:solidFill>
                      <a:schemeClr val="tx1">
                        <a:alpha val="0"/>
                      </a:schemeClr>
                    </a:solidFill>
                  </a:rPr>
                  <a:t> without  moving to a computationally-indistinguishable hybrid</a:t>
                </a:r>
                <a:endParaRPr lang="en-US" sz="2000" dirty="0"/>
              </a:p>
            </p:txBody>
          </p:sp>
        </mc:Choice>
        <mc:Fallback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4"/>
                </p:custDataLst>
              </p:nvPr>
            </p:nvSpPr>
            <p:spPr>
              <a:xfrm>
                <a:off x="516145" y="4371445"/>
                <a:ext cx="5885943" cy="2246769"/>
              </a:xfrm>
              <a:prstGeom prst="rect">
                <a:avLst/>
              </a:prstGeom>
              <a:blipFill>
                <a:blip r:embed="rId17"/>
                <a:stretch>
                  <a:fillRect l="-933" t="-1355" r="-311" b="-37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ounded Rectangle 17"/>
          <p:cNvSpPr/>
          <p:nvPr>
            <p:custDataLst>
              <p:tags r:id="rId5"/>
            </p:custDataLst>
          </p:nvPr>
        </p:nvSpPr>
        <p:spPr>
          <a:xfrm>
            <a:off x="609968" y="1143806"/>
            <a:ext cx="7256686" cy="3086100"/>
          </a:xfrm>
          <a:prstGeom prst="roundRect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/>
              <p:cNvSpPr txBox="1"/>
              <p:nvPr>
                <p:custDataLst>
                  <p:tags r:id="rId6"/>
                </p:custDataLst>
              </p:nvPr>
            </p:nvSpPr>
            <p:spPr>
              <a:xfrm>
                <a:off x="3372920" y="1283213"/>
                <a:ext cx="1360501" cy="461665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25400">
                <a:solidFill>
                  <a:schemeClr val="accent2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charset="0"/>
                            </a:rPr>
                            <m:t>Hyb</m:t>
                          </m:r>
                        </m:e>
                        <m:sub>
                          <m:r>
                            <a:rPr lang="en-US" sz="2400" b="0" i="0" smtClean="0"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𝑏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6"/>
                </p:custDataLst>
              </p:nvPr>
            </p:nvSpPr>
            <p:spPr>
              <a:xfrm>
                <a:off x="3372920" y="1283213"/>
                <a:ext cx="1360501" cy="461665"/>
              </a:xfrm>
              <a:prstGeom prst="rect">
                <a:avLst/>
              </a:prstGeom>
              <a:blipFill>
                <a:blip r:embed="rId18"/>
                <a:stretch>
                  <a:fillRect b="-13924"/>
                </a:stretch>
              </a:blipFill>
              <a:ln w="2540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/>
              <p:cNvSpPr txBox="1"/>
              <p:nvPr>
                <p:custDataLst>
                  <p:tags r:id="rId7"/>
                </p:custDataLst>
              </p:nvPr>
            </p:nvSpPr>
            <p:spPr>
              <a:xfrm>
                <a:off x="781030" y="1222501"/>
                <a:ext cx="65915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u="sng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𝒜</m:t>
                      </m:r>
                    </m:oMath>
                  </m:oMathPara>
                </a14:m>
                <a:endParaRPr lang="en-US" sz="3200" u="sng" dirty="0"/>
              </a:p>
            </p:txBody>
          </p:sp>
        </mc:Choice>
        <mc:Fallback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7"/>
                </p:custDataLst>
              </p:nvPr>
            </p:nvSpPr>
            <p:spPr>
              <a:xfrm>
                <a:off x="781030" y="1222501"/>
                <a:ext cx="659155" cy="584775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/>
              <p:cNvSpPr txBox="1"/>
              <p:nvPr>
                <p:custDataLst>
                  <p:tags r:id="rId8"/>
                </p:custDataLst>
              </p:nvPr>
            </p:nvSpPr>
            <p:spPr>
              <a:xfrm>
                <a:off x="6310812" y="1222502"/>
                <a:ext cx="75751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u="sng" smtClean="0">
                          <a:latin typeface="Cambria Math" charset="0"/>
                        </a:rPr>
                        <m:t>𝐶h</m:t>
                      </m:r>
                    </m:oMath>
                  </m:oMathPara>
                </a14:m>
                <a:endParaRPr lang="en-US" sz="3200" u="sng" dirty="0"/>
              </a:p>
            </p:txBody>
          </p:sp>
        </mc:Choice>
        <mc:Fallback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8"/>
                </p:custDataLst>
              </p:nvPr>
            </p:nvSpPr>
            <p:spPr>
              <a:xfrm>
                <a:off x="6310812" y="1222502"/>
                <a:ext cx="757515" cy="584775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/>
              <p:cNvSpPr txBox="1"/>
              <p:nvPr>
                <p:custDataLst>
                  <p:tags r:id="rId9"/>
                </p:custDataLst>
              </p:nvPr>
            </p:nvSpPr>
            <p:spPr>
              <a:xfrm>
                <a:off x="4891154" y="1807276"/>
                <a:ext cx="229133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Sample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charset="0"/>
                          </a:rPr>
                          <m:t>𝑆</m:t>
                        </m:r>
                        <m:r>
                          <a:rPr lang="en-US" sz="2400" i="1">
                            <a:latin typeface="Cambria Math" charset="0"/>
                          </a:rPr>
                          <m:t>,</m:t>
                        </m:r>
                        <m:r>
                          <a:rPr lang="en-US" sz="2400" i="1">
                            <a:latin typeface="Cambria Math" charset="0"/>
                          </a:rPr>
                          <m:t>𝑥</m:t>
                        </m:r>
                        <m:r>
                          <a:rPr lang="en-US" sz="2400" i="1">
                            <a:latin typeface="Cambria Math" charset="0"/>
                          </a:rPr>
                          <m:t>,</m:t>
                        </m:r>
                        <m:r>
                          <a:rPr lang="en-US" sz="2400" i="1">
                            <a:latin typeface="Cambria Math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en-US" sz="2400" dirty="0"/>
                  <a:t>  </a:t>
                </a:r>
              </a:p>
            </p:txBody>
          </p:sp>
        </mc:Choice>
        <mc:Fallback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9"/>
                </p:custDataLst>
              </p:nvPr>
            </p:nvSpPr>
            <p:spPr>
              <a:xfrm>
                <a:off x="4891154" y="1807276"/>
                <a:ext cx="2291333" cy="461665"/>
              </a:xfrm>
              <a:prstGeom prst="rect">
                <a:avLst/>
              </a:prstGeom>
              <a:blipFill>
                <a:blip r:embed="rId21"/>
                <a:stretch>
                  <a:fillRect l="-3989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/>
          <p:cNvCxnSpPr/>
          <p:nvPr>
            <p:custDataLst>
              <p:tags r:id="rId10"/>
            </p:custDataLst>
          </p:nvPr>
        </p:nvCxnSpPr>
        <p:spPr>
          <a:xfrm flipH="1">
            <a:off x="2178788" y="2801156"/>
            <a:ext cx="182880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/>
              <p:cNvSpPr txBox="1"/>
              <p:nvPr>
                <p:custDataLst>
                  <p:tags r:id="rId11"/>
                </p:custDataLst>
              </p:nvPr>
            </p:nvSpPr>
            <p:spPr>
              <a:xfrm>
                <a:off x="1494956" y="2226040"/>
                <a:ext cx="3268331" cy="4778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Com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𝑆</m:t>
                          </m:r>
                        </m:e>
                      </m:d>
                      <m:r>
                        <a:rPr lang="en-US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,</m:t>
                      </m:r>
                      <m:r>
                        <a:rPr lang="en-US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𝑏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⊕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,|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𝑧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⟩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1"/>
                </p:custDataLst>
              </p:nvPr>
            </p:nvSpPr>
            <p:spPr>
              <a:xfrm>
                <a:off x="1494956" y="2226040"/>
                <a:ext cx="3268331" cy="477888"/>
              </a:xfrm>
              <a:prstGeom prst="rect">
                <a:avLst/>
              </a:prstGeom>
              <a:blipFill>
                <a:blip r:embed="rId22"/>
                <a:stretch>
                  <a:fillRect b="-139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Arrow Connector 30"/>
          <p:cNvCxnSpPr/>
          <p:nvPr>
            <p:custDataLst>
              <p:tags r:id="rId12"/>
            </p:custDataLst>
          </p:nvPr>
        </p:nvCxnSpPr>
        <p:spPr>
          <a:xfrm flipV="1">
            <a:off x="2191488" y="3301817"/>
            <a:ext cx="1828800" cy="38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2" name="TextBox 31"/>
              <p:cNvSpPr txBox="1"/>
              <p:nvPr>
                <p:custDataLst>
                  <p:tags r:id="rId13"/>
                </p:custDataLst>
              </p:nvPr>
            </p:nvSpPr>
            <p:spPr>
              <a:xfrm>
                <a:off x="2848436" y="2815152"/>
                <a:ext cx="61238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𝜋</m:t>
                      </m:r>
                      <m:r>
                        <a:rPr lang="en-US" sz="2400" b="0" i="1" smtClean="0">
                          <a:latin typeface="Cambria Math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charset="0"/>
                        </a:rPr>
                        <m:t>st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3"/>
                </p:custDataLst>
              </p:nvPr>
            </p:nvSpPr>
            <p:spPr>
              <a:xfrm>
                <a:off x="2848436" y="2815152"/>
                <a:ext cx="612386" cy="461665"/>
              </a:xfrm>
              <a:prstGeom prst="rect">
                <a:avLst/>
              </a:prstGeom>
              <a:blipFill>
                <a:blip r:embed="rId23"/>
                <a:stretch>
                  <a:fillRect r="-168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Box 32"/>
              <p:cNvSpPr txBox="1"/>
              <p:nvPr>
                <p:custDataLst>
                  <p:tags r:id="rId14"/>
                </p:custDataLst>
              </p:nvPr>
            </p:nvSpPr>
            <p:spPr>
              <a:xfrm>
                <a:off x="4122167" y="3263449"/>
                <a:ext cx="3744487" cy="11079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If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𝜋</m:t>
                    </m:r>
                    <m:r>
                      <a:rPr lang="en-US" sz="2400" i="1">
                        <a:latin typeface="Cambria Math" charset="0"/>
                      </a:rPr>
                      <m:t>∉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charset="0"/>
                          </a:rPr>
                          <m:t>𝑆</m:t>
                        </m:r>
                      </m:e>
                      <m:sup>
                        <m:r>
                          <a:rPr lang="en-US" sz="2400" i="1">
                            <a:latin typeface="Cambria Math" charset="0"/>
                          </a:rPr>
                          <m:t>⊥</m:t>
                        </m:r>
                      </m:sup>
                    </m:sSup>
                    <m:r>
                      <a:rPr lang="en-US" sz="2400" i="1">
                        <a:latin typeface="Cambria Math" charset="0"/>
                      </a:rPr>
                      <m:t>+</m:t>
                    </m:r>
                    <m:r>
                      <a:rPr lang="en-US" sz="2400" i="1">
                        <a:latin typeface="Cambria Math" charset="0"/>
                      </a:rPr>
                      <m:t>𝑧</m:t>
                    </m:r>
                  </m:oMath>
                </a14:m>
                <a:r>
                  <a:rPr lang="en-US" sz="2400" dirty="0"/>
                  <a:t>, output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⊥</m:t>
                        </m:r>
                      </m:e>
                    </m:d>
                    <m:d>
                      <m:dPr>
                        <m:begChr m:val="⟨"/>
                        <m:endChr m:val="|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charset="0"/>
                          </a:rPr>
                          <m:t>⊥</m:t>
                        </m:r>
                      </m:e>
                    </m:d>
                  </m:oMath>
                </a14:m>
                <a:endParaRPr lang="en-US" sz="2400" dirty="0"/>
              </a:p>
              <a:p>
                <a:r>
                  <a:rPr lang="en-US" sz="2400" dirty="0"/>
                  <a:t>Otherwise, output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charset="0"/>
                      </a:rPr>
                      <m:t>st</m:t>
                    </m:r>
                  </m:oMath>
                </a14:m>
                <a:endParaRPr lang="en-US" sz="2400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4"/>
                </p:custDataLst>
              </p:nvPr>
            </p:nvSpPr>
            <p:spPr>
              <a:xfrm>
                <a:off x="4122167" y="3263449"/>
                <a:ext cx="3744487" cy="1107996"/>
              </a:xfrm>
              <a:prstGeom prst="rect">
                <a:avLst/>
              </a:prstGeom>
              <a:blipFill>
                <a:blip r:embed="rId24"/>
                <a:stretch>
                  <a:fillRect l="-2443" t="-43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534415227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462987" y="318826"/>
            <a:ext cx="4104190" cy="815493"/>
          </a:xfrm>
        </p:spPr>
        <p:txBody>
          <a:bodyPr/>
          <a:lstStyle/>
          <a:p>
            <a:r>
              <a:rPr lang="en-US" dirty="0"/>
              <a:t>Example Proof</a:t>
            </a:r>
          </a:p>
        </p:txBody>
      </p:sp>
      <p:sp>
        <p:nvSpPr>
          <p:cNvPr id="8" name="TextBox 7"/>
          <p:cNvSpPr txBox="1"/>
          <p:nvPr>
            <p:custDataLst>
              <p:tags r:id="rId3"/>
            </p:custDataLst>
          </p:nvPr>
        </p:nvSpPr>
        <p:spPr>
          <a:xfrm>
            <a:off x="6910086" y="274898"/>
            <a:ext cx="50637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Simplified version of proof from [</a:t>
            </a:r>
            <a:r>
              <a:rPr lang="en-US" sz="2000" b="1" dirty="0"/>
              <a:t>B</a:t>
            </a:r>
            <a:r>
              <a:rPr lang="en-US" sz="2000" dirty="0"/>
              <a:t>GGKMRR23]</a:t>
            </a:r>
            <a:endParaRPr lang="en-US" sz="20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/>
              <p:cNvSpPr txBox="1"/>
              <p:nvPr>
                <p:custDataLst>
                  <p:tags r:id="rId4"/>
                </p:custDataLst>
              </p:nvPr>
            </p:nvSpPr>
            <p:spPr>
              <a:xfrm>
                <a:off x="516145" y="4371445"/>
                <a:ext cx="5885943" cy="22467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charset="0"/>
                  <a:buChar char="•"/>
                </a:pPr>
                <a:r>
                  <a:rPr lang="en-US" sz="2000" dirty="0"/>
                  <a:t>Tension #1: Want to show the output is </a:t>
                </a:r>
                <a:r>
                  <a:rPr lang="en-US" sz="2000" i="1" dirty="0"/>
                  <a:t>statistically independent</a:t>
                </a:r>
                <a:r>
                  <a:rPr lang="en-US" sz="2000" dirty="0"/>
                  <a:t> of the bit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charset="0"/>
                      </a:rPr>
                      <m:t>𝑏</m:t>
                    </m:r>
                  </m:oMath>
                </a14:m>
                <a:r>
                  <a:rPr lang="en-US" sz="2000" dirty="0">
                    <a:ea typeface="Cambria Math" charset="0"/>
                    <a:cs typeface="Cambria Math" charset="0"/>
                  </a:rPr>
                  <a:t>, but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𝒜</m:t>
                    </m:r>
                  </m:oMath>
                </a14:m>
                <a:r>
                  <a:rPr lang="en-US" sz="2000" dirty="0"/>
                  <a:t>’s input is a </a:t>
                </a:r>
                <a:r>
                  <a:rPr lang="en-US" sz="2000" i="1" dirty="0"/>
                  <a:t>statistically-binding commitment </a:t>
                </a:r>
                <a:r>
                  <a:rPr lang="en-US" sz="2000" dirty="0"/>
                  <a:t>to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charset="0"/>
                      </a:rPr>
                      <m:t>𝑏</m:t>
                    </m:r>
                  </m:oMath>
                </a14:m>
                <a:endParaRPr lang="en-US" sz="2000" dirty="0"/>
              </a:p>
              <a:p>
                <a:pPr marL="342900" indent="-342900">
                  <a:buFont typeface="Arial" charset="0"/>
                  <a:buChar char="•"/>
                </a:pPr>
                <a:endParaRPr lang="en-US" sz="2000" dirty="0"/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sz="2000" dirty="0"/>
                  <a:t>Tension #2: Have to invoke the computational hiding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>
                        <a:latin typeface="Cambria Math" charset="0"/>
                      </a:rPr>
                      <m:t>Com</m:t>
                    </m:r>
                  </m:oMath>
                </a14:m>
                <a:r>
                  <a:rPr lang="en-US" sz="2000" dirty="0"/>
                  <a:t> without  moving to a computationally-indistinguishable hybrid</a:t>
                </a:r>
              </a:p>
            </p:txBody>
          </p:sp>
        </mc:Choice>
        <mc:Fallback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4"/>
                </p:custDataLst>
              </p:nvPr>
            </p:nvSpPr>
            <p:spPr>
              <a:xfrm>
                <a:off x="516145" y="4371445"/>
                <a:ext cx="5885943" cy="2246769"/>
              </a:xfrm>
              <a:prstGeom prst="rect">
                <a:avLst/>
              </a:prstGeom>
              <a:blipFill>
                <a:blip r:embed="rId17"/>
                <a:stretch>
                  <a:fillRect l="-933" t="-1355" r="-311" b="-37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ounded Rectangle 17"/>
          <p:cNvSpPr/>
          <p:nvPr>
            <p:custDataLst>
              <p:tags r:id="rId5"/>
            </p:custDataLst>
          </p:nvPr>
        </p:nvSpPr>
        <p:spPr>
          <a:xfrm>
            <a:off x="609968" y="1143806"/>
            <a:ext cx="7256686" cy="3086100"/>
          </a:xfrm>
          <a:prstGeom prst="roundRect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/>
              <p:cNvSpPr txBox="1"/>
              <p:nvPr>
                <p:custDataLst>
                  <p:tags r:id="rId6"/>
                </p:custDataLst>
              </p:nvPr>
            </p:nvSpPr>
            <p:spPr>
              <a:xfrm>
                <a:off x="3372920" y="1283213"/>
                <a:ext cx="1360501" cy="461665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25400">
                <a:solidFill>
                  <a:schemeClr val="accent2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charset="0"/>
                            </a:rPr>
                            <m:t>Hyb</m:t>
                          </m:r>
                        </m:e>
                        <m:sub>
                          <m:r>
                            <a:rPr lang="en-US" sz="2400" b="0" i="0" smtClean="0"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𝑏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6"/>
                </p:custDataLst>
              </p:nvPr>
            </p:nvSpPr>
            <p:spPr>
              <a:xfrm>
                <a:off x="3372920" y="1283213"/>
                <a:ext cx="1360501" cy="461665"/>
              </a:xfrm>
              <a:prstGeom prst="rect">
                <a:avLst/>
              </a:prstGeom>
              <a:blipFill>
                <a:blip r:embed="rId18"/>
                <a:stretch>
                  <a:fillRect b="-13924"/>
                </a:stretch>
              </a:blipFill>
              <a:ln w="2540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/>
              <p:cNvSpPr txBox="1"/>
              <p:nvPr>
                <p:custDataLst>
                  <p:tags r:id="rId7"/>
                </p:custDataLst>
              </p:nvPr>
            </p:nvSpPr>
            <p:spPr>
              <a:xfrm>
                <a:off x="781030" y="1222501"/>
                <a:ext cx="65915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u="sng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𝒜</m:t>
                      </m:r>
                    </m:oMath>
                  </m:oMathPara>
                </a14:m>
                <a:endParaRPr lang="en-US" sz="3200" u="sng" dirty="0"/>
              </a:p>
            </p:txBody>
          </p:sp>
        </mc:Choice>
        <mc:Fallback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7"/>
                </p:custDataLst>
              </p:nvPr>
            </p:nvSpPr>
            <p:spPr>
              <a:xfrm>
                <a:off x="781030" y="1222501"/>
                <a:ext cx="659155" cy="584775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/>
              <p:cNvSpPr txBox="1"/>
              <p:nvPr>
                <p:custDataLst>
                  <p:tags r:id="rId8"/>
                </p:custDataLst>
              </p:nvPr>
            </p:nvSpPr>
            <p:spPr>
              <a:xfrm>
                <a:off x="6310812" y="1222502"/>
                <a:ext cx="75751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u="sng" smtClean="0">
                          <a:latin typeface="Cambria Math" charset="0"/>
                        </a:rPr>
                        <m:t>𝐶h</m:t>
                      </m:r>
                    </m:oMath>
                  </m:oMathPara>
                </a14:m>
                <a:endParaRPr lang="en-US" sz="3200" u="sng" dirty="0"/>
              </a:p>
            </p:txBody>
          </p:sp>
        </mc:Choice>
        <mc:Fallback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8"/>
                </p:custDataLst>
              </p:nvPr>
            </p:nvSpPr>
            <p:spPr>
              <a:xfrm>
                <a:off x="6310812" y="1222502"/>
                <a:ext cx="757515" cy="584775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/>
              <p:cNvSpPr txBox="1"/>
              <p:nvPr>
                <p:custDataLst>
                  <p:tags r:id="rId9"/>
                </p:custDataLst>
              </p:nvPr>
            </p:nvSpPr>
            <p:spPr>
              <a:xfrm>
                <a:off x="4891154" y="1807276"/>
                <a:ext cx="229133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Sample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charset="0"/>
                          </a:rPr>
                          <m:t>𝑆</m:t>
                        </m:r>
                        <m:r>
                          <a:rPr lang="en-US" sz="2400" i="1">
                            <a:latin typeface="Cambria Math" charset="0"/>
                          </a:rPr>
                          <m:t>,</m:t>
                        </m:r>
                        <m:r>
                          <a:rPr lang="en-US" sz="2400" i="1">
                            <a:latin typeface="Cambria Math" charset="0"/>
                          </a:rPr>
                          <m:t>𝑥</m:t>
                        </m:r>
                        <m:r>
                          <a:rPr lang="en-US" sz="2400" i="1">
                            <a:latin typeface="Cambria Math" charset="0"/>
                          </a:rPr>
                          <m:t>,</m:t>
                        </m:r>
                        <m:r>
                          <a:rPr lang="en-US" sz="2400" i="1">
                            <a:latin typeface="Cambria Math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en-US" sz="2400" dirty="0"/>
                  <a:t>  </a:t>
                </a:r>
              </a:p>
            </p:txBody>
          </p:sp>
        </mc:Choice>
        <mc:Fallback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9"/>
                </p:custDataLst>
              </p:nvPr>
            </p:nvSpPr>
            <p:spPr>
              <a:xfrm>
                <a:off x="4891154" y="1807276"/>
                <a:ext cx="2291333" cy="461665"/>
              </a:xfrm>
              <a:prstGeom prst="rect">
                <a:avLst/>
              </a:prstGeom>
              <a:blipFill>
                <a:blip r:embed="rId21"/>
                <a:stretch>
                  <a:fillRect l="-3989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/>
          <p:cNvCxnSpPr/>
          <p:nvPr>
            <p:custDataLst>
              <p:tags r:id="rId10"/>
            </p:custDataLst>
          </p:nvPr>
        </p:nvCxnSpPr>
        <p:spPr>
          <a:xfrm flipH="1">
            <a:off x="2178788" y="2801156"/>
            <a:ext cx="182880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/>
              <p:cNvSpPr txBox="1"/>
              <p:nvPr>
                <p:custDataLst>
                  <p:tags r:id="rId11"/>
                </p:custDataLst>
              </p:nvPr>
            </p:nvSpPr>
            <p:spPr>
              <a:xfrm>
                <a:off x="1494956" y="2226040"/>
                <a:ext cx="3268331" cy="4778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Com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𝑆</m:t>
                          </m:r>
                        </m:e>
                      </m:d>
                      <m:r>
                        <a:rPr lang="en-US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,</m:t>
                      </m:r>
                      <m:r>
                        <a:rPr lang="en-US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𝑏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⊕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,|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𝑧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⟩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1"/>
                </p:custDataLst>
              </p:nvPr>
            </p:nvSpPr>
            <p:spPr>
              <a:xfrm>
                <a:off x="1494956" y="2226040"/>
                <a:ext cx="3268331" cy="477888"/>
              </a:xfrm>
              <a:prstGeom prst="rect">
                <a:avLst/>
              </a:prstGeom>
              <a:blipFill>
                <a:blip r:embed="rId22"/>
                <a:stretch>
                  <a:fillRect b="-139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Arrow Connector 30"/>
          <p:cNvCxnSpPr/>
          <p:nvPr>
            <p:custDataLst>
              <p:tags r:id="rId12"/>
            </p:custDataLst>
          </p:nvPr>
        </p:nvCxnSpPr>
        <p:spPr>
          <a:xfrm flipV="1">
            <a:off x="2191488" y="3301817"/>
            <a:ext cx="1828800" cy="38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2" name="TextBox 31"/>
              <p:cNvSpPr txBox="1"/>
              <p:nvPr>
                <p:custDataLst>
                  <p:tags r:id="rId13"/>
                </p:custDataLst>
              </p:nvPr>
            </p:nvSpPr>
            <p:spPr>
              <a:xfrm>
                <a:off x="2848436" y="2815152"/>
                <a:ext cx="61238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𝜋</m:t>
                      </m:r>
                      <m:r>
                        <a:rPr lang="en-US" sz="2400" b="0" i="1" smtClean="0">
                          <a:latin typeface="Cambria Math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charset="0"/>
                        </a:rPr>
                        <m:t>st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3"/>
                </p:custDataLst>
              </p:nvPr>
            </p:nvSpPr>
            <p:spPr>
              <a:xfrm>
                <a:off x="2848436" y="2815152"/>
                <a:ext cx="612386" cy="461665"/>
              </a:xfrm>
              <a:prstGeom prst="rect">
                <a:avLst/>
              </a:prstGeom>
              <a:blipFill>
                <a:blip r:embed="rId23"/>
                <a:stretch>
                  <a:fillRect r="-168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Box 32"/>
              <p:cNvSpPr txBox="1"/>
              <p:nvPr>
                <p:custDataLst>
                  <p:tags r:id="rId14"/>
                </p:custDataLst>
              </p:nvPr>
            </p:nvSpPr>
            <p:spPr>
              <a:xfrm>
                <a:off x="4122167" y="3263449"/>
                <a:ext cx="3744487" cy="11079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If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𝜋</m:t>
                    </m:r>
                    <m:r>
                      <a:rPr lang="en-US" sz="2400" i="1">
                        <a:latin typeface="Cambria Math" charset="0"/>
                      </a:rPr>
                      <m:t>∉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charset="0"/>
                          </a:rPr>
                          <m:t>𝑆</m:t>
                        </m:r>
                      </m:e>
                      <m:sup>
                        <m:r>
                          <a:rPr lang="en-US" sz="2400" i="1">
                            <a:latin typeface="Cambria Math" charset="0"/>
                          </a:rPr>
                          <m:t>⊥</m:t>
                        </m:r>
                      </m:sup>
                    </m:sSup>
                    <m:r>
                      <a:rPr lang="en-US" sz="2400" i="1">
                        <a:latin typeface="Cambria Math" charset="0"/>
                      </a:rPr>
                      <m:t>+</m:t>
                    </m:r>
                    <m:r>
                      <a:rPr lang="en-US" sz="2400" i="1">
                        <a:latin typeface="Cambria Math" charset="0"/>
                      </a:rPr>
                      <m:t>𝑧</m:t>
                    </m:r>
                  </m:oMath>
                </a14:m>
                <a:r>
                  <a:rPr lang="en-US" sz="2400" dirty="0"/>
                  <a:t>, output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⊥</m:t>
                        </m:r>
                      </m:e>
                    </m:d>
                    <m:d>
                      <m:dPr>
                        <m:begChr m:val="⟨"/>
                        <m:endChr m:val="|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charset="0"/>
                          </a:rPr>
                          <m:t>⊥</m:t>
                        </m:r>
                      </m:e>
                    </m:d>
                  </m:oMath>
                </a14:m>
                <a:endParaRPr lang="en-US" sz="2400" dirty="0"/>
              </a:p>
              <a:p>
                <a:r>
                  <a:rPr lang="en-US" sz="2400" dirty="0"/>
                  <a:t>Otherwise, output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charset="0"/>
                      </a:rPr>
                      <m:t>st</m:t>
                    </m:r>
                  </m:oMath>
                </a14:m>
                <a:endParaRPr lang="en-US" sz="2400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4"/>
                </p:custDataLst>
              </p:nvPr>
            </p:nvSpPr>
            <p:spPr>
              <a:xfrm>
                <a:off x="4122167" y="3263449"/>
                <a:ext cx="3744487" cy="1107996"/>
              </a:xfrm>
              <a:prstGeom prst="rect">
                <a:avLst/>
              </a:prstGeom>
              <a:blipFill>
                <a:blip r:embed="rId24"/>
                <a:stretch>
                  <a:fillRect l="-2443" t="-43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41681649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6" descr="ay 15, 2020 - 99+ Outline Cloud Clipart, Free Download Transparent Png  Image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9195" y="1803421"/>
            <a:ext cx="4211432" cy="2572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" name="Rectangle 69"/>
          <p:cNvSpPr/>
          <p:nvPr>
            <p:custDataLst>
              <p:tags r:id="rId3"/>
            </p:custDataLst>
          </p:nvPr>
        </p:nvSpPr>
        <p:spPr>
          <a:xfrm>
            <a:off x="9523379" y="2637528"/>
            <a:ext cx="548640" cy="548640"/>
          </a:xfrm>
          <a:prstGeom prst="rect">
            <a:avLst/>
          </a:prstGeom>
          <a:solidFill>
            <a:schemeClr val="accent4">
              <a:alpha val="2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ea typeface="Braggadocio" charset="0"/>
                <a:cs typeface="Braggadocio" charset="0"/>
              </a:rPr>
              <a:t>D</a:t>
            </a:r>
          </a:p>
        </p:txBody>
      </p:sp>
      <p:sp>
        <p:nvSpPr>
          <p:cNvPr id="71" name="TextBox 70"/>
          <p:cNvSpPr txBox="1"/>
          <p:nvPr>
            <p:custDataLst>
              <p:tags r:id="rId4"/>
            </p:custDataLst>
          </p:nvPr>
        </p:nvSpPr>
        <p:spPr>
          <a:xfrm>
            <a:off x="9164735" y="2343061"/>
            <a:ext cx="53893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|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2" name="TextBox 71"/>
              <p:cNvSpPr txBox="1"/>
              <p:nvPr>
                <p:custDataLst>
                  <p:tags r:id="rId5"/>
                </p:custDataLst>
              </p:nvPr>
            </p:nvSpPr>
            <p:spPr>
              <a:xfrm>
                <a:off x="9896336" y="2343061"/>
                <a:ext cx="636713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000" b="0" i="1" smtClean="0">
                          <a:latin typeface="Cambria Math" charset="0"/>
                        </a:rPr>
                        <m:t>⟩</m:t>
                      </m:r>
                    </m:oMath>
                  </m:oMathPara>
                </a14:m>
                <a:endParaRPr lang="en-US" sz="6000" dirty="0"/>
              </a:p>
            </p:txBody>
          </p:sp>
        </mc:Choice>
        <mc:Fallback>
          <p:sp>
            <p:nvSpPr>
              <p:cNvPr id="72" name="TextBox 71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5"/>
                </p:custDataLst>
              </p:nvPr>
            </p:nvSpPr>
            <p:spPr>
              <a:xfrm>
                <a:off x="9896336" y="2343061"/>
                <a:ext cx="636713" cy="1015663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5" name="Picture 8" descr="ocked Padlock Outline Security Symbol Vector - Clip Art Black And White  Loc"/>
          <p:cNvPicPr>
            <a:picLocks noChangeAspect="1" noChangeArrowheads="1"/>
          </p:cNvPicPr>
          <p:nvPr>
            <p:custDataLst>
              <p:tags r:id="rId6"/>
            </p:custDataLst>
          </p:nvPr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3459" y="2411438"/>
            <a:ext cx="332850" cy="426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oman reading Icon 3877731"/>
          <p:cNvPicPr>
            <a:picLocks noChangeAspect="1" noChangeArrowheads="1"/>
          </p:cNvPicPr>
          <p:nvPr>
            <p:custDataLst>
              <p:tags r:id="rId7"/>
            </p:custDataLst>
          </p:nvPr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191" y="853131"/>
            <a:ext cx="4370107" cy="4370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5" name="Straight Arrow Connector 34"/>
          <p:cNvCxnSpPr/>
          <p:nvPr>
            <p:custDataLst>
              <p:tags r:id="rId8"/>
            </p:custDataLst>
          </p:nvPr>
        </p:nvCxnSpPr>
        <p:spPr>
          <a:xfrm>
            <a:off x="3974356" y="2432668"/>
            <a:ext cx="317689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>
            <p:custDataLst>
              <p:tags r:id="rId9"/>
            </p:custDataLst>
          </p:nvPr>
        </p:nvSpPr>
        <p:spPr>
          <a:xfrm>
            <a:off x="5037445" y="1445058"/>
            <a:ext cx="53893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|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1" name="TextBox 40"/>
              <p:cNvSpPr txBox="1"/>
              <p:nvPr>
                <p:custDataLst>
                  <p:tags r:id="rId10"/>
                </p:custDataLst>
              </p:nvPr>
            </p:nvSpPr>
            <p:spPr>
              <a:xfrm>
                <a:off x="5769046" y="1445058"/>
                <a:ext cx="636713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000" b="0" i="1" smtClean="0">
                          <a:latin typeface="Cambria Math" charset="0"/>
                        </a:rPr>
                        <m:t>⟩</m:t>
                      </m:r>
                    </m:oMath>
                  </m:oMathPara>
                </a14:m>
                <a:endParaRPr lang="en-US" sz="6000" dirty="0"/>
              </a:p>
            </p:txBody>
          </p:sp>
        </mc:Choice>
        <mc:Fallback>
          <p:sp>
            <p:nvSpPr>
              <p:cNvPr id="41" name="TextBox 40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0"/>
                </p:custDataLst>
              </p:nvPr>
            </p:nvSpPr>
            <p:spPr>
              <a:xfrm>
                <a:off x="5769046" y="1445058"/>
                <a:ext cx="636713" cy="1015663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Rectangle 41"/>
          <p:cNvSpPr/>
          <p:nvPr>
            <p:custDataLst>
              <p:tags r:id="rId11"/>
            </p:custDataLst>
          </p:nvPr>
        </p:nvSpPr>
        <p:spPr>
          <a:xfrm>
            <a:off x="5397766" y="1744880"/>
            <a:ext cx="548640" cy="548640"/>
          </a:xfrm>
          <a:prstGeom prst="rect">
            <a:avLst/>
          </a:prstGeom>
          <a:solidFill>
            <a:schemeClr val="accent4">
              <a:alpha val="2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ea typeface="Braggadocio" charset="0"/>
                <a:cs typeface="Braggadocio" charset="0"/>
              </a:rPr>
              <a:t>D</a:t>
            </a:r>
          </a:p>
        </p:txBody>
      </p:sp>
      <p:pic>
        <p:nvPicPr>
          <p:cNvPr id="43" name="Picture 8" descr="ocked Padlock Outline Security Symbol Vector - Clip Art Black And White  Loc"/>
          <p:cNvPicPr>
            <a:picLocks noChangeAspect="1" noChangeArrowheads="1"/>
          </p:cNvPicPr>
          <p:nvPr>
            <p:custDataLst>
              <p:tags r:id="rId12"/>
            </p:custDataLst>
          </p:nvPr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0832" y="1515379"/>
            <a:ext cx="332850" cy="426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/>
              <p:cNvSpPr txBox="1"/>
              <p:nvPr>
                <p:custDataLst>
                  <p:tags r:id="rId13"/>
                </p:custDataLst>
              </p:nvPr>
            </p:nvSpPr>
            <p:spPr>
              <a:xfrm>
                <a:off x="4558120" y="1667461"/>
                <a:ext cx="65024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charset="0"/>
                        </a:rPr>
                        <m:t>𝑓</m:t>
                      </m:r>
                      <m:r>
                        <a:rPr lang="en-US" sz="3600" b="0" i="1" smtClean="0">
                          <a:latin typeface="Cambria Math" charset="0"/>
                        </a:rPr>
                        <m:t>,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3"/>
                </p:custDataLst>
              </p:nvPr>
            </p:nvSpPr>
            <p:spPr>
              <a:xfrm>
                <a:off x="4558120" y="1667461"/>
                <a:ext cx="650243" cy="646331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/>
          <p:cNvCxnSpPr/>
          <p:nvPr>
            <p:custDataLst>
              <p:tags r:id="rId14"/>
            </p:custDataLst>
          </p:nvPr>
        </p:nvCxnSpPr>
        <p:spPr>
          <a:xfrm>
            <a:off x="9301279" y="3243255"/>
            <a:ext cx="0" cy="335667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/>
              <p:cNvSpPr txBox="1"/>
              <p:nvPr>
                <p:custDataLst>
                  <p:tags r:id="rId15"/>
                </p:custDataLst>
              </p:nvPr>
            </p:nvSpPr>
            <p:spPr>
              <a:xfrm>
                <a:off x="8783952" y="3519188"/>
                <a:ext cx="100950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𝑓</m:t>
                      </m:r>
                      <m:r>
                        <a:rPr lang="en-US" sz="2800" b="0" i="1" smtClean="0">
                          <a:latin typeface="Cambria Math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latin typeface="Cambria Math" charset="0"/>
                        </a:rPr>
                        <m:t>D</m:t>
                      </m:r>
                      <m:r>
                        <a:rPr lang="en-US" sz="28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5"/>
                </p:custDataLst>
              </p:nvPr>
            </p:nvSpPr>
            <p:spPr>
              <a:xfrm>
                <a:off x="8783952" y="3519188"/>
                <a:ext cx="1009507" cy="523220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/>
              <p:cNvSpPr txBox="1"/>
              <p:nvPr>
                <p:custDataLst>
                  <p:tags r:id="rId16"/>
                </p:custDataLst>
              </p:nvPr>
            </p:nvSpPr>
            <p:spPr>
              <a:xfrm>
                <a:off x="8761638" y="2514704"/>
                <a:ext cx="65024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charset="0"/>
                        </a:rPr>
                        <m:t>𝑓</m:t>
                      </m:r>
                      <m:r>
                        <a:rPr lang="en-US" sz="3600" b="0" i="1" smtClean="0">
                          <a:latin typeface="Cambria Math" charset="0"/>
                        </a:rPr>
                        <m:t>,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6"/>
                </p:custDataLst>
              </p:nvPr>
            </p:nvSpPr>
            <p:spPr>
              <a:xfrm>
                <a:off x="8761638" y="2514704"/>
                <a:ext cx="650243" cy="646331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Title 1"/>
          <p:cNvSpPr>
            <a:spLocks noGrp="1"/>
          </p:cNvSpPr>
          <p:nvPr>
            <p:ph type="title"/>
            <p:custDataLst>
              <p:tags r:id="rId17"/>
            </p:custDataLst>
          </p:nvPr>
        </p:nvSpPr>
        <p:spPr>
          <a:xfrm>
            <a:off x="175191" y="125251"/>
            <a:ext cx="7850763" cy="1034342"/>
          </a:xfrm>
        </p:spPr>
        <p:txBody>
          <a:bodyPr/>
          <a:lstStyle/>
          <a:p>
            <a:r>
              <a:rPr lang="en-US" dirty="0"/>
              <a:t>Certified Deletion: Delegation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48613442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462987" y="318826"/>
            <a:ext cx="4104190" cy="815493"/>
          </a:xfrm>
        </p:spPr>
        <p:txBody>
          <a:bodyPr/>
          <a:lstStyle/>
          <a:p>
            <a:r>
              <a:rPr lang="en-US" dirty="0"/>
              <a:t>Example Proof</a:t>
            </a:r>
          </a:p>
        </p:txBody>
      </p:sp>
      <p:sp>
        <p:nvSpPr>
          <p:cNvPr id="8" name="TextBox 7"/>
          <p:cNvSpPr txBox="1"/>
          <p:nvPr>
            <p:custDataLst>
              <p:tags r:id="rId3"/>
            </p:custDataLst>
          </p:nvPr>
        </p:nvSpPr>
        <p:spPr>
          <a:xfrm>
            <a:off x="6910086" y="274898"/>
            <a:ext cx="50637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Simplified version of proof from [</a:t>
            </a:r>
            <a:r>
              <a:rPr lang="en-US" sz="2000" b="1" dirty="0"/>
              <a:t>B</a:t>
            </a:r>
            <a:r>
              <a:rPr lang="en-US" sz="2000" dirty="0"/>
              <a:t>GGKMRR23]</a:t>
            </a:r>
            <a:endParaRPr lang="en-US" sz="20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/>
              <p:cNvSpPr txBox="1"/>
              <p:nvPr>
                <p:custDataLst>
                  <p:tags r:id="rId4"/>
                </p:custDataLst>
              </p:nvPr>
            </p:nvSpPr>
            <p:spPr>
              <a:xfrm>
                <a:off x="516145" y="4371445"/>
                <a:ext cx="5885943" cy="22467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charset="0"/>
                  <a:buChar char="•"/>
                </a:pPr>
                <a:r>
                  <a:rPr lang="en-US" sz="2000" dirty="0"/>
                  <a:t>Tension #1: Want to show the output is </a:t>
                </a:r>
                <a:r>
                  <a:rPr lang="en-US" sz="2000" i="1" dirty="0"/>
                  <a:t>statistically independent</a:t>
                </a:r>
                <a:r>
                  <a:rPr lang="en-US" sz="2000" dirty="0"/>
                  <a:t> of the bit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charset="0"/>
                      </a:rPr>
                      <m:t>𝑏</m:t>
                    </m:r>
                  </m:oMath>
                </a14:m>
                <a:r>
                  <a:rPr lang="en-US" sz="2000" dirty="0">
                    <a:ea typeface="Cambria Math" charset="0"/>
                    <a:cs typeface="Cambria Math" charset="0"/>
                  </a:rPr>
                  <a:t>, but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𝒜</m:t>
                    </m:r>
                  </m:oMath>
                </a14:m>
                <a:r>
                  <a:rPr lang="en-US" sz="2000" dirty="0"/>
                  <a:t>’s input is a </a:t>
                </a:r>
                <a:r>
                  <a:rPr lang="en-US" sz="2000" i="1" dirty="0"/>
                  <a:t>statistically-binding commitment </a:t>
                </a:r>
                <a:r>
                  <a:rPr lang="en-US" sz="2000" dirty="0"/>
                  <a:t>to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charset="0"/>
                      </a:rPr>
                      <m:t>𝑏</m:t>
                    </m:r>
                  </m:oMath>
                </a14:m>
                <a:endParaRPr lang="en-US" sz="2000" dirty="0"/>
              </a:p>
              <a:p>
                <a:pPr marL="342900" indent="-342900">
                  <a:buFont typeface="Arial" charset="0"/>
                  <a:buChar char="•"/>
                </a:pPr>
                <a:endParaRPr lang="en-US" sz="2000" dirty="0"/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sz="2000" dirty="0"/>
                  <a:t>Tension #2: Have to invoke the computational hiding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>
                        <a:latin typeface="Cambria Math" charset="0"/>
                      </a:rPr>
                      <m:t>Com</m:t>
                    </m:r>
                  </m:oMath>
                </a14:m>
                <a:r>
                  <a:rPr lang="en-US" sz="2000" dirty="0"/>
                  <a:t> without  moving to a computationally-indistinguishable hybrid</a:t>
                </a:r>
              </a:p>
            </p:txBody>
          </p:sp>
        </mc:Choice>
        <mc:Fallback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4"/>
                </p:custDataLst>
              </p:nvPr>
            </p:nvSpPr>
            <p:spPr>
              <a:xfrm>
                <a:off x="516145" y="4371445"/>
                <a:ext cx="5885943" cy="2246769"/>
              </a:xfrm>
              <a:prstGeom prst="rect">
                <a:avLst/>
              </a:prstGeom>
              <a:blipFill>
                <a:blip r:embed="rId19"/>
                <a:stretch>
                  <a:fillRect l="-933" t="-1355" r="-311" b="-37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/>
              <p:cNvSpPr txBox="1"/>
              <p:nvPr>
                <p:custDataLst>
                  <p:tags r:id="rId5"/>
                </p:custDataLst>
              </p:nvPr>
            </p:nvSpPr>
            <p:spPr>
              <a:xfrm>
                <a:off x="6402088" y="4896498"/>
                <a:ext cx="5045874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200"/>
                  <a:t>Approach: </a:t>
                </a:r>
                <a:r>
                  <a:rPr lang="en-US" sz="2200" dirty="0"/>
                  <a:t>Define an efficiently-checkable predicate on the system which must hold by the computational hiding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200" b="0" i="0" smtClean="0">
                        <a:latin typeface="Cambria Math" charset="0"/>
                      </a:rPr>
                      <m:t>Com</m:t>
                    </m:r>
                  </m:oMath>
                </a14:m>
                <a:r>
                  <a:rPr lang="en-US" sz="2200" dirty="0"/>
                  <a:t> </a:t>
                </a:r>
              </a:p>
            </p:txBody>
          </p:sp>
        </mc:Choice>
        <mc:Fallback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5"/>
                </p:custDataLst>
              </p:nvPr>
            </p:nvSpPr>
            <p:spPr>
              <a:xfrm>
                <a:off x="6402088" y="4896498"/>
                <a:ext cx="5045874" cy="1107996"/>
              </a:xfrm>
              <a:prstGeom prst="rect">
                <a:avLst/>
              </a:prstGeom>
              <a:blipFill>
                <a:blip r:embed="rId20"/>
                <a:stretch>
                  <a:fillRect l="-242" t="-3846" r="-1087" b="-104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ounded Rectangle 20"/>
          <p:cNvSpPr/>
          <p:nvPr>
            <p:custDataLst>
              <p:tags r:id="rId6"/>
            </p:custDataLst>
          </p:nvPr>
        </p:nvSpPr>
        <p:spPr>
          <a:xfrm>
            <a:off x="6436237" y="4856397"/>
            <a:ext cx="5012193" cy="1148097"/>
          </a:xfrm>
          <a:prstGeom prst="round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>
            <p:custDataLst>
              <p:tags r:id="rId7"/>
            </p:custDataLst>
          </p:nvPr>
        </p:nvSpPr>
        <p:spPr>
          <a:xfrm>
            <a:off x="609968" y="1143806"/>
            <a:ext cx="7256686" cy="3086100"/>
          </a:xfrm>
          <a:prstGeom prst="roundRect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/>
              <p:cNvSpPr txBox="1"/>
              <p:nvPr>
                <p:custDataLst>
                  <p:tags r:id="rId8"/>
                </p:custDataLst>
              </p:nvPr>
            </p:nvSpPr>
            <p:spPr>
              <a:xfrm>
                <a:off x="3372920" y="1283213"/>
                <a:ext cx="1360501" cy="461665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25400">
                <a:solidFill>
                  <a:schemeClr val="accent2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charset="0"/>
                            </a:rPr>
                            <m:t>Hyb</m:t>
                          </m:r>
                        </m:e>
                        <m:sub>
                          <m:r>
                            <a:rPr lang="en-US" sz="2400" b="0" i="0" smtClean="0"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𝑏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8"/>
                </p:custDataLst>
              </p:nvPr>
            </p:nvSpPr>
            <p:spPr>
              <a:xfrm>
                <a:off x="3372920" y="1283213"/>
                <a:ext cx="1360501" cy="461665"/>
              </a:xfrm>
              <a:prstGeom prst="rect">
                <a:avLst/>
              </a:prstGeom>
              <a:blipFill>
                <a:blip r:embed="rId21"/>
                <a:stretch>
                  <a:fillRect b="-13924"/>
                </a:stretch>
              </a:blipFill>
              <a:ln w="2540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/>
              <p:cNvSpPr txBox="1"/>
              <p:nvPr>
                <p:custDataLst>
                  <p:tags r:id="rId9"/>
                </p:custDataLst>
              </p:nvPr>
            </p:nvSpPr>
            <p:spPr>
              <a:xfrm>
                <a:off x="781030" y="1222501"/>
                <a:ext cx="65915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u="sng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𝒜</m:t>
                      </m:r>
                    </m:oMath>
                  </m:oMathPara>
                </a14:m>
                <a:endParaRPr lang="en-US" sz="3200" u="sng" dirty="0"/>
              </a:p>
            </p:txBody>
          </p:sp>
        </mc:Choice>
        <mc:Fallback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9"/>
                </p:custDataLst>
              </p:nvPr>
            </p:nvSpPr>
            <p:spPr>
              <a:xfrm>
                <a:off x="781030" y="1222501"/>
                <a:ext cx="659155" cy="584775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/>
              <p:cNvSpPr txBox="1"/>
              <p:nvPr>
                <p:custDataLst>
                  <p:tags r:id="rId10"/>
                </p:custDataLst>
              </p:nvPr>
            </p:nvSpPr>
            <p:spPr>
              <a:xfrm>
                <a:off x="6310812" y="1222502"/>
                <a:ext cx="75751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u="sng" smtClean="0">
                          <a:latin typeface="Cambria Math" charset="0"/>
                        </a:rPr>
                        <m:t>𝐶h</m:t>
                      </m:r>
                    </m:oMath>
                  </m:oMathPara>
                </a14:m>
                <a:endParaRPr lang="en-US" sz="3200" u="sng" dirty="0"/>
              </a:p>
            </p:txBody>
          </p:sp>
        </mc:Choice>
        <mc:Fallback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0"/>
                </p:custDataLst>
              </p:nvPr>
            </p:nvSpPr>
            <p:spPr>
              <a:xfrm>
                <a:off x="6310812" y="1222502"/>
                <a:ext cx="757515" cy="584775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/>
              <p:cNvSpPr txBox="1"/>
              <p:nvPr>
                <p:custDataLst>
                  <p:tags r:id="rId11"/>
                </p:custDataLst>
              </p:nvPr>
            </p:nvSpPr>
            <p:spPr>
              <a:xfrm>
                <a:off x="4891154" y="1807276"/>
                <a:ext cx="229133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Sample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charset="0"/>
                          </a:rPr>
                          <m:t>𝑆</m:t>
                        </m:r>
                        <m:r>
                          <a:rPr lang="en-US" sz="2400" i="1">
                            <a:latin typeface="Cambria Math" charset="0"/>
                          </a:rPr>
                          <m:t>,</m:t>
                        </m:r>
                        <m:r>
                          <a:rPr lang="en-US" sz="2400" i="1">
                            <a:latin typeface="Cambria Math" charset="0"/>
                          </a:rPr>
                          <m:t>𝑥</m:t>
                        </m:r>
                        <m:r>
                          <a:rPr lang="en-US" sz="2400" i="1">
                            <a:latin typeface="Cambria Math" charset="0"/>
                          </a:rPr>
                          <m:t>,</m:t>
                        </m:r>
                        <m:r>
                          <a:rPr lang="en-US" sz="2400" i="1">
                            <a:latin typeface="Cambria Math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en-US" sz="2400" dirty="0"/>
                  <a:t>  </a:t>
                </a:r>
              </a:p>
            </p:txBody>
          </p:sp>
        </mc:Choice>
        <mc:Fallback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1"/>
                </p:custDataLst>
              </p:nvPr>
            </p:nvSpPr>
            <p:spPr>
              <a:xfrm>
                <a:off x="4891154" y="1807276"/>
                <a:ext cx="2291333" cy="461665"/>
              </a:xfrm>
              <a:prstGeom prst="rect">
                <a:avLst/>
              </a:prstGeom>
              <a:blipFill>
                <a:blip r:embed="rId24"/>
                <a:stretch>
                  <a:fillRect l="-3989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/>
          <p:cNvCxnSpPr/>
          <p:nvPr>
            <p:custDataLst>
              <p:tags r:id="rId12"/>
            </p:custDataLst>
          </p:nvPr>
        </p:nvCxnSpPr>
        <p:spPr>
          <a:xfrm flipH="1">
            <a:off x="2178788" y="2801156"/>
            <a:ext cx="182880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/>
              <p:cNvSpPr txBox="1"/>
              <p:nvPr>
                <p:custDataLst>
                  <p:tags r:id="rId13"/>
                </p:custDataLst>
              </p:nvPr>
            </p:nvSpPr>
            <p:spPr>
              <a:xfrm>
                <a:off x="1494956" y="2226040"/>
                <a:ext cx="3268331" cy="4778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Com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𝑆</m:t>
                          </m:r>
                        </m:e>
                      </m:d>
                      <m:r>
                        <a:rPr lang="en-US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,</m:t>
                      </m:r>
                      <m:r>
                        <a:rPr lang="en-US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𝑏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⊕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,|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𝑧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⟩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3"/>
                </p:custDataLst>
              </p:nvPr>
            </p:nvSpPr>
            <p:spPr>
              <a:xfrm>
                <a:off x="1494956" y="2226040"/>
                <a:ext cx="3268331" cy="477888"/>
              </a:xfrm>
              <a:prstGeom prst="rect">
                <a:avLst/>
              </a:prstGeom>
              <a:blipFill>
                <a:blip r:embed="rId25"/>
                <a:stretch>
                  <a:fillRect b="-139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Arrow Connector 30"/>
          <p:cNvCxnSpPr/>
          <p:nvPr>
            <p:custDataLst>
              <p:tags r:id="rId14"/>
            </p:custDataLst>
          </p:nvPr>
        </p:nvCxnSpPr>
        <p:spPr>
          <a:xfrm flipV="1">
            <a:off x="2191488" y="3301817"/>
            <a:ext cx="1828800" cy="38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2" name="TextBox 31"/>
              <p:cNvSpPr txBox="1"/>
              <p:nvPr>
                <p:custDataLst>
                  <p:tags r:id="rId15"/>
                </p:custDataLst>
              </p:nvPr>
            </p:nvSpPr>
            <p:spPr>
              <a:xfrm>
                <a:off x="2848436" y="2815152"/>
                <a:ext cx="61238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𝜋</m:t>
                      </m:r>
                      <m:r>
                        <a:rPr lang="en-US" sz="2400" b="0" i="1" smtClean="0">
                          <a:latin typeface="Cambria Math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charset="0"/>
                        </a:rPr>
                        <m:t>st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5"/>
                </p:custDataLst>
              </p:nvPr>
            </p:nvSpPr>
            <p:spPr>
              <a:xfrm>
                <a:off x="2848436" y="2815152"/>
                <a:ext cx="612386" cy="461665"/>
              </a:xfrm>
              <a:prstGeom prst="rect">
                <a:avLst/>
              </a:prstGeom>
              <a:blipFill>
                <a:blip r:embed="rId26"/>
                <a:stretch>
                  <a:fillRect r="-168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Box 32"/>
              <p:cNvSpPr txBox="1"/>
              <p:nvPr>
                <p:custDataLst>
                  <p:tags r:id="rId16"/>
                </p:custDataLst>
              </p:nvPr>
            </p:nvSpPr>
            <p:spPr>
              <a:xfrm>
                <a:off x="4122167" y="3263449"/>
                <a:ext cx="3744487" cy="11079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If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𝜋</m:t>
                    </m:r>
                    <m:r>
                      <a:rPr lang="en-US" sz="2400" i="1">
                        <a:latin typeface="Cambria Math" charset="0"/>
                      </a:rPr>
                      <m:t>∉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charset="0"/>
                          </a:rPr>
                          <m:t>𝑆</m:t>
                        </m:r>
                      </m:e>
                      <m:sup>
                        <m:r>
                          <a:rPr lang="en-US" sz="2400" i="1">
                            <a:latin typeface="Cambria Math" charset="0"/>
                          </a:rPr>
                          <m:t>⊥</m:t>
                        </m:r>
                      </m:sup>
                    </m:sSup>
                    <m:r>
                      <a:rPr lang="en-US" sz="2400" i="1">
                        <a:latin typeface="Cambria Math" charset="0"/>
                      </a:rPr>
                      <m:t>+</m:t>
                    </m:r>
                    <m:r>
                      <a:rPr lang="en-US" sz="2400" i="1">
                        <a:latin typeface="Cambria Math" charset="0"/>
                      </a:rPr>
                      <m:t>𝑧</m:t>
                    </m:r>
                  </m:oMath>
                </a14:m>
                <a:r>
                  <a:rPr lang="en-US" sz="2400" dirty="0"/>
                  <a:t>, output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⊥</m:t>
                        </m:r>
                      </m:e>
                    </m:d>
                    <m:d>
                      <m:dPr>
                        <m:begChr m:val="⟨"/>
                        <m:endChr m:val="|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charset="0"/>
                          </a:rPr>
                          <m:t>⊥</m:t>
                        </m:r>
                      </m:e>
                    </m:d>
                  </m:oMath>
                </a14:m>
                <a:endParaRPr lang="en-US" sz="2400" dirty="0"/>
              </a:p>
              <a:p>
                <a:r>
                  <a:rPr lang="en-US" sz="2400" dirty="0"/>
                  <a:t>Otherwise, output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charset="0"/>
                      </a:rPr>
                      <m:t>st</m:t>
                    </m:r>
                  </m:oMath>
                </a14:m>
                <a:endParaRPr lang="en-US" sz="2400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6"/>
                </p:custDataLst>
              </p:nvPr>
            </p:nvSpPr>
            <p:spPr>
              <a:xfrm>
                <a:off x="4122167" y="3263449"/>
                <a:ext cx="3744487" cy="1107996"/>
              </a:xfrm>
              <a:prstGeom prst="rect">
                <a:avLst/>
              </a:prstGeom>
              <a:blipFill>
                <a:blip r:embed="rId27"/>
                <a:stretch>
                  <a:fillRect l="-2443" t="-43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4019196941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462987" y="318826"/>
            <a:ext cx="4104190" cy="815493"/>
          </a:xfrm>
        </p:spPr>
        <p:txBody>
          <a:bodyPr/>
          <a:lstStyle/>
          <a:p>
            <a:r>
              <a:rPr lang="en-US" dirty="0"/>
              <a:t>Example Proof</a:t>
            </a:r>
          </a:p>
        </p:txBody>
      </p:sp>
      <p:sp>
        <p:nvSpPr>
          <p:cNvPr id="8" name="TextBox 7"/>
          <p:cNvSpPr txBox="1"/>
          <p:nvPr>
            <p:custDataLst>
              <p:tags r:id="rId3"/>
            </p:custDataLst>
          </p:nvPr>
        </p:nvSpPr>
        <p:spPr>
          <a:xfrm>
            <a:off x="6910086" y="274898"/>
            <a:ext cx="50637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Simplified version of proof from [</a:t>
            </a:r>
            <a:r>
              <a:rPr lang="en-US" sz="2000" b="1" dirty="0"/>
              <a:t>B</a:t>
            </a:r>
            <a:r>
              <a:rPr lang="en-US" sz="2000" dirty="0"/>
              <a:t>GGKMRR23]</a:t>
            </a:r>
            <a:endParaRPr lang="en-US" sz="20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/>
              <p:cNvSpPr txBox="1"/>
              <p:nvPr>
                <p:custDataLst>
                  <p:tags r:id="rId4"/>
                </p:custDataLst>
              </p:nvPr>
            </p:nvSpPr>
            <p:spPr>
              <a:xfrm>
                <a:off x="516145" y="4371445"/>
                <a:ext cx="5885943" cy="22467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charset="0"/>
                  <a:buChar char="•"/>
                </a:pPr>
                <a:r>
                  <a:rPr lang="en-US" sz="2000" dirty="0"/>
                  <a:t>Tension #1: Want to show the output is </a:t>
                </a:r>
                <a:r>
                  <a:rPr lang="en-US" sz="2000" i="1" dirty="0"/>
                  <a:t>statistically independent</a:t>
                </a:r>
                <a:r>
                  <a:rPr lang="en-US" sz="2000" dirty="0"/>
                  <a:t> of the bit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charset="0"/>
                      </a:rPr>
                      <m:t>𝑏</m:t>
                    </m:r>
                  </m:oMath>
                </a14:m>
                <a:r>
                  <a:rPr lang="en-US" sz="2000" dirty="0">
                    <a:ea typeface="Cambria Math" charset="0"/>
                    <a:cs typeface="Cambria Math" charset="0"/>
                  </a:rPr>
                  <a:t>, but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𝒜</m:t>
                    </m:r>
                  </m:oMath>
                </a14:m>
                <a:r>
                  <a:rPr lang="en-US" sz="2000" dirty="0"/>
                  <a:t>’s input is a </a:t>
                </a:r>
                <a:r>
                  <a:rPr lang="en-US" sz="2000" i="1" dirty="0"/>
                  <a:t>statistically-binding commitment </a:t>
                </a:r>
                <a:r>
                  <a:rPr lang="en-US" sz="2000" dirty="0"/>
                  <a:t>to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charset="0"/>
                      </a:rPr>
                      <m:t>𝑏</m:t>
                    </m:r>
                  </m:oMath>
                </a14:m>
                <a:endParaRPr lang="en-US" sz="2000" dirty="0"/>
              </a:p>
              <a:p>
                <a:pPr marL="342900" indent="-342900">
                  <a:buFont typeface="Arial" charset="0"/>
                  <a:buChar char="•"/>
                </a:pPr>
                <a:endParaRPr lang="en-US" sz="2000" dirty="0"/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sz="2000" dirty="0"/>
                  <a:t>Tension #2: Have to invoke the computational hiding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>
                        <a:latin typeface="Cambria Math" charset="0"/>
                      </a:rPr>
                      <m:t>Com</m:t>
                    </m:r>
                  </m:oMath>
                </a14:m>
                <a:r>
                  <a:rPr lang="en-US" sz="2000" dirty="0"/>
                  <a:t> without  moving to a computationally-indistinguishable hybrid</a:t>
                </a:r>
              </a:p>
            </p:txBody>
          </p:sp>
        </mc:Choice>
        <mc:Fallback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4"/>
                </p:custDataLst>
              </p:nvPr>
            </p:nvSpPr>
            <p:spPr>
              <a:xfrm>
                <a:off x="516145" y="4371445"/>
                <a:ext cx="5885943" cy="2246769"/>
              </a:xfrm>
              <a:prstGeom prst="rect">
                <a:avLst/>
              </a:prstGeom>
              <a:blipFill>
                <a:blip r:embed="rId20"/>
                <a:stretch>
                  <a:fillRect l="-933" t="-1355" r="-311" b="-37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/>
              <p:cNvSpPr txBox="1"/>
              <p:nvPr>
                <p:custDataLst>
                  <p:tags r:id="rId5"/>
                </p:custDataLst>
              </p:nvPr>
            </p:nvSpPr>
            <p:spPr>
              <a:xfrm>
                <a:off x="6402088" y="4896498"/>
                <a:ext cx="5045874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200"/>
                  <a:t>Approach: </a:t>
                </a:r>
                <a:r>
                  <a:rPr lang="en-US" sz="2200" dirty="0"/>
                  <a:t>Define an efficiently-checkable predicate on the system which must hold by the computational hiding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200" b="0" i="0" smtClean="0">
                        <a:latin typeface="Cambria Math" charset="0"/>
                      </a:rPr>
                      <m:t>Com</m:t>
                    </m:r>
                  </m:oMath>
                </a14:m>
                <a:r>
                  <a:rPr lang="en-US" sz="2200" dirty="0"/>
                  <a:t> </a:t>
                </a:r>
              </a:p>
            </p:txBody>
          </p:sp>
        </mc:Choice>
        <mc:Fallback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5"/>
                </p:custDataLst>
              </p:nvPr>
            </p:nvSpPr>
            <p:spPr>
              <a:xfrm>
                <a:off x="6402088" y="4896498"/>
                <a:ext cx="5045874" cy="1107996"/>
              </a:xfrm>
              <a:prstGeom prst="rect">
                <a:avLst/>
              </a:prstGeom>
              <a:blipFill>
                <a:blip r:embed="rId21"/>
                <a:stretch>
                  <a:fillRect l="-242" t="-3846" r="-1087" b="-104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ounded Rectangle 20"/>
          <p:cNvSpPr/>
          <p:nvPr>
            <p:custDataLst>
              <p:tags r:id="rId6"/>
            </p:custDataLst>
          </p:nvPr>
        </p:nvSpPr>
        <p:spPr>
          <a:xfrm>
            <a:off x="6436237" y="4856397"/>
            <a:ext cx="5012193" cy="1148097"/>
          </a:xfrm>
          <a:prstGeom prst="round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>
            <p:custDataLst>
              <p:tags r:id="rId7"/>
            </p:custDataLst>
          </p:nvPr>
        </p:nvSpPr>
        <p:spPr>
          <a:xfrm>
            <a:off x="8428264" y="6129437"/>
            <a:ext cx="13179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[Unruh 13]</a:t>
            </a:r>
          </a:p>
        </p:txBody>
      </p:sp>
      <p:sp>
        <p:nvSpPr>
          <p:cNvPr id="18" name="Rounded Rectangle 17"/>
          <p:cNvSpPr/>
          <p:nvPr>
            <p:custDataLst>
              <p:tags r:id="rId8"/>
            </p:custDataLst>
          </p:nvPr>
        </p:nvSpPr>
        <p:spPr>
          <a:xfrm>
            <a:off x="609968" y="1143806"/>
            <a:ext cx="7256686" cy="3086100"/>
          </a:xfrm>
          <a:prstGeom prst="roundRect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/>
              <p:cNvSpPr txBox="1"/>
              <p:nvPr>
                <p:custDataLst>
                  <p:tags r:id="rId9"/>
                </p:custDataLst>
              </p:nvPr>
            </p:nvSpPr>
            <p:spPr>
              <a:xfrm>
                <a:off x="3372920" y="1283213"/>
                <a:ext cx="1360501" cy="461665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25400">
                <a:solidFill>
                  <a:schemeClr val="accent2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charset="0"/>
                            </a:rPr>
                            <m:t>Hyb</m:t>
                          </m:r>
                        </m:e>
                        <m:sub>
                          <m:r>
                            <a:rPr lang="en-US" sz="2400" b="0" i="0" smtClean="0"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𝑏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9"/>
                </p:custDataLst>
              </p:nvPr>
            </p:nvSpPr>
            <p:spPr>
              <a:xfrm>
                <a:off x="3372920" y="1283213"/>
                <a:ext cx="1360501" cy="461665"/>
              </a:xfrm>
              <a:prstGeom prst="rect">
                <a:avLst/>
              </a:prstGeom>
              <a:blipFill>
                <a:blip r:embed="rId22"/>
                <a:stretch>
                  <a:fillRect b="-13924"/>
                </a:stretch>
              </a:blipFill>
              <a:ln w="2540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/>
              <p:cNvSpPr txBox="1"/>
              <p:nvPr>
                <p:custDataLst>
                  <p:tags r:id="rId10"/>
                </p:custDataLst>
              </p:nvPr>
            </p:nvSpPr>
            <p:spPr>
              <a:xfrm>
                <a:off x="781030" y="1222501"/>
                <a:ext cx="65915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u="sng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𝒜</m:t>
                      </m:r>
                    </m:oMath>
                  </m:oMathPara>
                </a14:m>
                <a:endParaRPr lang="en-US" sz="3200" u="sng" dirty="0"/>
              </a:p>
            </p:txBody>
          </p:sp>
        </mc:Choice>
        <mc:Fallback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0"/>
                </p:custDataLst>
              </p:nvPr>
            </p:nvSpPr>
            <p:spPr>
              <a:xfrm>
                <a:off x="781030" y="1222501"/>
                <a:ext cx="659155" cy="584775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/>
              <p:cNvSpPr txBox="1"/>
              <p:nvPr>
                <p:custDataLst>
                  <p:tags r:id="rId11"/>
                </p:custDataLst>
              </p:nvPr>
            </p:nvSpPr>
            <p:spPr>
              <a:xfrm>
                <a:off x="6310812" y="1222502"/>
                <a:ext cx="75751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u="sng" smtClean="0">
                          <a:latin typeface="Cambria Math" charset="0"/>
                        </a:rPr>
                        <m:t>𝐶h</m:t>
                      </m:r>
                    </m:oMath>
                  </m:oMathPara>
                </a14:m>
                <a:endParaRPr lang="en-US" sz="3200" u="sng" dirty="0"/>
              </a:p>
            </p:txBody>
          </p:sp>
        </mc:Choice>
        <mc:Fallback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1"/>
                </p:custDataLst>
              </p:nvPr>
            </p:nvSpPr>
            <p:spPr>
              <a:xfrm>
                <a:off x="6310812" y="1222502"/>
                <a:ext cx="757515" cy="584775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/>
              <p:cNvSpPr txBox="1"/>
              <p:nvPr>
                <p:custDataLst>
                  <p:tags r:id="rId12"/>
                </p:custDataLst>
              </p:nvPr>
            </p:nvSpPr>
            <p:spPr>
              <a:xfrm>
                <a:off x="4891154" y="1807276"/>
                <a:ext cx="229133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Sample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charset="0"/>
                          </a:rPr>
                          <m:t>𝑆</m:t>
                        </m:r>
                        <m:r>
                          <a:rPr lang="en-US" sz="2400" i="1">
                            <a:latin typeface="Cambria Math" charset="0"/>
                          </a:rPr>
                          <m:t>,</m:t>
                        </m:r>
                        <m:r>
                          <a:rPr lang="en-US" sz="2400" i="1">
                            <a:latin typeface="Cambria Math" charset="0"/>
                          </a:rPr>
                          <m:t>𝑥</m:t>
                        </m:r>
                        <m:r>
                          <a:rPr lang="en-US" sz="2400" i="1">
                            <a:latin typeface="Cambria Math" charset="0"/>
                          </a:rPr>
                          <m:t>,</m:t>
                        </m:r>
                        <m:r>
                          <a:rPr lang="en-US" sz="2400" i="1">
                            <a:latin typeface="Cambria Math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en-US" sz="2400" dirty="0"/>
                  <a:t>  </a:t>
                </a:r>
              </a:p>
            </p:txBody>
          </p:sp>
        </mc:Choice>
        <mc:Fallback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2"/>
                </p:custDataLst>
              </p:nvPr>
            </p:nvSpPr>
            <p:spPr>
              <a:xfrm>
                <a:off x="4891154" y="1807276"/>
                <a:ext cx="2291333" cy="461665"/>
              </a:xfrm>
              <a:prstGeom prst="rect">
                <a:avLst/>
              </a:prstGeom>
              <a:blipFill>
                <a:blip r:embed="rId25"/>
                <a:stretch>
                  <a:fillRect l="-3989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/>
          <p:cNvCxnSpPr/>
          <p:nvPr>
            <p:custDataLst>
              <p:tags r:id="rId13"/>
            </p:custDataLst>
          </p:nvPr>
        </p:nvCxnSpPr>
        <p:spPr>
          <a:xfrm flipH="1">
            <a:off x="2178788" y="2801156"/>
            <a:ext cx="182880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/>
              <p:cNvSpPr txBox="1"/>
              <p:nvPr>
                <p:custDataLst>
                  <p:tags r:id="rId14"/>
                </p:custDataLst>
              </p:nvPr>
            </p:nvSpPr>
            <p:spPr>
              <a:xfrm>
                <a:off x="1494956" y="2226040"/>
                <a:ext cx="3268331" cy="4778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Com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𝑆</m:t>
                          </m:r>
                        </m:e>
                      </m:d>
                      <m:r>
                        <a:rPr lang="en-US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,</m:t>
                      </m:r>
                      <m:r>
                        <a:rPr lang="en-US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𝑏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⊕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,|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𝑧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⟩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4"/>
                </p:custDataLst>
              </p:nvPr>
            </p:nvSpPr>
            <p:spPr>
              <a:xfrm>
                <a:off x="1494956" y="2226040"/>
                <a:ext cx="3268331" cy="477888"/>
              </a:xfrm>
              <a:prstGeom prst="rect">
                <a:avLst/>
              </a:prstGeom>
              <a:blipFill>
                <a:blip r:embed="rId26"/>
                <a:stretch>
                  <a:fillRect b="-139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Arrow Connector 30"/>
          <p:cNvCxnSpPr/>
          <p:nvPr>
            <p:custDataLst>
              <p:tags r:id="rId15"/>
            </p:custDataLst>
          </p:nvPr>
        </p:nvCxnSpPr>
        <p:spPr>
          <a:xfrm flipV="1">
            <a:off x="2191488" y="3301817"/>
            <a:ext cx="1828800" cy="38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2" name="TextBox 31"/>
              <p:cNvSpPr txBox="1"/>
              <p:nvPr>
                <p:custDataLst>
                  <p:tags r:id="rId16"/>
                </p:custDataLst>
              </p:nvPr>
            </p:nvSpPr>
            <p:spPr>
              <a:xfrm>
                <a:off x="2848436" y="2815152"/>
                <a:ext cx="61238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𝜋</m:t>
                      </m:r>
                      <m:r>
                        <a:rPr lang="en-US" sz="2400" b="0" i="1" smtClean="0">
                          <a:latin typeface="Cambria Math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charset="0"/>
                        </a:rPr>
                        <m:t>st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6"/>
                </p:custDataLst>
              </p:nvPr>
            </p:nvSpPr>
            <p:spPr>
              <a:xfrm>
                <a:off x="2848436" y="2815152"/>
                <a:ext cx="612386" cy="461665"/>
              </a:xfrm>
              <a:prstGeom prst="rect">
                <a:avLst/>
              </a:prstGeom>
              <a:blipFill>
                <a:blip r:embed="rId27"/>
                <a:stretch>
                  <a:fillRect r="-168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Box 32"/>
              <p:cNvSpPr txBox="1"/>
              <p:nvPr>
                <p:custDataLst>
                  <p:tags r:id="rId17"/>
                </p:custDataLst>
              </p:nvPr>
            </p:nvSpPr>
            <p:spPr>
              <a:xfrm>
                <a:off x="4122167" y="3263449"/>
                <a:ext cx="3744487" cy="11079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If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𝜋</m:t>
                    </m:r>
                    <m:r>
                      <a:rPr lang="en-US" sz="2400" i="1">
                        <a:latin typeface="Cambria Math" charset="0"/>
                      </a:rPr>
                      <m:t>∉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charset="0"/>
                          </a:rPr>
                          <m:t>𝑆</m:t>
                        </m:r>
                      </m:e>
                      <m:sup>
                        <m:r>
                          <a:rPr lang="en-US" sz="2400" i="1">
                            <a:latin typeface="Cambria Math" charset="0"/>
                          </a:rPr>
                          <m:t>⊥</m:t>
                        </m:r>
                      </m:sup>
                    </m:sSup>
                    <m:r>
                      <a:rPr lang="en-US" sz="2400" i="1">
                        <a:latin typeface="Cambria Math" charset="0"/>
                      </a:rPr>
                      <m:t>+</m:t>
                    </m:r>
                    <m:r>
                      <a:rPr lang="en-US" sz="2400" i="1">
                        <a:latin typeface="Cambria Math" charset="0"/>
                      </a:rPr>
                      <m:t>𝑧</m:t>
                    </m:r>
                  </m:oMath>
                </a14:m>
                <a:r>
                  <a:rPr lang="en-US" sz="2400" dirty="0"/>
                  <a:t>, output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⊥</m:t>
                        </m:r>
                      </m:e>
                    </m:d>
                    <m:d>
                      <m:dPr>
                        <m:begChr m:val="⟨"/>
                        <m:endChr m:val="|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charset="0"/>
                          </a:rPr>
                          <m:t>⊥</m:t>
                        </m:r>
                      </m:e>
                    </m:d>
                  </m:oMath>
                </a14:m>
                <a:endParaRPr lang="en-US" sz="2400" dirty="0"/>
              </a:p>
              <a:p>
                <a:r>
                  <a:rPr lang="en-US" sz="2400" dirty="0"/>
                  <a:t>Otherwise, output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charset="0"/>
                      </a:rPr>
                      <m:t>st</m:t>
                    </m:r>
                  </m:oMath>
                </a14:m>
                <a:endParaRPr lang="en-US" sz="2400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7"/>
                </p:custDataLst>
              </p:nvPr>
            </p:nvSpPr>
            <p:spPr>
              <a:xfrm>
                <a:off x="4122167" y="3263449"/>
                <a:ext cx="3744487" cy="1107996"/>
              </a:xfrm>
              <a:prstGeom prst="rect">
                <a:avLst/>
              </a:prstGeom>
              <a:blipFill>
                <a:blip r:embed="rId28"/>
                <a:stretch>
                  <a:fillRect l="-2443" t="-43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593005968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920687" y="335793"/>
            <a:ext cx="1911913" cy="815493"/>
          </a:xfrm>
        </p:spPr>
        <p:txBody>
          <a:bodyPr/>
          <a:lstStyle/>
          <a:p>
            <a:r>
              <a:rPr lang="en-US" u="sng" dirty="0"/>
              <a:t>Outline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3801486" y="1753650"/>
                <a:ext cx="1356974" cy="461665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25400">
                <a:solidFill>
                  <a:schemeClr val="accent2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charset="0"/>
                            </a:rPr>
                            <m:t>Hyb</m:t>
                          </m:r>
                        </m:e>
                        <m:sub>
                          <m:r>
                            <a:rPr lang="en-US" sz="2400" b="0" i="0" smtClean="0"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1486" y="1753650"/>
                <a:ext cx="1356974" cy="461665"/>
              </a:xfrm>
              <a:prstGeom prst="rect">
                <a:avLst/>
              </a:prstGeom>
              <a:blipFill rotWithShape="0">
                <a:blip r:embed="rId3"/>
                <a:stretch>
                  <a:fillRect b="-15190"/>
                </a:stretch>
              </a:blipFill>
              <a:ln w="2540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6585913" y="1753650"/>
                <a:ext cx="1356974" cy="461665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25400">
                <a:solidFill>
                  <a:schemeClr val="accent2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charset="0"/>
                            </a:rPr>
                            <m:t>Hyb</m:t>
                          </m:r>
                        </m:e>
                        <m:sub>
                          <m:r>
                            <a:rPr lang="en-US" sz="2400" b="0" i="0" smtClean="0"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5913" y="1753650"/>
                <a:ext cx="1356974" cy="461665"/>
              </a:xfrm>
              <a:prstGeom prst="rect">
                <a:avLst/>
              </a:prstGeom>
              <a:blipFill rotWithShape="0">
                <a:blip r:embed="rId4"/>
                <a:stretch>
                  <a:fillRect b="-15190"/>
                </a:stretch>
              </a:blipFill>
              <a:ln w="2540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3801486" y="2604550"/>
                <a:ext cx="1349857" cy="461665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25400">
                <a:solidFill>
                  <a:schemeClr val="accent2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charset="0"/>
                            </a:rPr>
                            <m:t>Hyb</m:t>
                          </m:r>
                        </m:e>
                        <m:sub>
                          <m:r>
                            <a:rPr lang="en-US" sz="2400" b="0" i="0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1486" y="2604550"/>
                <a:ext cx="1349857" cy="461665"/>
              </a:xfrm>
              <a:prstGeom prst="rect">
                <a:avLst/>
              </a:prstGeom>
              <a:blipFill rotWithShape="0">
                <a:blip r:embed="rId5"/>
                <a:stretch>
                  <a:fillRect b="-13750"/>
                </a:stretch>
              </a:blipFill>
              <a:ln w="2540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6585913" y="2604550"/>
                <a:ext cx="1349857" cy="461665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25400">
                <a:solidFill>
                  <a:schemeClr val="accent2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charset="0"/>
                            </a:rPr>
                            <m:t>Hyb</m:t>
                          </m:r>
                        </m:e>
                        <m:sub>
                          <m:r>
                            <a:rPr lang="en-US" sz="2400" b="0" i="0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5913" y="2604550"/>
                <a:ext cx="1349857" cy="461665"/>
              </a:xfrm>
              <a:prstGeom prst="rect">
                <a:avLst/>
              </a:prstGeom>
              <a:blipFill rotWithShape="0">
                <a:blip r:embed="rId6"/>
                <a:stretch>
                  <a:fillRect b="-13750"/>
                </a:stretch>
              </a:blipFill>
              <a:ln w="2540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3801486" y="3455450"/>
                <a:ext cx="1356975" cy="461665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25400">
                <a:solidFill>
                  <a:schemeClr val="accent2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charset="0"/>
                            </a:rPr>
                            <m:t>Hyb</m:t>
                          </m:r>
                        </m:e>
                        <m:sub>
                          <m:r>
                            <a:rPr lang="en-US" sz="2400" b="0" i="0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1486" y="3455450"/>
                <a:ext cx="1356975" cy="461665"/>
              </a:xfrm>
              <a:prstGeom prst="rect">
                <a:avLst/>
              </a:prstGeom>
              <a:blipFill rotWithShape="0">
                <a:blip r:embed="rId7"/>
                <a:stretch>
                  <a:fillRect b="-13750"/>
                </a:stretch>
              </a:blipFill>
              <a:ln w="2540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6585913" y="3455450"/>
                <a:ext cx="1356975" cy="461665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25400">
                <a:solidFill>
                  <a:schemeClr val="accent2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charset="0"/>
                            </a:rPr>
                            <m:t>Hyb</m:t>
                          </m:r>
                        </m:e>
                        <m:sub>
                          <m:r>
                            <a:rPr lang="en-US" sz="2400" b="0" i="0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5913" y="3455450"/>
                <a:ext cx="1356975" cy="461665"/>
              </a:xfrm>
              <a:prstGeom prst="rect">
                <a:avLst/>
              </a:prstGeom>
              <a:blipFill rotWithShape="0">
                <a:blip r:embed="rId8"/>
                <a:stretch>
                  <a:fillRect b="-13750"/>
                </a:stretch>
              </a:blipFill>
              <a:ln w="2540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3801486" y="4306350"/>
                <a:ext cx="1356975" cy="461665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25400">
                <a:solidFill>
                  <a:schemeClr val="accent2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charset="0"/>
                            </a:rPr>
                            <m:t>Hyb</m:t>
                          </m:r>
                        </m:e>
                        <m:sub>
                          <m:r>
                            <a:rPr lang="en-US" sz="2400" b="0" i="0" smtClean="0">
                              <a:latin typeface="Cambria Math" charset="0"/>
                            </a:rPr>
                            <m:t>3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1486" y="4306350"/>
                <a:ext cx="1356975" cy="461665"/>
              </a:xfrm>
              <a:prstGeom prst="rect">
                <a:avLst/>
              </a:prstGeom>
              <a:blipFill rotWithShape="0">
                <a:blip r:embed="rId9"/>
                <a:stretch>
                  <a:fillRect b="-13750"/>
                </a:stretch>
              </a:blipFill>
              <a:ln w="2540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6585913" y="4306350"/>
                <a:ext cx="1356975" cy="461665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25400">
                <a:solidFill>
                  <a:schemeClr val="accent2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charset="0"/>
                            </a:rPr>
                            <m:t>Hyb</m:t>
                          </m:r>
                        </m:e>
                        <m:sub>
                          <m:r>
                            <a:rPr lang="en-US" sz="2400" b="0" i="0" smtClean="0">
                              <a:latin typeface="Cambria Math" charset="0"/>
                            </a:rPr>
                            <m:t>3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5913" y="4306350"/>
                <a:ext cx="1356975" cy="461665"/>
              </a:xfrm>
              <a:prstGeom prst="rect">
                <a:avLst/>
              </a:prstGeom>
              <a:blipFill rotWithShape="0">
                <a:blip r:embed="rId10"/>
                <a:stretch>
                  <a:fillRect b="-13750"/>
                </a:stretch>
              </a:blipFill>
              <a:ln w="2540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3794369" y="5157250"/>
                <a:ext cx="1356975" cy="461665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25400">
                <a:solidFill>
                  <a:schemeClr val="accent2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charset="0"/>
                            </a:rPr>
                            <m:t>Hyb</m:t>
                          </m:r>
                        </m:e>
                        <m:sub>
                          <m:r>
                            <a:rPr lang="en-US" sz="2400" b="0" i="0" smtClean="0">
                              <a:latin typeface="Cambria Math" charset="0"/>
                            </a:rPr>
                            <m:t>4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4369" y="5157250"/>
                <a:ext cx="1356975" cy="461665"/>
              </a:xfrm>
              <a:prstGeom prst="rect">
                <a:avLst/>
              </a:prstGeom>
              <a:blipFill rotWithShape="0">
                <a:blip r:embed="rId11"/>
                <a:stretch>
                  <a:fillRect b="-13750"/>
                </a:stretch>
              </a:blipFill>
              <a:ln w="2540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6578796" y="5157250"/>
                <a:ext cx="1356975" cy="461665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25400">
                <a:solidFill>
                  <a:schemeClr val="accent2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charset="0"/>
                            </a:rPr>
                            <m:t>Hyb</m:t>
                          </m:r>
                        </m:e>
                        <m:sub>
                          <m:r>
                            <a:rPr lang="en-US" sz="2400" b="0" i="0" smtClean="0">
                              <a:latin typeface="Cambria Math" charset="0"/>
                            </a:rPr>
                            <m:t>4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8796" y="5157250"/>
                <a:ext cx="1356975" cy="461665"/>
              </a:xfrm>
              <a:prstGeom prst="rect">
                <a:avLst/>
              </a:prstGeom>
              <a:blipFill rotWithShape="0">
                <a:blip r:embed="rId12"/>
                <a:stretch>
                  <a:fillRect b="-13750"/>
                </a:stretch>
              </a:blipFill>
              <a:ln w="2540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Curved Left Arrow 14"/>
          <p:cNvSpPr/>
          <p:nvPr/>
        </p:nvSpPr>
        <p:spPr>
          <a:xfrm>
            <a:off x="8181927" y="1968500"/>
            <a:ext cx="365760" cy="914400"/>
          </a:xfrm>
          <a:prstGeom prst="curvedLef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Curved Right Arrow 16"/>
          <p:cNvSpPr/>
          <p:nvPr/>
        </p:nvSpPr>
        <p:spPr>
          <a:xfrm>
            <a:off x="3196686" y="1968500"/>
            <a:ext cx="365760" cy="914400"/>
          </a:xfrm>
          <a:prstGeom prst="curved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Curved Left Arrow 17"/>
          <p:cNvSpPr/>
          <p:nvPr/>
        </p:nvSpPr>
        <p:spPr>
          <a:xfrm>
            <a:off x="8181927" y="2882900"/>
            <a:ext cx="365760" cy="914400"/>
          </a:xfrm>
          <a:prstGeom prst="curvedLef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Curved Right Arrow 18"/>
          <p:cNvSpPr/>
          <p:nvPr/>
        </p:nvSpPr>
        <p:spPr>
          <a:xfrm>
            <a:off x="3196686" y="2882900"/>
            <a:ext cx="365760" cy="914400"/>
          </a:xfrm>
          <a:prstGeom prst="curved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Curved Left Arrow 19"/>
          <p:cNvSpPr/>
          <p:nvPr/>
        </p:nvSpPr>
        <p:spPr>
          <a:xfrm>
            <a:off x="8181927" y="3797300"/>
            <a:ext cx="365760" cy="914400"/>
          </a:xfrm>
          <a:prstGeom prst="curvedLef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Curved Right Arrow 20"/>
          <p:cNvSpPr/>
          <p:nvPr/>
        </p:nvSpPr>
        <p:spPr>
          <a:xfrm>
            <a:off x="3196686" y="3797300"/>
            <a:ext cx="365760" cy="914400"/>
          </a:xfrm>
          <a:prstGeom prst="curved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Curved Left Arrow 21"/>
          <p:cNvSpPr/>
          <p:nvPr/>
        </p:nvSpPr>
        <p:spPr>
          <a:xfrm>
            <a:off x="8181927" y="4711700"/>
            <a:ext cx="365760" cy="914400"/>
          </a:xfrm>
          <a:prstGeom prst="curvedLef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Curved Right Arrow 22"/>
          <p:cNvSpPr/>
          <p:nvPr/>
        </p:nvSpPr>
        <p:spPr>
          <a:xfrm>
            <a:off x="3196686" y="4711700"/>
            <a:ext cx="365760" cy="914400"/>
          </a:xfrm>
          <a:prstGeom prst="curved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8659727" y="2204440"/>
                <a:ext cx="101265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Guess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charset="0"/>
                      </a:rPr>
                      <m:t>𝑏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9727" y="2204440"/>
                <a:ext cx="1012650" cy="400110"/>
              </a:xfrm>
              <a:prstGeom prst="rect">
                <a:avLst/>
              </a:prstGeom>
              <a:blipFill rotWithShape="0">
                <a:blip r:embed="rId13"/>
                <a:stretch>
                  <a:fillRect l="-6627" t="-9231" b="-2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2060958" y="2204440"/>
                <a:ext cx="101265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Guess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charset="0"/>
                      </a:rPr>
                      <m:t>𝑏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0958" y="2204440"/>
                <a:ext cx="1012650" cy="400110"/>
              </a:xfrm>
              <a:prstGeom prst="rect">
                <a:avLst/>
              </a:prstGeom>
              <a:blipFill rotWithShape="0">
                <a:blip r:embed="rId14"/>
                <a:stretch>
                  <a:fillRect l="-6024" t="-9231" b="-2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8659727" y="3095613"/>
                <a:ext cx="99815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Purify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charset="0"/>
                      </a:rPr>
                      <m:t>𝑥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9727" y="3095613"/>
                <a:ext cx="998158" cy="400110"/>
              </a:xfrm>
              <a:prstGeom prst="rect">
                <a:avLst/>
              </a:prstGeom>
              <a:blipFill rotWithShape="0">
                <a:blip r:embed="rId15"/>
                <a:stretch>
                  <a:fillRect l="-6748" t="-9231" b="-2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2060958" y="3089322"/>
                <a:ext cx="99815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Purify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charset="0"/>
                      </a:rPr>
                      <m:t>𝑥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0958" y="3089322"/>
                <a:ext cx="998158" cy="400110"/>
              </a:xfrm>
              <a:prstGeom prst="rect">
                <a:avLst/>
              </a:prstGeom>
              <a:blipFill rotWithShape="0">
                <a:blip r:embed="rId15"/>
                <a:stretch>
                  <a:fillRect l="-6098" t="-9231" b="-2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/>
          <p:cNvSpPr txBox="1"/>
          <p:nvPr/>
        </p:nvSpPr>
        <p:spPr>
          <a:xfrm>
            <a:off x="8674219" y="3974205"/>
            <a:ext cx="18080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Change of basis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309194" y="3974205"/>
            <a:ext cx="18080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Change of basis</a:t>
            </a:r>
            <a:endParaRPr lang="en-US" sz="2000" dirty="0"/>
          </a:p>
        </p:txBody>
      </p:sp>
      <p:sp>
        <p:nvSpPr>
          <p:cNvPr id="30" name="Left-Right Arrow 29"/>
          <p:cNvSpPr/>
          <p:nvPr/>
        </p:nvSpPr>
        <p:spPr>
          <a:xfrm>
            <a:off x="5397500" y="5283200"/>
            <a:ext cx="927100" cy="190500"/>
          </a:xfrm>
          <a:prstGeom prst="left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8674219" y="4919693"/>
            <a:ext cx="23205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Introduce projection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776644" y="4919693"/>
            <a:ext cx="23205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Introduce projection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248537" y="5732269"/>
            <a:ext cx="32562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Clearly close in trace distance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31185762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62987" y="318826"/>
            <a:ext cx="4104190" cy="815493"/>
          </a:xfrm>
        </p:spPr>
        <p:txBody>
          <a:bodyPr/>
          <a:lstStyle/>
          <a:p>
            <a:r>
              <a:rPr lang="en-US" dirty="0"/>
              <a:t>Example Proof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910086" y="274898"/>
            <a:ext cx="50637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Simplified version of proof from [</a:t>
            </a:r>
            <a:r>
              <a:rPr lang="en-US" sz="2000" b="1" dirty="0"/>
              <a:t>B</a:t>
            </a:r>
            <a:r>
              <a:rPr lang="en-US" sz="2000" dirty="0"/>
              <a:t>GGKMRR23]</a:t>
            </a:r>
            <a:endParaRPr lang="en-US" sz="2000" b="1" dirty="0"/>
          </a:p>
        </p:txBody>
      </p:sp>
      <p:sp>
        <p:nvSpPr>
          <p:cNvPr id="18" name="Rounded Rectangle 17"/>
          <p:cNvSpPr/>
          <p:nvPr/>
        </p:nvSpPr>
        <p:spPr>
          <a:xfrm>
            <a:off x="609968" y="1143806"/>
            <a:ext cx="7256686" cy="3086100"/>
          </a:xfrm>
          <a:prstGeom prst="roundRect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3372920" y="1283213"/>
                <a:ext cx="1360501" cy="461665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25400">
                <a:solidFill>
                  <a:schemeClr val="accent2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charset="0"/>
                            </a:rPr>
                            <m:t>Hyb</m:t>
                          </m:r>
                        </m:e>
                        <m:sub>
                          <m:r>
                            <a:rPr lang="en-US" sz="2400" b="0" i="0" smtClean="0"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𝑏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2920" y="1283213"/>
                <a:ext cx="1360501" cy="461665"/>
              </a:xfrm>
              <a:prstGeom prst="rect">
                <a:avLst/>
              </a:prstGeom>
              <a:blipFill rotWithShape="0">
                <a:blip r:embed="rId4"/>
                <a:stretch>
                  <a:fillRect b="-13924"/>
                </a:stretch>
              </a:blipFill>
              <a:ln w="2540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781030" y="1222501"/>
                <a:ext cx="65915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u="sng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𝒜</m:t>
                      </m:r>
                    </m:oMath>
                  </m:oMathPara>
                </a14:m>
                <a:endParaRPr lang="en-US" sz="3200" u="sng" dirty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030" y="1222501"/>
                <a:ext cx="659155" cy="584775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6310812" y="1222502"/>
                <a:ext cx="75751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u="sng" smtClean="0">
                          <a:latin typeface="Cambria Math" charset="0"/>
                        </a:rPr>
                        <m:t>𝐶h</m:t>
                      </m:r>
                    </m:oMath>
                  </m:oMathPara>
                </a14:m>
                <a:endParaRPr lang="en-US" sz="3200" u="sng" dirty="0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0812" y="1222502"/>
                <a:ext cx="757515" cy="584775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4891154" y="1807276"/>
                <a:ext cx="229133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Sample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charset="0"/>
                          </a:rPr>
                          <m:t>𝑆</m:t>
                        </m:r>
                        <m:r>
                          <a:rPr lang="en-US" sz="2400" i="1">
                            <a:latin typeface="Cambria Math" charset="0"/>
                          </a:rPr>
                          <m:t>,</m:t>
                        </m:r>
                        <m:r>
                          <a:rPr lang="en-US" sz="2400" i="1">
                            <a:latin typeface="Cambria Math" charset="0"/>
                          </a:rPr>
                          <m:t>𝑥</m:t>
                        </m:r>
                        <m:r>
                          <a:rPr lang="en-US" sz="2400" i="1">
                            <a:latin typeface="Cambria Math" charset="0"/>
                          </a:rPr>
                          <m:t>,</m:t>
                        </m:r>
                        <m:r>
                          <a:rPr lang="en-US" sz="2400" i="1">
                            <a:latin typeface="Cambria Math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en-US" sz="2400" dirty="0"/>
                  <a:t>  </a:t>
                </a:r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1154" y="1807276"/>
                <a:ext cx="2291333" cy="461665"/>
              </a:xfrm>
              <a:prstGeom prst="rect">
                <a:avLst/>
              </a:prstGeom>
              <a:blipFill rotWithShape="0">
                <a:blip r:embed="rId7"/>
                <a:stretch>
                  <a:fillRect l="-3989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/>
          <p:cNvCxnSpPr/>
          <p:nvPr/>
        </p:nvCxnSpPr>
        <p:spPr>
          <a:xfrm flipH="1">
            <a:off x="2178788" y="2801156"/>
            <a:ext cx="182880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1494956" y="2226040"/>
                <a:ext cx="3268331" cy="4778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Com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𝑆</m:t>
                          </m:r>
                        </m:e>
                      </m:d>
                      <m:r>
                        <a:rPr lang="en-US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,</m:t>
                      </m:r>
                      <m:r>
                        <a:rPr lang="en-US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𝑏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⊕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,|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𝑧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⟩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4956" y="2226040"/>
                <a:ext cx="3268331" cy="477888"/>
              </a:xfrm>
              <a:prstGeom prst="rect">
                <a:avLst/>
              </a:prstGeom>
              <a:blipFill rotWithShape="0">
                <a:blip r:embed="rId8"/>
                <a:stretch>
                  <a:fillRect b="-139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Arrow Connector 30"/>
          <p:cNvCxnSpPr/>
          <p:nvPr/>
        </p:nvCxnSpPr>
        <p:spPr>
          <a:xfrm flipV="1">
            <a:off x="2191488" y="3301817"/>
            <a:ext cx="1828800" cy="38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2848436" y="2815152"/>
                <a:ext cx="61238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𝜋</m:t>
                      </m:r>
                      <m:r>
                        <a:rPr lang="en-US" sz="2400" b="0" i="1" smtClean="0">
                          <a:latin typeface="Cambria Math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charset="0"/>
                        </a:rPr>
                        <m:t>st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8436" y="2815152"/>
                <a:ext cx="612386" cy="461665"/>
              </a:xfrm>
              <a:prstGeom prst="rect">
                <a:avLst/>
              </a:prstGeom>
              <a:blipFill rotWithShape="0">
                <a:blip r:embed="rId9"/>
                <a:stretch>
                  <a:fillRect r="-168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4122167" y="3263449"/>
                <a:ext cx="3744487" cy="11079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If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𝜋</m:t>
                    </m:r>
                    <m:r>
                      <a:rPr lang="en-US" sz="2400" i="1">
                        <a:latin typeface="Cambria Math" charset="0"/>
                      </a:rPr>
                      <m:t>∉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charset="0"/>
                          </a:rPr>
                          <m:t>𝑆</m:t>
                        </m:r>
                      </m:e>
                      <m:sup>
                        <m:r>
                          <a:rPr lang="en-US" sz="2400" i="1">
                            <a:latin typeface="Cambria Math" charset="0"/>
                          </a:rPr>
                          <m:t>⊥</m:t>
                        </m:r>
                      </m:sup>
                    </m:sSup>
                    <m:r>
                      <a:rPr lang="en-US" sz="2400" i="1">
                        <a:latin typeface="Cambria Math" charset="0"/>
                      </a:rPr>
                      <m:t>+</m:t>
                    </m:r>
                    <m:r>
                      <a:rPr lang="en-US" sz="2400" i="1">
                        <a:latin typeface="Cambria Math" charset="0"/>
                      </a:rPr>
                      <m:t>𝑧</m:t>
                    </m:r>
                  </m:oMath>
                </a14:m>
                <a:r>
                  <a:rPr lang="en-US" sz="2400" dirty="0"/>
                  <a:t>, output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⊥</m:t>
                        </m:r>
                      </m:e>
                    </m:d>
                    <m:d>
                      <m:dPr>
                        <m:begChr m:val="⟨"/>
                        <m:endChr m:val="|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charset="0"/>
                          </a:rPr>
                          <m:t>⊥</m:t>
                        </m:r>
                      </m:e>
                    </m:d>
                  </m:oMath>
                </a14:m>
                <a:endParaRPr lang="en-US" sz="2400" dirty="0"/>
              </a:p>
              <a:p>
                <a:r>
                  <a:rPr lang="en-US" sz="2400" dirty="0"/>
                  <a:t>Otherwise, output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charset="0"/>
                      </a:rPr>
                      <m:t>st</m:t>
                    </m:r>
                  </m:oMath>
                </a14:m>
                <a:endParaRPr lang="en-US" sz="240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2167" y="3263449"/>
                <a:ext cx="3744487" cy="1107996"/>
              </a:xfrm>
              <a:prstGeom prst="rect">
                <a:avLst/>
              </a:prstGeom>
              <a:blipFill rotWithShape="0">
                <a:blip r:embed="rId10"/>
                <a:stretch>
                  <a:fillRect l="-2443" t="-43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418334209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462987" y="318826"/>
            <a:ext cx="4104190" cy="815493"/>
          </a:xfrm>
        </p:spPr>
        <p:txBody>
          <a:bodyPr/>
          <a:lstStyle/>
          <a:p>
            <a:r>
              <a:rPr lang="en-US" dirty="0"/>
              <a:t>Example Proof</a:t>
            </a:r>
          </a:p>
        </p:txBody>
      </p:sp>
      <p:sp>
        <p:nvSpPr>
          <p:cNvPr id="8" name="TextBox 7"/>
          <p:cNvSpPr txBox="1"/>
          <p:nvPr>
            <p:custDataLst>
              <p:tags r:id="rId3"/>
            </p:custDataLst>
          </p:nvPr>
        </p:nvSpPr>
        <p:spPr>
          <a:xfrm>
            <a:off x="6910086" y="274898"/>
            <a:ext cx="50637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Simplified version of proof from [</a:t>
            </a:r>
            <a:r>
              <a:rPr lang="en-US" sz="2000" b="1" dirty="0"/>
              <a:t>B</a:t>
            </a:r>
            <a:r>
              <a:rPr lang="en-US" sz="2000" dirty="0"/>
              <a:t>GGKMRR23]</a:t>
            </a:r>
            <a:endParaRPr lang="en-US" sz="2000" b="1" dirty="0"/>
          </a:p>
        </p:txBody>
      </p:sp>
      <p:sp>
        <p:nvSpPr>
          <p:cNvPr id="12" name="Rounded Rectangle 11"/>
          <p:cNvSpPr/>
          <p:nvPr>
            <p:custDataLst>
              <p:tags r:id="rId4"/>
            </p:custDataLst>
          </p:nvPr>
        </p:nvSpPr>
        <p:spPr>
          <a:xfrm>
            <a:off x="462987" y="1134319"/>
            <a:ext cx="7577072" cy="3402998"/>
          </a:xfrm>
          <a:prstGeom prst="roundRect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/>
              <p:cNvSpPr txBox="1"/>
              <p:nvPr>
                <p:custDataLst>
                  <p:tags r:id="rId5"/>
                </p:custDataLst>
              </p:nvPr>
            </p:nvSpPr>
            <p:spPr>
              <a:xfrm>
                <a:off x="3363248" y="1261766"/>
                <a:ext cx="1353383" cy="461665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25400">
                <a:solidFill>
                  <a:schemeClr val="accent2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charset="0"/>
                            </a:rPr>
                            <m:t>Hyb</m:t>
                          </m:r>
                        </m:e>
                        <m:sub>
                          <m:r>
                            <a:rPr lang="en-US" sz="2400" b="0" i="0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𝑏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5"/>
                </p:custDataLst>
              </p:nvPr>
            </p:nvSpPr>
            <p:spPr>
              <a:xfrm>
                <a:off x="3363248" y="1261766"/>
                <a:ext cx="1353383" cy="461665"/>
              </a:xfrm>
              <a:prstGeom prst="rect">
                <a:avLst/>
              </a:prstGeom>
              <a:blipFill>
                <a:blip r:embed="rId17"/>
                <a:stretch>
                  <a:fillRect b="-13750"/>
                </a:stretch>
              </a:blipFill>
              <a:ln w="2540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/>
              <p:cNvSpPr txBox="1"/>
              <p:nvPr>
                <p:custDataLst>
                  <p:tags r:id="rId6"/>
                </p:custDataLst>
              </p:nvPr>
            </p:nvSpPr>
            <p:spPr>
              <a:xfrm>
                <a:off x="761049" y="1213014"/>
                <a:ext cx="65915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u="sng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𝒜</m:t>
                      </m:r>
                    </m:oMath>
                  </m:oMathPara>
                </a14:m>
                <a:endParaRPr lang="en-US" sz="3200" u="sng" dirty="0"/>
              </a:p>
            </p:txBody>
          </p:sp>
        </mc:Choice>
        <mc:Fallback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6"/>
                </p:custDataLst>
              </p:nvPr>
            </p:nvSpPr>
            <p:spPr>
              <a:xfrm>
                <a:off x="761049" y="1213014"/>
                <a:ext cx="659155" cy="584775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/>
              <p:cNvSpPr txBox="1"/>
              <p:nvPr>
                <p:custDataLst>
                  <p:tags r:id="rId7"/>
                </p:custDataLst>
              </p:nvPr>
            </p:nvSpPr>
            <p:spPr>
              <a:xfrm>
                <a:off x="6290831" y="1213015"/>
                <a:ext cx="75751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u="sng" smtClean="0">
                          <a:latin typeface="Cambria Math" charset="0"/>
                        </a:rPr>
                        <m:t>𝐶h</m:t>
                      </m:r>
                    </m:oMath>
                  </m:oMathPara>
                </a14:m>
                <a:endParaRPr lang="en-US" sz="3200" u="sng" dirty="0"/>
              </a:p>
            </p:txBody>
          </p:sp>
        </mc:Choice>
        <mc:Fallback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7"/>
                </p:custDataLst>
              </p:nvPr>
            </p:nvSpPr>
            <p:spPr>
              <a:xfrm>
                <a:off x="6290831" y="1213015"/>
                <a:ext cx="757515" cy="584775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>
                <p:custDataLst>
                  <p:tags r:id="rId8"/>
                </p:custDataLst>
              </p:nvPr>
            </p:nvSpPr>
            <p:spPr>
              <a:xfrm>
                <a:off x="4871173" y="1797789"/>
                <a:ext cx="2681632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Sample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charset="0"/>
                          </a:rPr>
                          <m:t>𝑆</m:t>
                        </m:r>
                        <m:r>
                          <a:rPr lang="en-US" sz="2400" i="1">
                            <a:latin typeface="Cambria Math" charset="0"/>
                          </a:rPr>
                          <m:t>,</m:t>
                        </m:r>
                        <m:r>
                          <a:rPr lang="en-US" sz="2400" i="1">
                            <a:latin typeface="Cambria Math" charset="0"/>
                          </a:rPr>
                          <m:t>𝑥</m:t>
                        </m:r>
                        <m:r>
                          <a:rPr lang="en-US" sz="2400" i="1">
                            <a:latin typeface="Cambria Math" charset="0"/>
                          </a:rPr>
                          <m:t>,</m:t>
                        </m:r>
                        <m:r>
                          <a:rPr lang="en-US" sz="2400" i="1">
                            <a:latin typeface="Cambria Math" charset="0"/>
                          </a:rPr>
                          <m:t>𝑧</m:t>
                        </m:r>
                      </m:e>
                    </m:d>
                  </m:oMath>
                </a14:m>
                <a:endParaRPr lang="en-US" sz="2400" dirty="0"/>
              </a:p>
              <a:p>
                <a:r>
                  <a:rPr lang="en-US" sz="2400" dirty="0">
                    <a:solidFill>
                      <a:srgbClr val="FF0000"/>
                    </a:solidFill>
                  </a:rPr>
                  <a:t>Sample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←</m:t>
                    </m:r>
                    <m:r>
                      <m:rPr>
                        <m:lit/>
                      </m:rPr>
                      <a:rPr lang="en-US" sz="2400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{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0,1</m:t>
                    </m:r>
                    <m:r>
                      <m:rPr>
                        <m:lit/>
                      </m:rPr>
                      <a:rPr lang="en-US" sz="2400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}</m:t>
                    </m:r>
                  </m:oMath>
                </a14:m>
                <a:r>
                  <a:rPr lang="en-US" sz="2400" dirty="0">
                    <a:solidFill>
                      <a:srgbClr val="FF0000"/>
                    </a:solidFill>
                  </a:rPr>
                  <a:t>  </a:t>
                </a:r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8"/>
                </p:custDataLst>
              </p:nvPr>
            </p:nvSpPr>
            <p:spPr>
              <a:xfrm>
                <a:off x="4871173" y="1797789"/>
                <a:ext cx="2681632" cy="830997"/>
              </a:xfrm>
              <a:prstGeom prst="rect">
                <a:avLst/>
              </a:prstGeom>
              <a:blipFill>
                <a:blip r:embed="rId20"/>
                <a:stretch>
                  <a:fillRect l="-3409" t="-5882" b="-16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/>
          <p:cNvCxnSpPr/>
          <p:nvPr>
            <p:custDataLst>
              <p:tags r:id="rId9"/>
            </p:custDataLst>
          </p:nvPr>
        </p:nvCxnSpPr>
        <p:spPr>
          <a:xfrm flipH="1">
            <a:off x="2158807" y="2791669"/>
            <a:ext cx="182880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/>
              <p:cNvSpPr txBox="1"/>
              <p:nvPr>
                <p:custDataLst>
                  <p:tags r:id="rId10"/>
                </p:custDataLst>
              </p:nvPr>
            </p:nvSpPr>
            <p:spPr>
              <a:xfrm>
                <a:off x="1849349" y="2230569"/>
                <a:ext cx="2426433" cy="4778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Com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𝑆</m:t>
                          </m:r>
                        </m:e>
                      </m:d>
                      <m:r>
                        <a:rPr lang="en-US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,</m:t>
                      </m:r>
                      <m:r>
                        <a:rPr lang="en-US" sz="2400" i="1" smtClean="0">
                          <a:solidFill>
                            <a:srgbClr val="FF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𝑏</m:t>
                      </m:r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′</m:t>
                      </m:r>
                      <m:r>
                        <a:rPr lang="en-US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,|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𝑧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⟩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0"/>
                </p:custDataLst>
              </p:nvPr>
            </p:nvSpPr>
            <p:spPr>
              <a:xfrm>
                <a:off x="1849349" y="2230569"/>
                <a:ext cx="2426433" cy="477888"/>
              </a:xfrm>
              <a:prstGeom prst="rect">
                <a:avLst/>
              </a:prstGeom>
              <a:blipFill>
                <a:blip r:embed="rId21"/>
                <a:stretch>
                  <a:fillRect r="-503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/>
          <p:cNvCxnSpPr/>
          <p:nvPr>
            <p:custDataLst>
              <p:tags r:id="rId11"/>
            </p:custDataLst>
          </p:nvPr>
        </p:nvCxnSpPr>
        <p:spPr>
          <a:xfrm flipV="1">
            <a:off x="2171507" y="3292330"/>
            <a:ext cx="1828800" cy="38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/>
              <p:cNvSpPr txBox="1"/>
              <p:nvPr>
                <p:custDataLst>
                  <p:tags r:id="rId12"/>
                </p:custDataLst>
              </p:nvPr>
            </p:nvSpPr>
            <p:spPr>
              <a:xfrm>
                <a:off x="2828455" y="2805665"/>
                <a:ext cx="61238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𝜋</m:t>
                      </m:r>
                      <m:r>
                        <a:rPr lang="en-US" sz="2400" b="0" i="1" smtClean="0">
                          <a:latin typeface="Cambria Math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charset="0"/>
                        </a:rPr>
                        <m:t>st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2"/>
                </p:custDataLst>
              </p:nvPr>
            </p:nvSpPr>
            <p:spPr>
              <a:xfrm>
                <a:off x="2828455" y="2805665"/>
                <a:ext cx="612386" cy="461665"/>
              </a:xfrm>
              <a:prstGeom prst="rect">
                <a:avLst/>
              </a:prstGeom>
              <a:blipFill>
                <a:blip r:embed="rId22"/>
                <a:stretch>
                  <a:fillRect r="-17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/>
              <p:cNvSpPr txBox="1"/>
              <p:nvPr>
                <p:custDataLst>
                  <p:tags r:id="rId13"/>
                </p:custDataLst>
              </p:nvPr>
            </p:nvSpPr>
            <p:spPr>
              <a:xfrm>
                <a:off x="4102186" y="3253962"/>
                <a:ext cx="3937873" cy="14773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If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𝜋</m:t>
                    </m:r>
                    <m:r>
                      <a:rPr lang="en-US" sz="2400" i="1">
                        <a:latin typeface="Cambria Math" charset="0"/>
                      </a:rPr>
                      <m:t>∉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charset="0"/>
                          </a:rPr>
                          <m:t>𝑆</m:t>
                        </m:r>
                      </m:e>
                      <m:sup>
                        <m:r>
                          <a:rPr lang="en-US" sz="2400" i="1">
                            <a:latin typeface="Cambria Math" charset="0"/>
                          </a:rPr>
                          <m:t>⊥</m:t>
                        </m:r>
                      </m:sup>
                    </m:sSup>
                    <m:r>
                      <a:rPr lang="en-US" sz="2400" i="1">
                        <a:latin typeface="Cambria Math" charset="0"/>
                      </a:rPr>
                      <m:t>+</m:t>
                    </m:r>
                    <m:r>
                      <a:rPr lang="en-US" sz="2400" i="1">
                        <a:latin typeface="Cambria Math" charset="0"/>
                      </a:rPr>
                      <m:t>𝑧</m:t>
                    </m:r>
                  </m:oMath>
                </a14:m>
                <a:r>
                  <a:rPr lang="en-US" sz="2400" dirty="0"/>
                  <a:t>, output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charset="0"/>
                          </a:rPr>
                          <m:t>⊥</m:t>
                        </m:r>
                      </m:e>
                    </m:d>
                    <m:d>
                      <m:dPr>
                        <m:begChr m:val="⟨"/>
                        <m:endChr m:val="|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charset="0"/>
                          </a:rPr>
                          <m:t>⊥</m:t>
                        </m:r>
                      </m:e>
                    </m:d>
                  </m:oMath>
                </a14:m>
                <a:endParaRPr lang="en-US" sz="2400" dirty="0"/>
              </a:p>
              <a:p>
                <a:r>
                  <a:rPr lang="en-US" sz="2400" dirty="0">
                    <a:solidFill>
                      <a:srgbClr val="FF0000"/>
                    </a:solidFill>
                  </a:rPr>
                  <a:t>If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𝑏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⊕</m:t>
                        </m:r>
                      </m:e>
                      <m:sub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</m:t>
                        </m:r>
                      </m:sub>
                    </m:sSub>
                    <m:r>
                      <a:rPr lang="en-US" sz="2400" i="1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≠</m:t>
                    </m:r>
                    <m:r>
                      <a:rPr lang="en-US" sz="2400" i="1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𝑏</m:t>
                    </m:r>
                    <m:r>
                      <a:rPr lang="en-US" sz="2400" i="1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′</m:t>
                    </m:r>
                  </m:oMath>
                </a14:m>
                <a:r>
                  <a:rPr lang="en-US" sz="2400" dirty="0">
                    <a:solidFill>
                      <a:srgbClr val="FF0000"/>
                    </a:solidFill>
                  </a:rPr>
                  <a:t>, output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⊥</m:t>
                        </m:r>
                      </m:e>
                    </m:d>
                    <m:d>
                      <m:dPr>
                        <m:begChr m:val="⟨"/>
                        <m:endChr m:val="|"/>
                        <m:ctrlP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⊥</m:t>
                        </m:r>
                      </m:e>
                    </m:d>
                  </m:oMath>
                </a14:m>
                <a:endParaRPr lang="en-US" sz="2400" dirty="0"/>
              </a:p>
              <a:p>
                <a:r>
                  <a:rPr lang="en-US" sz="2400" dirty="0"/>
                  <a:t>Otherwise, output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charset="0"/>
                      </a:rPr>
                      <m:t>st</m:t>
                    </m:r>
                  </m:oMath>
                </a14:m>
                <a:endParaRPr lang="en-US" sz="2400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3"/>
                </p:custDataLst>
              </p:nvPr>
            </p:nvSpPr>
            <p:spPr>
              <a:xfrm>
                <a:off x="4102186" y="3253962"/>
                <a:ext cx="3937873" cy="1477328"/>
              </a:xfrm>
              <a:prstGeom prst="rect">
                <a:avLst/>
              </a:prstGeom>
              <a:blipFill>
                <a:blip r:embed="rId23"/>
                <a:stretch>
                  <a:fillRect l="-2477" t="-33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/>
              <p:cNvSpPr txBox="1"/>
              <p:nvPr>
                <p:custDataLst>
                  <p:tags r:id="rId14"/>
                </p:custDataLst>
              </p:nvPr>
            </p:nvSpPr>
            <p:spPr>
              <a:xfrm>
                <a:off x="659356" y="4892402"/>
                <a:ext cx="723285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/>
                  <a:t>Hybrid </a:t>
                </a:r>
                <a:r>
                  <a:rPr lang="en-US" sz="2400" dirty="0"/>
                  <a:t>1: Delay the dependence of the experiment on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𝑏</m:t>
                    </m:r>
                  </m:oMath>
                </a14:m>
                <a:endParaRPr lang="en-US" sz="2400" b="0" i="1" dirty="0">
                  <a:latin typeface="Cambria Math" charset="0"/>
                </a:endParaRPr>
              </a:p>
            </p:txBody>
          </p:sp>
        </mc:Choice>
        <mc:Fallback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4"/>
                </p:custDataLst>
              </p:nvPr>
            </p:nvSpPr>
            <p:spPr>
              <a:xfrm>
                <a:off x="659356" y="4892402"/>
                <a:ext cx="7232852" cy="461665"/>
              </a:xfrm>
              <a:prstGeom prst="rect">
                <a:avLst/>
              </a:prstGeom>
              <a:blipFill>
                <a:blip r:embed="rId24"/>
                <a:stretch>
                  <a:fillRect l="-1264" t="-10667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539234431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462987" y="318826"/>
            <a:ext cx="4104190" cy="815493"/>
          </a:xfrm>
        </p:spPr>
        <p:txBody>
          <a:bodyPr/>
          <a:lstStyle/>
          <a:p>
            <a:r>
              <a:rPr lang="en-US" dirty="0"/>
              <a:t>Example Proof</a:t>
            </a:r>
          </a:p>
        </p:txBody>
      </p:sp>
      <p:sp>
        <p:nvSpPr>
          <p:cNvPr id="8" name="TextBox 7"/>
          <p:cNvSpPr txBox="1"/>
          <p:nvPr>
            <p:custDataLst>
              <p:tags r:id="rId3"/>
            </p:custDataLst>
          </p:nvPr>
        </p:nvSpPr>
        <p:spPr>
          <a:xfrm>
            <a:off x="6910086" y="274898"/>
            <a:ext cx="50637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Simplified version of proof from [</a:t>
            </a:r>
            <a:r>
              <a:rPr lang="en-US" sz="2000" b="1" dirty="0"/>
              <a:t>B</a:t>
            </a:r>
            <a:r>
              <a:rPr lang="en-US" sz="2000" dirty="0"/>
              <a:t>GGKMRR23]</a:t>
            </a:r>
            <a:endParaRPr lang="en-US" sz="2000" b="1" dirty="0"/>
          </a:p>
        </p:txBody>
      </p:sp>
      <p:sp>
        <p:nvSpPr>
          <p:cNvPr id="12" name="Rounded Rectangle 11"/>
          <p:cNvSpPr/>
          <p:nvPr>
            <p:custDataLst>
              <p:tags r:id="rId4"/>
            </p:custDataLst>
          </p:nvPr>
        </p:nvSpPr>
        <p:spPr>
          <a:xfrm>
            <a:off x="462987" y="1134319"/>
            <a:ext cx="7577072" cy="3402998"/>
          </a:xfrm>
          <a:prstGeom prst="roundRect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/>
              <p:cNvSpPr txBox="1"/>
              <p:nvPr>
                <p:custDataLst>
                  <p:tags r:id="rId5"/>
                </p:custDataLst>
              </p:nvPr>
            </p:nvSpPr>
            <p:spPr>
              <a:xfrm>
                <a:off x="3363248" y="1261766"/>
                <a:ext cx="1353383" cy="461665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25400">
                <a:solidFill>
                  <a:schemeClr val="accent2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charset="0"/>
                            </a:rPr>
                            <m:t>Hyb</m:t>
                          </m:r>
                        </m:e>
                        <m:sub>
                          <m:r>
                            <a:rPr lang="en-US" sz="2400" b="0" i="0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𝑏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5"/>
                </p:custDataLst>
              </p:nvPr>
            </p:nvSpPr>
            <p:spPr>
              <a:xfrm>
                <a:off x="3363248" y="1261766"/>
                <a:ext cx="1353383" cy="461665"/>
              </a:xfrm>
              <a:prstGeom prst="rect">
                <a:avLst/>
              </a:prstGeom>
              <a:blipFill>
                <a:blip r:embed="rId18"/>
                <a:stretch>
                  <a:fillRect b="-13750"/>
                </a:stretch>
              </a:blipFill>
              <a:ln w="2540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/>
              <p:cNvSpPr txBox="1"/>
              <p:nvPr>
                <p:custDataLst>
                  <p:tags r:id="rId6"/>
                </p:custDataLst>
              </p:nvPr>
            </p:nvSpPr>
            <p:spPr>
              <a:xfrm>
                <a:off x="761049" y="1213014"/>
                <a:ext cx="65915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u="sng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𝒜</m:t>
                      </m:r>
                    </m:oMath>
                  </m:oMathPara>
                </a14:m>
                <a:endParaRPr lang="en-US" sz="3200" u="sng" dirty="0"/>
              </a:p>
            </p:txBody>
          </p:sp>
        </mc:Choice>
        <mc:Fallback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6"/>
                </p:custDataLst>
              </p:nvPr>
            </p:nvSpPr>
            <p:spPr>
              <a:xfrm>
                <a:off x="761049" y="1213014"/>
                <a:ext cx="659155" cy="584775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/>
              <p:cNvSpPr txBox="1"/>
              <p:nvPr>
                <p:custDataLst>
                  <p:tags r:id="rId7"/>
                </p:custDataLst>
              </p:nvPr>
            </p:nvSpPr>
            <p:spPr>
              <a:xfrm>
                <a:off x="6290831" y="1213015"/>
                <a:ext cx="75751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u="sng" smtClean="0">
                          <a:latin typeface="Cambria Math" charset="0"/>
                        </a:rPr>
                        <m:t>𝐶h</m:t>
                      </m:r>
                    </m:oMath>
                  </m:oMathPara>
                </a14:m>
                <a:endParaRPr lang="en-US" sz="3200" u="sng" dirty="0"/>
              </a:p>
            </p:txBody>
          </p:sp>
        </mc:Choice>
        <mc:Fallback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7"/>
                </p:custDataLst>
              </p:nvPr>
            </p:nvSpPr>
            <p:spPr>
              <a:xfrm>
                <a:off x="6290831" y="1213015"/>
                <a:ext cx="757515" cy="584775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>
                <p:custDataLst>
                  <p:tags r:id="rId8"/>
                </p:custDataLst>
              </p:nvPr>
            </p:nvSpPr>
            <p:spPr>
              <a:xfrm>
                <a:off x="4871173" y="1797789"/>
                <a:ext cx="2681632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Sample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charset="0"/>
                          </a:rPr>
                          <m:t>𝑆</m:t>
                        </m:r>
                        <m:r>
                          <a:rPr lang="en-US" sz="2400" i="1">
                            <a:latin typeface="Cambria Math" charset="0"/>
                          </a:rPr>
                          <m:t>,</m:t>
                        </m:r>
                        <m:r>
                          <a:rPr lang="en-US" sz="2400" i="1">
                            <a:latin typeface="Cambria Math" charset="0"/>
                          </a:rPr>
                          <m:t>𝑥</m:t>
                        </m:r>
                        <m:r>
                          <a:rPr lang="en-US" sz="2400" i="1">
                            <a:latin typeface="Cambria Math" charset="0"/>
                          </a:rPr>
                          <m:t>,</m:t>
                        </m:r>
                        <m:r>
                          <a:rPr lang="en-US" sz="2400" i="1">
                            <a:latin typeface="Cambria Math" charset="0"/>
                          </a:rPr>
                          <m:t>𝑧</m:t>
                        </m:r>
                      </m:e>
                    </m:d>
                  </m:oMath>
                </a14:m>
                <a:endParaRPr lang="en-US" sz="2400" dirty="0"/>
              </a:p>
              <a:p>
                <a:r>
                  <a:rPr lang="en-US" sz="2400" dirty="0">
                    <a:solidFill>
                      <a:srgbClr val="FF0000"/>
                    </a:solidFill>
                  </a:rPr>
                  <a:t>Sample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←</m:t>
                    </m:r>
                    <m:r>
                      <m:rPr>
                        <m:lit/>
                      </m:rPr>
                      <a:rPr lang="en-US" sz="2400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{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0,1</m:t>
                    </m:r>
                    <m:r>
                      <m:rPr>
                        <m:lit/>
                      </m:rPr>
                      <a:rPr lang="en-US" sz="2400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}</m:t>
                    </m:r>
                  </m:oMath>
                </a14:m>
                <a:r>
                  <a:rPr lang="en-US" sz="2400" dirty="0">
                    <a:solidFill>
                      <a:srgbClr val="FF0000"/>
                    </a:solidFill>
                  </a:rPr>
                  <a:t>  </a:t>
                </a:r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8"/>
                </p:custDataLst>
              </p:nvPr>
            </p:nvSpPr>
            <p:spPr>
              <a:xfrm>
                <a:off x="4871173" y="1797789"/>
                <a:ext cx="2681632" cy="830997"/>
              </a:xfrm>
              <a:prstGeom prst="rect">
                <a:avLst/>
              </a:prstGeom>
              <a:blipFill>
                <a:blip r:embed="rId21"/>
                <a:stretch>
                  <a:fillRect l="-3409" t="-5882" b="-16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/>
          <p:cNvCxnSpPr/>
          <p:nvPr>
            <p:custDataLst>
              <p:tags r:id="rId9"/>
            </p:custDataLst>
          </p:nvPr>
        </p:nvCxnSpPr>
        <p:spPr>
          <a:xfrm flipH="1">
            <a:off x="2158807" y="2791669"/>
            <a:ext cx="182880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/>
              <p:cNvSpPr txBox="1"/>
              <p:nvPr>
                <p:custDataLst>
                  <p:tags r:id="rId10"/>
                </p:custDataLst>
              </p:nvPr>
            </p:nvSpPr>
            <p:spPr>
              <a:xfrm>
                <a:off x="1849349" y="2230569"/>
                <a:ext cx="2426433" cy="4778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Com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𝑆</m:t>
                          </m:r>
                        </m:e>
                      </m:d>
                      <m:r>
                        <a:rPr lang="en-US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,</m:t>
                      </m:r>
                      <m:r>
                        <a:rPr lang="en-US" sz="2400" i="1" smtClean="0">
                          <a:solidFill>
                            <a:srgbClr val="FF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𝑏</m:t>
                      </m:r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′</m:t>
                      </m:r>
                      <m:r>
                        <a:rPr lang="en-US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,|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𝑧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⟩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0"/>
                </p:custDataLst>
              </p:nvPr>
            </p:nvSpPr>
            <p:spPr>
              <a:xfrm>
                <a:off x="1849349" y="2230569"/>
                <a:ext cx="2426433" cy="477888"/>
              </a:xfrm>
              <a:prstGeom prst="rect">
                <a:avLst/>
              </a:prstGeom>
              <a:blipFill>
                <a:blip r:embed="rId22"/>
                <a:stretch>
                  <a:fillRect r="-503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/>
          <p:cNvCxnSpPr/>
          <p:nvPr>
            <p:custDataLst>
              <p:tags r:id="rId11"/>
            </p:custDataLst>
          </p:nvPr>
        </p:nvCxnSpPr>
        <p:spPr>
          <a:xfrm flipV="1">
            <a:off x="2171507" y="3292330"/>
            <a:ext cx="1828800" cy="38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/>
              <p:cNvSpPr txBox="1"/>
              <p:nvPr>
                <p:custDataLst>
                  <p:tags r:id="rId12"/>
                </p:custDataLst>
              </p:nvPr>
            </p:nvSpPr>
            <p:spPr>
              <a:xfrm>
                <a:off x="2828455" y="2805665"/>
                <a:ext cx="61238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𝜋</m:t>
                      </m:r>
                      <m:r>
                        <a:rPr lang="en-US" sz="2400" b="0" i="1" smtClean="0">
                          <a:latin typeface="Cambria Math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charset="0"/>
                        </a:rPr>
                        <m:t>st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2"/>
                </p:custDataLst>
              </p:nvPr>
            </p:nvSpPr>
            <p:spPr>
              <a:xfrm>
                <a:off x="2828455" y="2805665"/>
                <a:ext cx="612386" cy="461665"/>
              </a:xfrm>
              <a:prstGeom prst="rect">
                <a:avLst/>
              </a:prstGeom>
              <a:blipFill>
                <a:blip r:embed="rId23"/>
                <a:stretch>
                  <a:fillRect r="-17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/>
              <p:cNvSpPr txBox="1"/>
              <p:nvPr>
                <p:custDataLst>
                  <p:tags r:id="rId13"/>
                </p:custDataLst>
              </p:nvPr>
            </p:nvSpPr>
            <p:spPr>
              <a:xfrm>
                <a:off x="4102186" y="3253962"/>
                <a:ext cx="3937873" cy="14773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If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𝜋</m:t>
                    </m:r>
                    <m:r>
                      <a:rPr lang="en-US" sz="2400" i="1">
                        <a:latin typeface="Cambria Math" charset="0"/>
                      </a:rPr>
                      <m:t>∉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charset="0"/>
                          </a:rPr>
                          <m:t>𝑆</m:t>
                        </m:r>
                      </m:e>
                      <m:sup>
                        <m:r>
                          <a:rPr lang="en-US" sz="2400" i="1">
                            <a:latin typeface="Cambria Math" charset="0"/>
                          </a:rPr>
                          <m:t>⊥</m:t>
                        </m:r>
                      </m:sup>
                    </m:sSup>
                    <m:r>
                      <a:rPr lang="en-US" sz="2400" i="1">
                        <a:latin typeface="Cambria Math" charset="0"/>
                      </a:rPr>
                      <m:t>+</m:t>
                    </m:r>
                    <m:r>
                      <a:rPr lang="en-US" sz="2400" i="1">
                        <a:latin typeface="Cambria Math" charset="0"/>
                      </a:rPr>
                      <m:t>𝑧</m:t>
                    </m:r>
                  </m:oMath>
                </a14:m>
                <a:r>
                  <a:rPr lang="en-US" sz="2400" dirty="0"/>
                  <a:t>, output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charset="0"/>
                          </a:rPr>
                          <m:t>⊥</m:t>
                        </m:r>
                      </m:e>
                    </m:d>
                    <m:d>
                      <m:dPr>
                        <m:begChr m:val="⟨"/>
                        <m:endChr m:val="|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charset="0"/>
                          </a:rPr>
                          <m:t>⊥</m:t>
                        </m:r>
                      </m:e>
                    </m:d>
                  </m:oMath>
                </a14:m>
                <a:endParaRPr lang="en-US" sz="2400" dirty="0"/>
              </a:p>
              <a:p>
                <a:r>
                  <a:rPr lang="en-US" sz="2400" dirty="0">
                    <a:solidFill>
                      <a:srgbClr val="FF0000"/>
                    </a:solidFill>
                  </a:rPr>
                  <a:t>If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𝑏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⊕</m:t>
                        </m:r>
                      </m:e>
                      <m:sub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</m:t>
                        </m:r>
                      </m:sub>
                    </m:sSub>
                    <m:r>
                      <a:rPr lang="en-US" sz="2400" i="1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≠</m:t>
                    </m:r>
                    <m:r>
                      <a:rPr lang="en-US" sz="2400" i="1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𝑏</m:t>
                    </m:r>
                    <m:r>
                      <a:rPr lang="en-US" sz="2400" i="1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′</m:t>
                    </m:r>
                  </m:oMath>
                </a14:m>
                <a:r>
                  <a:rPr lang="en-US" sz="2400" dirty="0">
                    <a:solidFill>
                      <a:srgbClr val="FF0000"/>
                    </a:solidFill>
                  </a:rPr>
                  <a:t>, output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⊥</m:t>
                        </m:r>
                      </m:e>
                    </m:d>
                    <m:d>
                      <m:dPr>
                        <m:begChr m:val="⟨"/>
                        <m:endChr m:val="|"/>
                        <m:ctrlP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⊥</m:t>
                        </m:r>
                      </m:e>
                    </m:d>
                  </m:oMath>
                </a14:m>
                <a:endParaRPr lang="en-US" sz="2400" dirty="0"/>
              </a:p>
              <a:p>
                <a:r>
                  <a:rPr lang="en-US" sz="2400" dirty="0"/>
                  <a:t>Otherwise, output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charset="0"/>
                      </a:rPr>
                      <m:t>st</m:t>
                    </m:r>
                  </m:oMath>
                </a14:m>
                <a:endParaRPr lang="en-US" sz="2400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3"/>
                </p:custDataLst>
              </p:nvPr>
            </p:nvSpPr>
            <p:spPr>
              <a:xfrm>
                <a:off x="4102186" y="3253962"/>
                <a:ext cx="3937873" cy="1477328"/>
              </a:xfrm>
              <a:prstGeom prst="rect">
                <a:avLst/>
              </a:prstGeom>
              <a:blipFill>
                <a:blip r:embed="rId24"/>
                <a:stretch>
                  <a:fillRect l="-2477" t="-33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/>
              <p:cNvSpPr txBox="1"/>
              <p:nvPr>
                <p:custDataLst>
                  <p:tags r:id="rId14"/>
                </p:custDataLst>
              </p:nvPr>
            </p:nvSpPr>
            <p:spPr>
              <a:xfrm>
                <a:off x="659356" y="4892402"/>
                <a:ext cx="723285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/>
                  <a:t>Hybrid </a:t>
                </a:r>
                <a:r>
                  <a:rPr lang="en-US" sz="2400" dirty="0"/>
                  <a:t>1: Delay the dependence of the experiment on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𝑏</m:t>
                    </m:r>
                  </m:oMath>
                </a14:m>
                <a:endParaRPr lang="en-US" sz="2400" b="0" i="1" dirty="0">
                  <a:latin typeface="Cambria Math" charset="0"/>
                </a:endParaRPr>
              </a:p>
            </p:txBody>
          </p:sp>
        </mc:Choice>
        <mc:Fallback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4"/>
                </p:custDataLst>
              </p:nvPr>
            </p:nvSpPr>
            <p:spPr>
              <a:xfrm>
                <a:off x="659356" y="4892402"/>
                <a:ext cx="7232852" cy="461665"/>
              </a:xfrm>
              <a:prstGeom prst="rect">
                <a:avLst/>
              </a:prstGeom>
              <a:blipFill>
                <a:blip r:embed="rId25"/>
                <a:stretch>
                  <a:fillRect l="-1264" t="-10667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>
                <p:custDataLst>
                  <p:tags r:id="rId15"/>
                </p:custDataLst>
              </p:nvPr>
            </p:nvSpPr>
            <p:spPr>
              <a:xfrm>
                <a:off x="840831" y="5515179"/>
                <a:ext cx="6827510" cy="7838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>
                          <a:latin typeface="Cambria Math" charset="0"/>
                        </a:rPr>
                        <m:t>TD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charset="0"/>
                                </a:rPr>
                                <m:t>Hyb</m:t>
                              </m:r>
                            </m:e>
                            <m:sub>
                              <m:r>
                                <a:rPr lang="en-US" sz="240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>
                                  <a:latin typeface="Cambria Math" charset="0"/>
                                </a:rPr>
                                <m:t>0</m:t>
                              </m:r>
                            </m:e>
                          </m:d>
                          <m:r>
                            <a:rPr lang="en-US" sz="2400">
                              <a:latin typeface="Cambria Math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charset="0"/>
                                </a:rPr>
                                <m:t>Hyb</m:t>
                              </m:r>
                            </m:e>
                            <m:sub>
                              <m:r>
                                <a:rPr lang="en-US" sz="240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>
                                  <a:latin typeface="Cambria Math" charset="0"/>
                                </a:rPr>
                                <m:t>1</m:t>
                              </m:r>
                            </m:e>
                          </m:d>
                        </m:e>
                      </m:d>
                      <m:r>
                        <a:rPr lang="en-US" sz="240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>
                              <a:latin typeface="Cambria Math" charset="0"/>
                            </a:rPr>
                            <m:t>2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US" sz="2400">
                          <a:latin typeface="Cambria Math" charset="0"/>
                        </a:rPr>
                        <m:t>TD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charset="0"/>
                                </a:rPr>
                                <m:t>Hyb</m:t>
                              </m:r>
                            </m:e>
                            <m:sub>
                              <m:r>
                                <a:rPr lang="en-US" sz="2400">
                                  <a:latin typeface="Cambria Math" charset="0"/>
                                </a:rPr>
                                <m:t>0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>
                                  <a:latin typeface="Cambria Math" charset="0"/>
                                </a:rPr>
                                <m:t>0</m:t>
                              </m:r>
                            </m:e>
                          </m:d>
                          <m:r>
                            <a:rPr lang="en-US" sz="2400">
                              <a:latin typeface="Cambria Math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charset="0"/>
                                </a:rPr>
                                <m:t>Hyb</m:t>
                              </m:r>
                            </m:e>
                            <m:sub>
                              <m:r>
                                <a:rPr lang="en-US" sz="2400">
                                  <a:latin typeface="Cambria Math" charset="0"/>
                                </a:rPr>
                                <m:t>0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>
                                  <a:latin typeface="Cambria Math" charset="0"/>
                                </a:rPr>
                                <m:t>1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5"/>
                </p:custDataLst>
              </p:nvPr>
            </p:nvSpPr>
            <p:spPr>
              <a:xfrm>
                <a:off x="840831" y="5515179"/>
                <a:ext cx="6827510" cy="783804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525608917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62987" y="318826"/>
            <a:ext cx="4104190" cy="815493"/>
          </a:xfrm>
        </p:spPr>
        <p:txBody>
          <a:bodyPr/>
          <a:lstStyle/>
          <a:p>
            <a:r>
              <a:rPr lang="en-US" dirty="0"/>
              <a:t>Example Proof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910086" y="274898"/>
            <a:ext cx="50637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Simplified version of proof from [</a:t>
            </a:r>
            <a:r>
              <a:rPr lang="en-US" sz="2000" b="1" dirty="0"/>
              <a:t>B</a:t>
            </a:r>
            <a:r>
              <a:rPr lang="en-US" sz="2000" dirty="0"/>
              <a:t>GGKMRR23]</a:t>
            </a:r>
            <a:endParaRPr lang="en-US" sz="2000" b="1" dirty="0"/>
          </a:p>
        </p:txBody>
      </p:sp>
      <p:sp>
        <p:nvSpPr>
          <p:cNvPr id="12" name="Rounded Rectangle 11"/>
          <p:cNvSpPr/>
          <p:nvPr/>
        </p:nvSpPr>
        <p:spPr>
          <a:xfrm>
            <a:off x="462987" y="1134319"/>
            <a:ext cx="7649626" cy="4095704"/>
          </a:xfrm>
          <a:prstGeom prst="roundRect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3325148" y="1261767"/>
                <a:ext cx="1360501" cy="461665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25400">
                <a:solidFill>
                  <a:schemeClr val="accent2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charset="0"/>
                            </a:rPr>
                            <m:t>Hyb</m:t>
                          </m:r>
                        </m:e>
                        <m:sub>
                          <m:r>
                            <a:rPr lang="en-US" sz="2400" b="0" i="0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𝑏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5148" y="1261767"/>
                <a:ext cx="1360501" cy="461665"/>
              </a:xfrm>
              <a:prstGeom prst="rect">
                <a:avLst/>
              </a:prstGeom>
              <a:blipFill rotWithShape="0">
                <a:blip r:embed="rId4"/>
                <a:stretch>
                  <a:fillRect b="-13750"/>
                </a:stretch>
              </a:blipFill>
              <a:ln w="2540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722949" y="1213015"/>
                <a:ext cx="65915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u="sng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𝒜</m:t>
                      </m:r>
                    </m:oMath>
                  </m:oMathPara>
                </a14:m>
                <a:endParaRPr lang="en-US" sz="3200" u="sng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949" y="1213015"/>
                <a:ext cx="659155" cy="584775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6252731" y="1213016"/>
                <a:ext cx="75751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u="sng" smtClean="0">
                          <a:latin typeface="Cambria Math" charset="0"/>
                        </a:rPr>
                        <m:t>𝐶h</m:t>
                      </m:r>
                    </m:oMath>
                  </m:oMathPara>
                </a14:m>
                <a:endParaRPr lang="en-US" sz="3200" u="sng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2731" y="1213016"/>
                <a:ext cx="757515" cy="584775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4447128" y="1797790"/>
                <a:ext cx="4194659" cy="12959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Sample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charset="0"/>
                          </a:rPr>
                          <m:t>𝑆</m:t>
                        </m:r>
                        <m:r>
                          <a:rPr lang="en-US" sz="2400" i="1">
                            <a:latin typeface="Cambria Math" charset="0"/>
                          </a:rPr>
                          <m:t>,</m:t>
                        </m:r>
                        <m:r>
                          <a:rPr lang="en-US" sz="2400" i="1">
                            <a:latin typeface="Cambria Math" charset="0"/>
                          </a:rPr>
                          <m:t>𝑧</m:t>
                        </m:r>
                      </m:e>
                    </m:d>
                  </m:oMath>
                </a14:m>
                <a:endParaRPr lang="en-US" sz="2400" dirty="0"/>
              </a:p>
              <a:p>
                <a:r>
                  <a:rPr lang="en-US" sz="2400" dirty="0">
                    <a:solidFill>
                      <a:schemeClr val="tx1"/>
                    </a:solidFill>
                  </a:rPr>
                  <a:t>Sample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←</m:t>
                    </m:r>
                    <m:r>
                      <m:rPr>
                        <m:lit/>
                      </m:rPr>
                      <a:rPr lang="en-US" sz="2400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{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0,1</m:t>
                    </m:r>
                    <m:r>
                      <m:rPr>
                        <m:lit/>
                      </m:rPr>
                      <a:rPr lang="en-US" sz="2400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}</m:t>
                    </m:r>
                  </m:oMath>
                </a14:m>
                <a:endParaRPr lang="en-US" sz="2400" dirty="0">
                  <a:solidFill>
                    <a:schemeClr val="tx1"/>
                  </a:solidFill>
                </a:endParaRPr>
              </a:p>
              <a:p>
                <a:r>
                  <a:rPr lang="en-US" sz="2400" dirty="0">
                    <a:solidFill>
                      <a:srgbClr val="FF0000"/>
                    </a:solidFill>
                  </a:rPr>
                  <a:t>Prepare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400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𝑥</m:t>
                        </m:r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∈</m:t>
                        </m:r>
                        <m:r>
                          <m:rPr>
                            <m:sty m:val="p"/>
                          </m:rPr>
                          <a:rPr lang="en-US" sz="240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co</m:t>
                        </m:r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𝑆</m:t>
                        </m:r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)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|"/>
                                    <m:endChr m:val="⟩"/>
                                    <m:ctrlPr>
                                      <a:rPr lang="en-US" sz="2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4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charset="0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sz="24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24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charset="0"/>
                                          </a:rPr>
                                          <m:t>𝑧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</a:rPr>
                                  <m:t>A</m:t>
                                </m:r>
                              </m:sub>
                            </m:sSub>
                            <m:d>
                              <m:dPr>
                                <m:begChr m:val="|"/>
                                <m:endChr m:val="⟩"/>
                                <m:ctrlPr>
                                  <a:rPr lang="en-US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d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40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X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 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7128" y="1797790"/>
                <a:ext cx="4194659" cy="1295932"/>
              </a:xfrm>
              <a:prstGeom prst="rect">
                <a:avLst/>
              </a:prstGeom>
              <a:blipFill rotWithShape="0">
                <a:blip r:embed="rId7"/>
                <a:stretch>
                  <a:fillRect l="-2326" t="-3756" b="-46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/>
          <p:cNvCxnSpPr/>
          <p:nvPr/>
        </p:nvCxnSpPr>
        <p:spPr>
          <a:xfrm flipH="1">
            <a:off x="2120707" y="3185370"/>
            <a:ext cx="182880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2133407" y="2606546"/>
                <a:ext cx="193854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Com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𝑆</m:t>
                          </m:r>
                        </m:e>
                      </m:d>
                      <m:r>
                        <a:rPr lang="en-US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,</m:t>
                      </m:r>
                      <m:r>
                        <a:rPr lang="en-US" sz="240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𝑏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′</m:t>
                      </m:r>
                      <m:r>
                        <a:rPr lang="en-US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rgbClr val="FF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A</m:t>
                      </m:r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3407" y="2606546"/>
                <a:ext cx="1938544" cy="461665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/>
          <p:cNvCxnSpPr/>
          <p:nvPr/>
        </p:nvCxnSpPr>
        <p:spPr>
          <a:xfrm flipV="1">
            <a:off x="2133407" y="3686031"/>
            <a:ext cx="1828800" cy="38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2790355" y="3199366"/>
                <a:ext cx="61238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𝜋</m:t>
                      </m:r>
                      <m:r>
                        <a:rPr lang="en-US" sz="2400" b="0" i="1" smtClean="0">
                          <a:latin typeface="Cambria Math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charset="0"/>
                        </a:rPr>
                        <m:t>st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0355" y="3199366"/>
                <a:ext cx="612386" cy="461665"/>
              </a:xfrm>
              <a:prstGeom prst="rect">
                <a:avLst/>
              </a:prstGeom>
              <a:blipFill rotWithShape="0">
                <a:blip r:embed="rId9"/>
                <a:stretch>
                  <a:fillRect r="-17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4064086" y="3660363"/>
                <a:ext cx="4109587" cy="15696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If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𝜋</m:t>
                    </m:r>
                    <m:r>
                      <a:rPr lang="en-US" sz="2400" i="1">
                        <a:latin typeface="Cambria Math" charset="0"/>
                      </a:rPr>
                      <m:t>∉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charset="0"/>
                          </a:rPr>
                          <m:t>𝑆</m:t>
                        </m:r>
                      </m:e>
                      <m:sup>
                        <m:r>
                          <a:rPr lang="en-US" sz="2400" i="1">
                            <a:latin typeface="Cambria Math" charset="0"/>
                          </a:rPr>
                          <m:t>⊥</m:t>
                        </m:r>
                      </m:sup>
                    </m:sSup>
                    <m:r>
                      <a:rPr lang="en-US" sz="2400" i="1">
                        <a:latin typeface="Cambria Math" charset="0"/>
                      </a:rPr>
                      <m:t>+</m:t>
                    </m:r>
                    <m:r>
                      <a:rPr lang="en-US" sz="2400" i="1">
                        <a:latin typeface="Cambria Math" charset="0"/>
                      </a:rPr>
                      <m:t>𝑧</m:t>
                    </m:r>
                  </m:oMath>
                </a14:m>
                <a:r>
                  <a:rPr lang="en-US" sz="2400" dirty="0"/>
                  <a:t>, output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charset="0"/>
                          </a:rPr>
                          <m:t>⊥</m:t>
                        </m:r>
                      </m:e>
                    </m:d>
                    <m:d>
                      <m:dPr>
                        <m:begChr m:val="⟨"/>
                        <m:endChr m:val="|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charset="0"/>
                          </a:rPr>
                          <m:t>⊥</m:t>
                        </m:r>
                      </m:e>
                    </m:d>
                  </m:oMath>
                </a14:m>
                <a:endParaRPr lang="en-US" sz="2400" dirty="0"/>
              </a:p>
              <a:p>
                <a:r>
                  <a:rPr lang="en-US" sz="2400" dirty="0">
                    <a:solidFill>
                      <a:srgbClr val="FF0000"/>
                    </a:solidFill>
                  </a:rPr>
                  <a:t>Measure register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>
                        <a:solidFill>
                          <a:srgbClr val="FF0000"/>
                        </a:solidFill>
                        <a:latin typeface="Cambria Math" charset="0"/>
                      </a:rPr>
                      <m:t>X</m:t>
                    </m:r>
                  </m:oMath>
                </a14:m>
                <a:r>
                  <a:rPr lang="en-US" sz="2400" dirty="0">
                    <a:solidFill>
                      <a:srgbClr val="FF0000"/>
                    </a:solidFill>
                  </a:rPr>
                  <a:t> to obtain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FF0000"/>
                        </a:solidFill>
                        <a:latin typeface="Cambria Math" charset="0"/>
                      </a:rPr>
                      <m:t>𝑥</m:t>
                    </m:r>
                  </m:oMath>
                </a14:m>
                <a:endParaRPr lang="en-US" sz="2400" dirty="0"/>
              </a:p>
              <a:p>
                <a:r>
                  <a:rPr lang="en-US" sz="2400" dirty="0">
                    <a:solidFill>
                      <a:schemeClr val="tx1"/>
                    </a:solidFill>
                  </a:rPr>
                  <a:t>If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𝑏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⊕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</m:t>
                        </m:r>
                      </m:sub>
                    </m:sSub>
                    <m:r>
                      <a:rPr lang="en-US" sz="24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≠</m:t>
                    </m:r>
                    <m:r>
                      <a:rPr lang="en-US" sz="24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𝑏</m:t>
                    </m:r>
                    <m:r>
                      <a:rPr lang="en-US" sz="24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′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, output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⊥</m:t>
                        </m:r>
                      </m:e>
                    </m:d>
                    <m:d>
                      <m:dPr>
                        <m:begChr m:val="⟨"/>
                        <m:endChr m:val="|"/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⊥</m:t>
                        </m:r>
                      </m:e>
                    </m:d>
                  </m:oMath>
                </a14:m>
                <a:endParaRPr lang="en-US" sz="2400" dirty="0">
                  <a:solidFill>
                    <a:schemeClr val="tx1"/>
                  </a:solidFill>
                </a:endParaRPr>
              </a:p>
              <a:p>
                <a:r>
                  <a:rPr lang="en-US" sz="2400" dirty="0"/>
                  <a:t>Otherwise, output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charset="0"/>
                      </a:rPr>
                      <m:t>st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4086" y="3660363"/>
                <a:ext cx="4109587" cy="1569660"/>
              </a:xfrm>
              <a:prstGeom prst="rect">
                <a:avLst/>
              </a:prstGeom>
              <a:blipFill rotWithShape="0">
                <a:blip r:embed="rId10"/>
                <a:stretch>
                  <a:fillRect l="-2374" t="-3101" b="-77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817327" y="5410950"/>
                <a:ext cx="478643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Hybrid 2: Purify the randomness of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𝑥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7327" y="5410950"/>
                <a:ext cx="4786439" cy="461665"/>
              </a:xfrm>
              <a:prstGeom prst="rect">
                <a:avLst/>
              </a:prstGeom>
              <a:blipFill rotWithShape="0">
                <a:blip r:embed="rId11"/>
                <a:stretch>
                  <a:fillRect l="-1911" t="-10667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041321640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462987" y="318826"/>
            <a:ext cx="4104190" cy="815493"/>
          </a:xfrm>
        </p:spPr>
        <p:txBody>
          <a:bodyPr/>
          <a:lstStyle/>
          <a:p>
            <a:r>
              <a:rPr lang="en-US" dirty="0"/>
              <a:t>Example Proof</a:t>
            </a:r>
          </a:p>
        </p:txBody>
      </p:sp>
      <p:sp>
        <p:nvSpPr>
          <p:cNvPr id="8" name="TextBox 7"/>
          <p:cNvSpPr txBox="1"/>
          <p:nvPr>
            <p:custDataLst>
              <p:tags r:id="rId3"/>
            </p:custDataLst>
          </p:nvPr>
        </p:nvSpPr>
        <p:spPr>
          <a:xfrm>
            <a:off x="6910086" y="274898"/>
            <a:ext cx="50637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Simplified version of proof from [</a:t>
            </a:r>
            <a:r>
              <a:rPr lang="en-US" sz="2000" b="1" dirty="0"/>
              <a:t>B</a:t>
            </a:r>
            <a:r>
              <a:rPr lang="en-US" sz="2000" dirty="0"/>
              <a:t>GGKMRR23]</a:t>
            </a:r>
            <a:endParaRPr lang="en-US" sz="2000" b="1" dirty="0"/>
          </a:p>
        </p:txBody>
      </p:sp>
      <p:sp>
        <p:nvSpPr>
          <p:cNvPr id="12" name="Rounded Rectangle 11"/>
          <p:cNvSpPr/>
          <p:nvPr>
            <p:custDataLst>
              <p:tags r:id="rId4"/>
            </p:custDataLst>
          </p:nvPr>
        </p:nvSpPr>
        <p:spPr>
          <a:xfrm>
            <a:off x="462987" y="1134319"/>
            <a:ext cx="7662326" cy="4095704"/>
          </a:xfrm>
          <a:prstGeom prst="roundRect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/>
              <p:cNvSpPr txBox="1"/>
              <p:nvPr>
                <p:custDataLst>
                  <p:tags r:id="rId5"/>
                </p:custDataLst>
              </p:nvPr>
            </p:nvSpPr>
            <p:spPr>
              <a:xfrm>
                <a:off x="3337848" y="1261767"/>
                <a:ext cx="1360501" cy="461665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25400">
                <a:solidFill>
                  <a:schemeClr val="accent2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charset="0"/>
                            </a:rPr>
                            <m:t>Hyb</m:t>
                          </m:r>
                        </m:e>
                        <m:sub>
                          <m:r>
                            <a:rPr lang="en-US" sz="2400" b="0" i="0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𝑏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5"/>
                </p:custDataLst>
              </p:nvPr>
            </p:nvSpPr>
            <p:spPr>
              <a:xfrm>
                <a:off x="3337848" y="1261767"/>
                <a:ext cx="1360501" cy="461665"/>
              </a:xfrm>
              <a:prstGeom prst="rect">
                <a:avLst/>
              </a:prstGeom>
              <a:blipFill>
                <a:blip r:embed="rId17"/>
                <a:stretch>
                  <a:fillRect b="-13750"/>
                </a:stretch>
              </a:blipFill>
              <a:ln w="2540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/>
              <p:cNvSpPr txBox="1"/>
              <p:nvPr>
                <p:custDataLst>
                  <p:tags r:id="rId6"/>
                </p:custDataLst>
              </p:nvPr>
            </p:nvSpPr>
            <p:spPr>
              <a:xfrm>
                <a:off x="735649" y="1213015"/>
                <a:ext cx="65915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u="sng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𝒜</m:t>
                      </m:r>
                    </m:oMath>
                  </m:oMathPara>
                </a14:m>
                <a:endParaRPr lang="en-US" sz="3200" u="sng" dirty="0"/>
              </a:p>
            </p:txBody>
          </p:sp>
        </mc:Choice>
        <mc:Fallback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6"/>
                </p:custDataLst>
              </p:nvPr>
            </p:nvSpPr>
            <p:spPr>
              <a:xfrm>
                <a:off x="735649" y="1213015"/>
                <a:ext cx="659155" cy="584775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/>
              <p:cNvSpPr txBox="1"/>
              <p:nvPr>
                <p:custDataLst>
                  <p:tags r:id="rId7"/>
                </p:custDataLst>
              </p:nvPr>
            </p:nvSpPr>
            <p:spPr>
              <a:xfrm>
                <a:off x="6265431" y="1213016"/>
                <a:ext cx="75751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u="sng" smtClean="0">
                          <a:latin typeface="Cambria Math" charset="0"/>
                        </a:rPr>
                        <m:t>𝐶h</m:t>
                      </m:r>
                    </m:oMath>
                  </m:oMathPara>
                </a14:m>
                <a:endParaRPr lang="en-US" sz="3200" u="sng" dirty="0"/>
              </a:p>
            </p:txBody>
          </p:sp>
        </mc:Choice>
        <mc:Fallback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7"/>
                </p:custDataLst>
              </p:nvPr>
            </p:nvSpPr>
            <p:spPr>
              <a:xfrm>
                <a:off x="6265431" y="1213016"/>
                <a:ext cx="757515" cy="584775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>
                <p:custDataLst>
                  <p:tags r:id="rId8"/>
                </p:custDataLst>
              </p:nvPr>
            </p:nvSpPr>
            <p:spPr>
              <a:xfrm>
                <a:off x="4459828" y="1797790"/>
                <a:ext cx="4194659" cy="12959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Sample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charset="0"/>
                          </a:rPr>
                          <m:t>𝑆</m:t>
                        </m:r>
                        <m:r>
                          <a:rPr lang="en-US" sz="2400" i="1">
                            <a:latin typeface="Cambria Math" charset="0"/>
                          </a:rPr>
                          <m:t>,</m:t>
                        </m:r>
                        <m:r>
                          <a:rPr lang="en-US" sz="2400" i="1">
                            <a:latin typeface="Cambria Math" charset="0"/>
                          </a:rPr>
                          <m:t>𝑧</m:t>
                        </m:r>
                      </m:e>
                    </m:d>
                  </m:oMath>
                </a14:m>
                <a:endParaRPr lang="en-US" sz="2400" dirty="0"/>
              </a:p>
              <a:p>
                <a:r>
                  <a:rPr lang="en-US" sz="2400" dirty="0">
                    <a:solidFill>
                      <a:schemeClr val="tx1"/>
                    </a:solidFill>
                  </a:rPr>
                  <a:t>Sample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←</m:t>
                    </m:r>
                    <m:r>
                      <m:rPr>
                        <m:lit/>
                      </m:rPr>
                      <a:rPr lang="en-US" sz="2400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{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0,1</m:t>
                    </m:r>
                    <m:r>
                      <m:rPr>
                        <m:lit/>
                      </m:rPr>
                      <a:rPr lang="en-US" sz="2400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}</m:t>
                    </m:r>
                  </m:oMath>
                </a14:m>
                <a:endParaRPr lang="en-US" sz="2400" dirty="0">
                  <a:solidFill>
                    <a:schemeClr val="tx1"/>
                  </a:solidFill>
                </a:endParaRPr>
              </a:p>
              <a:p>
                <a:r>
                  <a:rPr lang="en-US" sz="2400" dirty="0">
                    <a:solidFill>
                      <a:schemeClr val="tx1"/>
                    </a:solidFill>
                  </a:rPr>
                  <a:t>Prepare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4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𝑥</m:t>
                        </m:r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∈</m:t>
                        </m:r>
                        <m:r>
                          <m:rPr>
                            <m:sty m:val="p"/>
                          </m:rPr>
                          <a:rPr lang="en-US" sz="240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co</m:t>
                        </m:r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𝑆</m:t>
                        </m:r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)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|"/>
                                    <m:endChr m:val="⟩"/>
                                    <m:ctrlP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charset="0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charset="0"/>
                                          </a:rPr>
                                          <m:t>𝑧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A</m:t>
                                </m:r>
                              </m:sub>
                            </m:sSub>
                            <m:d>
                              <m:dPr>
                                <m:begChr m:val="|"/>
                                <m:endChr m:val="⟩"/>
                                <m:ctrlP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d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40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X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 </a:t>
                </a:r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8"/>
                </p:custDataLst>
              </p:nvPr>
            </p:nvSpPr>
            <p:spPr>
              <a:xfrm>
                <a:off x="4459828" y="1797790"/>
                <a:ext cx="4194659" cy="1295932"/>
              </a:xfrm>
              <a:prstGeom prst="rect">
                <a:avLst/>
              </a:prstGeom>
              <a:blipFill>
                <a:blip r:embed="rId20"/>
                <a:stretch>
                  <a:fillRect l="-2326" t="-3756" b="-46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/>
          <p:cNvCxnSpPr/>
          <p:nvPr>
            <p:custDataLst>
              <p:tags r:id="rId9"/>
            </p:custDataLst>
          </p:nvPr>
        </p:nvCxnSpPr>
        <p:spPr>
          <a:xfrm flipH="1">
            <a:off x="2133407" y="3185370"/>
            <a:ext cx="182880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/>
              <p:cNvSpPr txBox="1"/>
              <p:nvPr>
                <p:custDataLst>
                  <p:tags r:id="rId10"/>
                </p:custDataLst>
              </p:nvPr>
            </p:nvSpPr>
            <p:spPr>
              <a:xfrm>
                <a:off x="2146107" y="2606546"/>
                <a:ext cx="193854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Com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𝑆</m:t>
                          </m:r>
                        </m:e>
                      </m:d>
                      <m:r>
                        <a:rPr lang="en-US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,</m:t>
                      </m:r>
                      <m:r>
                        <a:rPr lang="en-US" sz="240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𝑏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′</m:t>
                      </m:r>
                      <m:r>
                        <a:rPr lang="en-US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A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0"/>
                </p:custDataLst>
              </p:nvPr>
            </p:nvSpPr>
            <p:spPr>
              <a:xfrm>
                <a:off x="2146107" y="2606546"/>
                <a:ext cx="1938544" cy="461665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/>
          <p:cNvCxnSpPr/>
          <p:nvPr>
            <p:custDataLst>
              <p:tags r:id="rId11"/>
            </p:custDataLst>
          </p:nvPr>
        </p:nvCxnSpPr>
        <p:spPr>
          <a:xfrm flipV="1">
            <a:off x="2146107" y="3686031"/>
            <a:ext cx="1828800" cy="38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/>
              <p:cNvSpPr txBox="1"/>
              <p:nvPr>
                <p:custDataLst>
                  <p:tags r:id="rId12"/>
                </p:custDataLst>
              </p:nvPr>
            </p:nvSpPr>
            <p:spPr>
              <a:xfrm>
                <a:off x="2803055" y="3199366"/>
                <a:ext cx="61238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𝜋</m:t>
                      </m:r>
                      <m:r>
                        <a:rPr lang="en-US" sz="2400" b="0" i="1" smtClean="0">
                          <a:latin typeface="Cambria Math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charset="0"/>
                        </a:rPr>
                        <m:t>st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2"/>
                </p:custDataLst>
              </p:nvPr>
            </p:nvSpPr>
            <p:spPr>
              <a:xfrm>
                <a:off x="2803055" y="3199366"/>
                <a:ext cx="612386" cy="461665"/>
              </a:xfrm>
              <a:prstGeom prst="rect">
                <a:avLst/>
              </a:prstGeom>
              <a:blipFill>
                <a:blip r:embed="rId22"/>
                <a:stretch>
                  <a:fillRect r="-17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/>
              <p:cNvSpPr txBox="1"/>
              <p:nvPr>
                <p:custDataLst>
                  <p:tags r:id="rId13"/>
                </p:custDataLst>
              </p:nvPr>
            </p:nvSpPr>
            <p:spPr>
              <a:xfrm>
                <a:off x="4076786" y="3660363"/>
                <a:ext cx="4109587" cy="15696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If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𝜋</m:t>
                    </m:r>
                    <m:r>
                      <a:rPr lang="en-US" sz="2400" i="1">
                        <a:latin typeface="Cambria Math" charset="0"/>
                      </a:rPr>
                      <m:t>∉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charset="0"/>
                          </a:rPr>
                          <m:t>𝑆</m:t>
                        </m:r>
                      </m:e>
                      <m:sup>
                        <m:r>
                          <a:rPr lang="en-US" sz="2400" i="1">
                            <a:latin typeface="Cambria Math" charset="0"/>
                          </a:rPr>
                          <m:t>⊥</m:t>
                        </m:r>
                      </m:sup>
                    </m:sSup>
                    <m:r>
                      <a:rPr lang="en-US" sz="2400" i="1">
                        <a:latin typeface="Cambria Math" charset="0"/>
                      </a:rPr>
                      <m:t>+</m:t>
                    </m:r>
                    <m:r>
                      <a:rPr lang="en-US" sz="2400" i="1">
                        <a:latin typeface="Cambria Math" charset="0"/>
                      </a:rPr>
                      <m:t>𝑧</m:t>
                    </m:r>
                  </m:oMath>
                </a14:m>
                <a:r>
                  <a:rPr lang="en-US" sz="2400" dirty="0"/>
                  <a:t>, output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charset="0"/>
                          </a:rPr>
                          <m:t>⊥</m:t>
                        </m:r>
                      </m:e>
                    </m:d>
                    <m:d>
                      <m:dPr>
                        <m:begChr m:val="⟨"/>
                        <m:endChr m:val="|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charset="0"/>
                          </a:rPr>
                          <m:t>⊥</m:t>
                        </m:r>
                      </m:e>
                    </m:d>
                  </m:oMath>
                </a14:m>
                <a:endParaRPr lang="en-US" sz="2400" dirty="0"/>
              </a:p>
              <a:p>
                <a:r>
                  <a:rPr lang="en-US" sz="2400" dirty="0">
                    <a:solidFill>
                      <a:schemeClr val="tx1"/>
                    </a:solidFill>
                  </a:rPr>
                  <a:t>Measure register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>
                        <a:solidFill>
                          <a:schemeClr val="tx1"/>
                        </a:solidFill>
                        <a:latin typeface="Cambria Math" charset="0"/>
                      </a:rPr>
                      <m:t>X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to obtain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charset="0"/>
                      </a:rPr>
                      <m:t>𝑥</m:t>
                    </m:r>
                  </m:oMath>
                </a14:m>
                <a:endParaRPr lang="en-US" sz="2400" dirty="0">
                  <a:solidFill>
                    <a:schemeClr val="tx1"/>
                  </a:solidFill>
                </a:endParaRPr>
              </a:p>
              <a:p>
                <a:r>
                  <a:rPr lang="en-US" sz="2400" dirty="0">
                    <a:solidFill>
                      <a:schemeClr val="tx1"/>
                    </a:solidFill>
                  </a:rPr>
                  <a:t>If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𝑏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⊕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</m:t>
                        </m:r>
                      </m:sub>
                    </m:sSub>
                    <m:r>
                      <a:rPr lang="en-US" sz="24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≠</m:t>
                    </m:r>
                    <m:r>
                      <a:rPr lang="en-US" sz="24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𝑏</m:t>
                    </m:r>
                    <m:r>
                      <a:rPr lang="en-US" sz="24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′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, output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⊥</m:t>
                        </m:r>
                      </m:e>
                    </m:d>
                    <m:d>
                      <m:dPr>
                        <m:begChr m:val="⟨"/>
                        <m:endChr m:val="|"/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⊥</m:t>
                        </m:r>
                      </m:e>
                    </m:d>
                  </m:oMath>
                </a14:m>
                <a:endParaRPr lang="en-US" sz="2400" dirty="0">
                  <a:solidFill>
                    <a:schemeClr val="tx1"/>
                  </a:solidFill>
                </a:endParaRPr>
              </a:p>
              <a:p>
                <a:r>
                  <a:rPr lang="en-US" sz="2400" dirty="0"/>
                  <a:t>Otherwise, output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charset="0"/>
                      </a:rPr>
                      <m:t>st</m:t>
                    </m:r>
                  </m:oMath>
                </a14:m>
                <a:endParaRPr lang="en-US" sz="2400" dirty="0"/>
              </a:p>
            </p:txBody>
          </p:sp>
        </mc:Choice>
        <mc:Fallback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3"/>
                </p:custDataLst>
              </p:nvPr>
            </p:nvSpPr>
            <p:spPr>
              <a:xfrm>
                <a:off x="4076786" y="3660363"/>
                <a:ext cx="4109587" cy="1569660"/>
              </a:xfrm>
              <a:prstGeom prst="rect">
                <a:avLst/>
              </a:prstGeom>
              <a:blipFill>
                <a:blip r:embed="rId23"/>
                <a:stretch>
                  <a:fillRect l="-2374" t="-3101" b="-77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/>
              <p:cNvSpPr txBox="1"/>
              <p:nvPr>
                <p:custDataLst>
                  <p:tags r:id="rId14"/>
                </p:custDataLst>
              </p:nvPr>
            </p:nvSpPr>
            <p:spPr>
              <a:xfrm>
                <a:off x="1285379" y="5511220"/>
                <a:ext cx="4196319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dirty="0"/>
                  <a:t>Intuition: In order for </a:t>
                </a:r>
                <a14:m>
                  <m:oMath xmlns:m="http://schemas.openxmlformats.org/officeDocument/2006/math">
                    <m:r>
                      <a:rPr lang="en-US" sz="22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𝒜</m:t>
                    </m:r>
                  </m:oMath>
                </a14:m>
                <a:r>
                  <a:rPr lang="en-US" sz="2200" dirty="0"/>
                  <a:t> to pass deletion, it must measure register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200" b="0" i="0" smtClean="0">
                        <a:latin typeface="Cambria Math" charset="0"/>
                      </a:rPr>
                      <m:t>A</m:t>
                    </m:r>
                  </m:oMath>
                </a14:m>
                <a:r>
                  <a:rPr lang="en-US" sz="2200" dirty="0"/>
                  <a:t> in the </a:t>
                </a:r>
                <a:r>
                  <a:rPr lang="en-US" sz="2200" dirty="0" err="1"/>
                  <a:t>Hadamard</a:t>
                </a:r>
                <a:r>
                  <a:rPr lang="en-US" sz="2200" dirty="0"/>
                  <a:t> basis</a:t>
                </a:r>
              </a:p>
            </p:txBody>
          </p:sp>
        </mc:Choice>
        <mc:Fallback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4"/>
                </p:custDataLst>
              </p:nvPr>
            </p:nvSpPr>
            <p:spPr>
              <a:xfrm>
                <a:off x="1285379" y="5511220"/>
                <a:ext cx="4196319" cy="1107996"/>
              </a:xfrm>
              <a:prstGeom prst="rect">
                <a:avLst/>
              </a:prstGeom>
              <a:blipFill>
                <a:blip r:embed="rId24"/>
                <a:stretch>
                  <a:fillRect l="-1890" t="-3846" b="-104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560288610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462987" y="318826"/>
            <a:ext cx="4104190" cy="815493"/>
          </a:xfrm>
        </p:spPr>
        <p:txBody>
          <a:bodyPr/>
          <a:lstStyle/>
          <a:p>
            <a:r>
              <a:rPr lang="en-US" dirty="0"/>
              <a:t>Example Proof</a:t>
            </a:r>
          </a:p>
        </p:txBody>
      </p:sp>
      <p:sp>
        <p:nvSpPr>
          <p:cNvPr id="8" name="TextBox 7"/>
          <p:cNvSpPr txBox="1"/>
          <p:nvPr>
            <p:custDataLst>
              <p:tags r:id="rId3"/>
            </p:custDataLst>
          </p:nvPr>
        </p:nvSpPr>
        <p:spPr>
          <a:xfrm>
            <a:off x="6910086" y="274898"/>
            <a:ext cx="50637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Simplified version of proof from [</a:t>
            </a:r>
            <a:r>
              <a:rPr lang="en-US" sz="2000" b="1" dirty="0"/>
              <a:t>B</a:t>
            </a:r>
            <a:r>
              <a:rPr lang="en-US" sz="2000" dirty="0"/>
              <a:t>GGKMRR23]</a:t>
            </a:r>
            <a:endParaRPr lang="en-US" sz="2000" b="1" dirty="0"/>
          </a:p>
        </p:txBody>
      </p:sp>
      <p:sp>
        <p:nvSpPr>
          <p:cNvPr id="12" name="Rounded Rectangle 11"/>
          <p:cNvSpPr/>
          <p:nvPr>
            <p:custDataLst>
              <p:tags r:id="rId4"/>
            </p:custDataLst>
          </p:nvPr>
        </p:nvSpPr>
        <p:spPr>
          <a:xfrm>
            <a:off x="462987" y="1134319"/>
            <a:ext cx="7662326" cy="4095704"/>
          </a:xfrm>
          <a:prstGeom prst="roundRect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/>
              <p:cNvSpPr txBox="1"/>
              <p:nvPr>
                <p:custDataLst>
                  <p:tags r:id="rId5"/>
                </p:custDataLst>
              </p:nvPr>
            </p:nvSpPr>
            <p:spPr>
              <a:xfrm>
                <a:off x="3337848" y="1261767"/>
                <a:ext cx="1360501" cy="461665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25400">
                <a:solidFill>
                  <a:schemeClr val="accent2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charset="0"/>
                            </a:rPr>
                            <m:t>Hyb</m:t>
                          </m:r>
                        </m:e>
                        <m:sub>
                          <m:r>
                            <a:rPr lang="en-US" sz="2400" b="0" i="0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𝑏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5"/>
                </p:custDataLst>
              </p:nvPr>
            </p:nvSpPr>
            <p:spPr>
              <a:xfrm>
                <a:off x="3337848" y="1261767"/>
                <a:ext cx="1360501" cy="461665"/>
              </a:xfrm>
              <a:prstGeom prst="rect">
                <a:avLst/>
              </a:prstGeom>
              <a:blipFill>
                <a:blip r:embed="rId19"/>
                <a:stretch>
                  <a:fillRect b="-13750"/>
                </a:stretch>
              </a:blipFill>
              <a:ln w="2540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/>
              <p:cNvSpPr txBox="1"/>
              <p:nvPr>
                <p:custDataLst>
                  <p:tags r:id="rId6"/>
                </p:custDataLst>
              </p:nvPr>
            </p:nvSpPr>
            <p:spPr>
              <a:xfrm>
                <a:off x="735649" y="1213015"/>
                <a:ext cx="65915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u="sng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𝒜</m:t>
                      </m:r>
                    </m:oMath>
                  </m:oMathPara>
                </a14:m>
                <a:endParaRPr lang="en-US" sz="3200" u="sng" dirty="0"/>
              </a:p>
            </p:txBody>
          </p:sp>
        </mc:Choice>
        <mc:Fallback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6"/>
                </p:custDataLst>
              </p:nvPr>
            </p:nvSpPr>
            <p:spPr>
              <a:xfrm>
                <a:off x="735649" y="1213015"/>
                <a:ext cx="659155" cy="584775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/>
              <p:cNvSpPr txBox="1"/>
              <p:nvPr>
                <p:custDataLst>
                  <p:tags r:id="rId7"/>
                </p:custDataLst>
              </p:nvPr>
            </p:nvSpPr>
            <p:spPr>
              <a:xfrm>
                <a:off x="6265431" y="1213016"/>
                <a:ext cx="75751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u="sng" smtClean="0">
                          <a:latin typeface="Cambria Math" charset="0"/>
                        </a:rPr>
                        <m:t>𝐶h</m:t>
                      </m:r>
                    </m:oMath>
                  </m:oMathPara>
                </a14:m>
                <a:endParaRPr lang="en-US" sz="3200" u="sng" dirty="0"/>
              </a:p>
            </p:txBody>
          </p:sp>
        </mc:Choice>
        <mc:Fallback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7"/>
                </p:custDataLst>
              </p:nvPr>
            </p:nvSpPr>
            <p:spPr>
              <a:xfrm>
                <a:off x="6265431" y="1213016"/>
                <a:ext cx="757515" cy="584775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>
                <p:custDataLst>
                  <p:tags r:id="rId8"/>
                </p:custDataLst>
              </p:nvPr>
            </p:nvSpPr>
            <p:spPr>
              <a:xfrm>
                <a:off x="4459828" y="1797790"/>
                <a:ext cx="4194659" cy="12959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Sample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charset="0"/>
                          </a:rPr>
                          <m:t>𝑆</m:t>
                        </m:r>
                        <m:r>
                          <a:rPr lang="en-US" sz="2400" i="1">
                            <a:latin typeface="Cambria Math" charset="0"/>
                          </a:rPr>
                          <m:t>,</m:t>
                        </m:r>
                        <m:r>
                          <a:rPr lang="en-US" sz="2400" i="1">
                            <a:latin typeface="Cambria Math" charset="0"/>
                          </a:rPr>
                          <m:t>𝑧</m:t>
                        </m:r>
                      </m:e>
                    </m:d>
                  </m:oMath>
                </a14:m>
                <a:endParaRPr lang="en-US" sz="2400" dirty="0"/>
              </a:p>
              <a:p>
                <a:r>
                  <a:rPr lang="en-US" sz="2400" dirty="0">
                    <a:solidFill>
                      <a:schemeClr val="tx1"/>
                    </a:solidFill>
                  </a:rPr>
                  <a:t>Sample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←</m:t>
                    </m:r>
                    <m:r>
                      <m:rPr>
                        <m:lit/>
                      </m:rPr>
                      <a:rPr lang="en-US" sz="2400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{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0,1</m:t>
                    </m:r>
                    <m:r>
                      <m:rPr>
                        <m:lit/>
                      </m:rPr>
                      <a:rPr lang="en-US" sz="2400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}</m:t>
                    </m:r>
                  </m:oMath>
                </a14:m>
                <a:endParaRPr lang="en-US" sz="2400" dirty="0">
                  <a:solidFill>
                    <a:schemeClr val="tx1"/>
                  </a:solidFill>
                </a:endParaRPr>
              </a:p>
              <a:p>
                <a:r>
                  <a:rPr lang="en-US" sz="2400" dirty="0">
                    <a:solidFill>
                      <a:schemeClr val="tx1"/>
                    </a:solidFill>
                  </a:rPr>
                  <a:t>Prepare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4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𝑥</m:t>
                        </m:r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∈</m:t>
                        </m:r>
                        <m:r>
                          <m:rPr>
                            <m:sty m:val="p"/>
                          </m:rPr>
                          <a:rPr lang="en-US" sz="240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co</m:t>
                        </m:r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𝑆</m:t>
                        </m:r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)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|"/>
                                    <m:endChr m:val="⟩"/>
                                    <m:ctrlP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charset="0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charset="0"/>
                                          </a:rPr>
                                          <m:t>𝑧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A</m:t>
                                </m:r>
                              </m:sub>
                            </m:sSub>
                            <m:d>
                              <m:dPr>
                                <m:begChr m:val="|"/>
                                <m:endChr m:val="⟩"/>
                                <m:ctrlP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d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40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X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 </a:t>
                </a:r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8"/>
                </p:custDataLst>
              </p:nvPr>
            </p:nvSpPr>
            <p:spPr>
              <a:xfrm>
                <a:off x="4459828" y="1797790"/>
                <a:ext cx="4194659" cy="1295932"/>
              </a:xfrm>
              <a:prstGeom prst="rect">
                <a:avLst/>
              </a:prstGeom>
              <a:blipFill>
                <a:blip r:embed="rId22"/>
                <a:stretch>
                  <a:fillRect l="-2326" t="-3756" b="-46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/>
          <p:cNvCxnSpPr/>
          <p:nvPr>
            <p:custDataLst>
              <p:tags r:id="rId9"/>
            </p:custDataLst>
          </p:nvPr>
        </p:nvCxnSpPr>
        <p:spPr>
          <a:xfrm flipH="1">
            <a:off x="2133407" y="3185370"/>
            <a:ext cx="182880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/>
              <p:cNvSpPr txBox="1"/>
              <p:nvPr>
                <p:custDataLst>
                  <p:tags r:id="rId10"/>
                </p:custDataLst>
              </p:nvPr>
            </p:nvSpPr>
            <p:spPr>
              <a:xfrm>
                <a:off x="2146107" y="2606546"/>
                <a:ext cx="193854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Com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𝑆</m:t>
                          </m:r>
                        </m:e>
                      </m:d>
                      <m:r>
                        <a:rPr lang="en-US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,</m:t>
                      </m:r>
                      <m:r>
                        <a:rPr lang="en-US" sz="240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𝑏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′</m:t>
                      </m:r>
                      <m:r>
                        <a:rPr lang="en-US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A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0"/>
                </p:custDataLst>
              </p:nvPr>
            </p:nvSpPr>
            <p:spPr>
              <a:xfrm>
                <a:off x="2146107" y="2606546"/>
                <a:ext cx="1938544" cy="461665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/>
          <p:cNvCxnSpPr/>
          <p:nvPr>
            <p:custDataLst>
              <p:tags r:id="rId11"/>
            </p:custDataLst>
          </p:nvPr>
        </p:nvCxnSpPr>
        <p:spPr>
          <a:xfrm flipV="1">
            <a:off x="2146107" y="3686031"/>
            <a:ext cx="1828800" cy="38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/>
              <p:cNvSpPr txBox="1"/>
              <p:nvPr>
                <p:custDataLst>
                  <p:tags r:id="rId12"/>
                </p:custDataLst>
              </p:nvPr>
            </p:nvSpPr>
            <p:spPr>
              <a:xfrm>
                <a:off x="2803055" y="3199366"/>
                <a:ext cx="61238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𝜋</m:t>
                      </m:r>
                      <m:r>
                        <a:rPr lang="en-US" sz="2400" b="0" i="1" smtClean="0">
                          <a:latin typeface="Cambria Math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charset="0"/>
                        </a:rPr>
                        <m:t>st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2"/>
                </p:custDataLst>
              </p:nvPr>
            </p:nvSpPr>
            <p:spPr>
              <a:xfrm>
                <a:off x="2803055" y="3199366"/>
                <a:ext cx="612386" cy="461665"/>
              </a:xfrm>
              <a:prstGeom prst="rect">
                <a:avLst/>
              </a:prstGeom>
              <a:blipFill>
                <a:blip r:embed="rId24"/>
                <a:stretch>
                  <a:fillRect r="-17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/>
              <p:cNvSpPr txBox="1"/>
              <p:nvPr>
                <p:custDataLst>
                  <p:tags r:id="rId13"/>
                </p:custDataLst>
              </p:nvPr>
            </p:nvSpPr>
            <p:spPr>
              <a:xfrm>
                <a:off x="4076786" y="3660363"/>
                <a:ext cx="4109587" cy="15696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If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𝜋</m:t>
                    </m:r>
                    <m:r>
                      <a:rPr lang="en-US" sz="2400" i="1">
                        <a:latin typeface="Cambria Math" charset="0"/>
                      </a:rPr>
                      <m:t>∉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charset="0"/>
                          </a:rPr>
                          <m:t>𝑆</m:t>
                        </m:r>
                      </m:e>
                      <m:sup>
                        <m:r>
                          <a:rPr lang="en-US" sz="2400" i="1">
                            <a:latin typeface="Cambria Math" charset="0"/>
                          </a:rPr>
                          <m:t>⊥</m:t>
                        </m:r>
                      </m:sup>
                    </m:sSup>
                    <m:r>
                      <a:rPr lang="en-US" sz="2400" i="1">
                        <a:latin typeface="Cambria Math" charset="0"/>
                      </a:rPr>
                      <m:t>+</m:t>
                    </m:r>
                    <m:r>
                      <a:rPr lang="en-US" sz="2400" i="1">
                        <a:latin typeface="Cambria Math" charset="0"/>
                      </a:rPr>
                      <m:t>𝑧</m:t>
                    </m:r>
                  </m:oMath>
                </a14:m>
                <a:r>
                  <a:rPr lang="en-US" sz="2400" dirty="0"/>
                  <a:t>, output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charset="0"/>
                          </a:rPr>
                          <m:t>⊥</m:t>
                        </m:r>
                      </m:e>
                    </m:d>
                    <m:d>
                      <m:dPr>
                        <m:begChr m:val="⟨"/>
                        <m:endChr m:val="|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charset="0"/>
                          </a:rPr>
                          <m:t>⊥</m:t>
                        </m:r>
                      </m:e>
                    </m:d>
                  </m:oMath>
                </a14:m>
                <a:endParaRPr lang="en-US" sz="2400" dirty="0"/>
              </a:p>
              <a:p>
                <a:r>
                  <a:rPr lang="en-US" sz="2400" dirty="0">
                    <a:solidFill>
                      <a:schemeClr val="tx1"/>
                    </a:solidFill>
                  </a:rPr>
                  <a:t>Measure register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>
                        <a:solidFill>
                          <a:schemeClr val="tx1"/>
                        </a:solidFill>
                        <a:latin typeface="Cambria Math" charset="0"/>
                      </a:rPr>
                      <m:t>X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to obtain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charset="0"/>
                      </a:rPr>
                      <m:t>𝑥</m:t>
                    </m:r>
                  </m:oMath>
                </a14:m>
                <a:endParaRPr lang="en-US" sz="2400" dirty="0">
                  <a:solidFill>
                    <a:schemeClr val="tx1"/>
                  </a:solidFill>
                </a:endParaRPr>
              </a:p>
              <a:p>
                <a:r>
                  <a:rPr lang="en-US" sz="2400" dirty="0">
                    <a:solidFill>
                      <a:schemeClr val="tx1"/>
                    </a:solidFill>
                  </a:rPr>
                  <a:t>If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𝑏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⊕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</m:t>
                        </m:r>
                      </m:sub>
                    </m:sSub>
                    <m:r>
                      <a:rPr lang="en-US" sz="24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≠</m:t>
                    </m:r>
                    <m:r>
                      <a:rPr lang="en-US" sz="24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𝑏</m:t>
                    </m:r>
                    <m:r>
                      <a:rPr lang="en-US" sz="24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′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, output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⊥</m:t>
                        </m:r>
                      </m:e>
                    </m:d>
                    <m:d>
                      <m:dPr>
                        <m:begChr m:val="⟨"/>
                        <m:endChr m:val="|"/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⊥</m:t>
                        </m:r>
                      </m:e>
                    </m:d>
                  </m:oMath>
                </a14:m>
                <a:endParaRPr lang="en-US" sz="2400" dirty="0">
                  <a:solidFill>
                    <a:schemeClr val="tx1"/>
                  </a:solidFill>
                </a:endParaRPr>
              </a:p>
              <a:p>
                <a:r>
                  <a:rPr lang="en-US" sz="2400" dirty="0"/>
                  <a:t>Otherwise, output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charset="0"/>
                      </a:rPr>
                      <m:t>st</m:t>
                    </m:r>
                  </m:oMath>
                </a14:m>
                <a:endParaRPr lang="en-US" sz="2400" dirty="0"/>
              </a:p>
            </p:txBody>
          </p:sp>
        </mc:Choice>
        <mc:Fallback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3"/>
                </p:custDataLst>
              </p:nvPr>
            </p:nvSpPr>
            <p:spPr>
              <a:xfrm>
                <a:off x="4076786" y="3660363"/>
                <a:ext cx="4109587" cy="1569660"/>
              </a:xfrm>
              <a:prstGeom prst="rect">
                <a:avLst/>
              </a:prstGeom>
              <a:blipFill>
                <a:blip r:embed="rId25"/>
                <a:stretch>
                  <a:fillRect l="-2374" t="-3101" b="-77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/>
              <p:cNvSpPr txBox="1"/>
              <p:nvPr>
                <p:custDataLst>
                  <p:tags r:id="rId14"/>
                </p:custDataLst>
              </p:nvPr>
            </p:nvSpPr>
            <p:spPr>
              <a:xfrm>
                <a:off x="1285379" y="5511220"/>
                <a:ext cx="4196319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dirty="0"/>
                  <a:t>Intuition: In order for </a:t>
                </a:r>
                <a14:m>
                  <m:oMath xmlns:m="http://schemas.openxmlformats.org/officeDocument/2006/math">
                    <m:r>
                      <a:rPr lang="en-US" sz="22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𝒜</m:t>
                    </m:r>
                  </m:oMath>
                </a14:m>
                <a:r>
                  <a:rPr lang="en-US" sz="2200" dirty="0"/>
                  <a:t> to pass deletion, it must measure register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200" b="0" i="0" smtClean="0">
                        <a:latin typeface="Cambria Math" charset="0"/>
                      </a:rPr>
                      <m:t>A</m:t>
                    </m:r>
                  </m:oMath>
                </a14:m>
                <a:r>
                  <a:rPr lang="en-US" sz="2200" dirty="0"/>
                  <a:t> in the </a:t>
                </a:r>
                <a:r>
                  <a:rPr lang="en-US" sz="2200" dirty="0" err="1"/>
                  <a:t>Hadamard</a:t>
                </a:r>
                <a:r>
                  <a:rPr lang="en-US" sz="2200" dirty="0"/>
                  <a:t> basis</a:t>
                </a:r>
              </a:p>
            </p:txBody>
          </p:sp>
        </mc:Choice>
        <mc:Fallback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4"/>
                </p:custDataLst>
              </p:nvPr>
            </p:nvSpPr>
            <p:spPr>
              <a:xfrm>
                <a:off x="1285379" y="5511220"/>
                <a:ext cx="4196319" cy="1107996"/>
              </a:xfrm>
              <a:prstGeom prst="rect">
                <a:avLst/>
              </a:prstGeom>
              <a:blipFill>
                <a:blip r:embed="rId26"/>
                <a:stretch>
                  <a:fillRect l="-1890" t="-3846" b="-104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>
                <p:custDataLst>
                  <p:tags r:id="rId15"/>
                </p:custDataLst>
              </p:nvPr>
            </p:nvSpPr>
            <p:spPr>
              <a:xfrm>
                <a:off x="7018612" y="5511220"/>
                <a:ext cx="3954188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dirty="0"/>
                  <a:t>Register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200">
                        <a:latin typeface="Cambria Math" charset="0"/>
                      </a:rPr>
                      <m:t>X</m:t>
                    </m:r>
                  </m:oMath>
                </a14:m>
                <a:r>
                  <a:rPr lang="en-US" sz="2200" dirty="0"/>
                  <a:t> will remain in uniform superposition over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charset="0"/>
                      </a:rPr>
                      <m:t>𝑥</m:t>
                    </m:r>
                    <m:r>
                      <a:rPr lang="en-US" sz="2200" i="1">
                        <a:latin typeface="Cambria Math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 sz="2200">
                        <a:latin typeface="Cambria Math" charset="0"/>
                      </a:rPr>
                      <m:t>co</m:t>
                    </m:r>
                    <m:r>
                      <a:rPr lang="en-US" sz="2200" i="1">
                        <a:latin typeface="Cambria Math" charset="0"/>
                      </a:rPr>
                      <m:t>(</m:t>
                    </m:r>
                    <m:r>
                      <a:rPr lang="en-US" sz="2200" i="1">
                        <a:latin typeface="Cambria Math" charset="0"/>
                      </a:rPr>
                      <m:t>𝑆</m:t>
                    </m:r>
                    <m:r>
                      <a:rPr lang="en-US" sz="2200" i="1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200" dirty="0"/>
                  <a:t>, </a:t>
                </a:r>
                <a:r>
                  <a:rPr lang="en-US" sz="2200" dirty="0" err="1"/>
                  <a:t>unentangled</a:t>
                </a:r>
                <a:r>
                  <a:rPr lang="en-US" sz="2200" dirty="0"/>
                  <a:t> from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200">
                        <a:latin typeface="Cambria Math" charset="0"/>
                      </a:rPr>
                      <m:t>A</m:t>
                    </m:r>
                  </m:oMath>
                </a14:m>
                <a:endParaRPr lang="en-US" sz="2200" dirty="0"/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5"/>
                </p:custDataLst>
              </p:nvPr>
            </p:nvSpPr>
            <p:spPr>
              <a:xfrm>
                <a:off x="7018612" y="5511220"/>
                <a:ext cx="3954188" cy="1107996"/>
              </a:xfrm>
              <a:prstGeom prst="rect">
                <a:avLst/>
              </a:prstGeom>
              <a:blipFill>
                <a:blip r:embed="rId27"/>
                <a:stretch>
                  <a:fillRect l="-2003" t="-3846" r="-1695" b="-104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ight Arrow 9"/>
          <p:cNvSpPr/>
          <p:nvPr>
            <p:custDataLst>
              <p:tags r:id="rId16"/>
            </p:custDataLst>
          </p:nvPr>
        </p:nvSpPr>
        <p:spPr>
          <a:xfrm>
            <a:off x="5800241" y="5944568"/>
            <a:ext cx="723900" cy="24130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87249811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462987" y="318826"/>
            <a:ext cx="4104190" cy="815493"/>
          </a:xfrm>
        </p:spPr>
        <p:txBody>
          <a:bodyPr/>
          <a:lstStyle/>
          <a:p>
            <a:r>
              <a:rPr lang="en-US" dirty="0"/>
              <a:t>Example Proof</a:t>
            </a:r>
          </a:p>
        </p:txBody>
      </p:sp>
      <p:sp>
        <p:nvSpPr>
          <p:cNvPr id="8" name="TextBox 7"/>
          <p:cNvSpPr txBox="1"/>
          <p:nvPr>
            <p:custDataLst>
              <p:tags r:id="rId3"/>
            </p:custDataLst>
          </p:nvPr>
        </p:nvSpPr>
        <p:spPr>
          <a:xfrm>
            <a:off x="6910086" y="274898"/>
            <a:ext cx="50637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Simplified version of proof from [</a:t>
            </a:r>
            <a:r>
              <a:rPr lang="en-US" sz="2000" b="1" dirty="0"/>
              <a:t>B</a:t>
            </a:r>
            <a:r>
              <a:rPr lang="en-US" sz="2000" dirty="0"/>
              <a:t>GGKMRR23]</a:t>
            </a:r>
            <a:endParaRPr lang="en-US" sz="2000" b="1" dirty="0"/>
          </a:p>
        </p:txBody>
      </p:sp>
      <p:sp>
        <p:nvSpPr>
          <p:cNvPr id="12" name="Rounded Rectangle 11"/>
          <p:cNvSpPr/>
          <p:nvPr>
            <p:custDataLst>
              <p:tags r:id="rId4"/>
            </p:custDataLst>
          </p:nvPr>
        </p:nvSpPr>
        <p:spPr>
          <a:xfrm>
            <a:off x="462987" y="1134319"/>
            <a:ext cx="7662326" cy="4095704"/>
          </a:xfrm>
          <a:prstGeom prst="roundRect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/>
              <p:cNvSpPr txBox="1"/>
              <p:nvPr>
                <p:custDataLst>
                  <p:tags r:id="rId5"/>
                </p:custDataLst>
              </p:nvPr>
            </p:nvSpPr>
            <p:spPr>
              <a:xfrm>
                <a:off x="3337848" y="1261767"/>
                <a:ext cx="1360501" cy="461665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25400">
                <a:solidFill>
                  <a:schemeClr val="accent2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charset="0"/>
                            </a:rPr>
                            <m:t>Hyb</m:t>
                          </m:r>
                        </m:e>
                        <m:sub>
                          <m:r>
                            <a:rPr lang="en-US" sz="2400" b="0" i="0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𝑏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5"/>
                </p:custDataLst>
              </p:nvPr>
            </p:nvSpPr>
            <p:spPr>
              <a:xfrm>
                <a:off x="3337848" y="1261767"/>
                <a:ext cx="1360501" cy="461665"/>
              </a:xfrm>
              <a:prstGeom prst="rect">
                <a:avLst/>
              </a:prstGeom>
              <a:blipFill>
                <a:blip r:embed="rId22"/>
                <a:stretch>
                  <a:fillRect b="-13750"/>
                </a:stretch>
              </a:blipFill>
              <a:ln w="2540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/>
              <p:cNvSpPr txBox="1"/>
              <p:nvPr>
                <p:custDataLst>
                  <p:tags r:id="rId6"/>
                </p:custDataLst>
              </p:nvPr>
            </p:nvSpPr>
            <p:spPr>
              <a:xfrm>
                <a:off x="735649" y="1213015"/>
                <a:ext cx="65915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u="sng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𝒜</m:t>
                      </m:r>
                    </m:oMath>
                  </m:oMathPara>
                </a14:m>
                <a:endParaRPr lang="en-US" sz="3200" u="sng" dirty="0"/>
              </a:p>
            </p:txBody>
          </p:sp>
        </mc:Choice>
        <mc:Fallback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6"/>
                </p:custDataLst>
              </p:nvPr>
            </p:nvSpPr>
            <p:spPr>
              <a:xfrm>
                <a:off x="735649" y="1213015"/>
                <a:ext cx="659155" cy="584775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/>
              <p:cNvSpPr txBox="1"/>
              <p:nvPr>
                <p:custDataLst>
                  <p:tags r:id="rId7"/>
                </p:custDataLst>
              </p:nvPr>
            </p:nvSpPr>
            <p:spPr>
              <a:xfrm>
                <a:off x="6265431" y="1213016"/>
                <a:ext cx="75751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u="sng" smtClean="0">
                          <a:latin typeface="Cambria Math" charset="0"/>
                        </a:rPr>
                        <m:t>𝐶h</m:t>
                      </m:r>
                    </m:oMath>
                  </m:oMathPara>
                </a14:m>
                <a:endParaRPr lang="en-US" sz="3200" u="sng" dirty="0"/>
              </a:p>
            </p:txBody>
          </p:sp>
        </mc:Choice>
        <mc:Fallback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7"/>
                </p:custDataLst>
              </p:nvPr>
            </p:nvSpPr>
            <p:spPr>
              <a:xfrm>
                <a:off x="6265431" y="1213016"/>
                <a:ext cx="757515" cy="584775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>
                <p:custDataLst>
                  <p:tags r:id="rId8"/>
                </p:custDataLst>
              </p:nvPr>
            </p:nvSpPr>
            <p:spPr>
              <a:xfrm>
                <a:off x="4459828" y="1797790"/>
                <a:ext cx="4194659" cy="12959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Sample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charset="0"/>
                          </a:rPr>
                          <m:t>𝑆</m:t>
                        </m:r>
                        <m:r>
                          <a:rPr lang="en-US" sz="2400" i="1">
                            <a:latin typeface="Cambria Math" charset="0"/>
                          </a:rPr>
                          <m:t>,</m:t>
                        </m:r>
                        <m:r>
                          <a:rPr lang="en-US" sz="2400" i="1">
                            <a:latin typeface="Cambria Math" charset="0"/>
                          </a:rPr>
                          <m:t>𝑧</m:t>
                        </m:r>
                      </m:e>
                    </m:d>
                  </m:oMath>
                </a14:m>
                <a:endParaRPr lang="en-US" sz="2400" dirty="0"/>
              </a:p>
              <a:p>
                <a:r>
                  <a:rPr lang="en-US" sz="2400" dirty="0">
                    <a:solidFill>
                      <a:schemeClr val="tx1"/>
                    </a:solidFill>
                  </a:rPr>
                  <a:t>Sample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←</m:t>
                    </m:r>
                    <m:r>
                      <m:rPr>
                        <m:lit/>
                      </m:rPr>
                      <a:rPr lang="en-US" sz="2400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{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0,1</m:t>
                    </m:r>
                    <m:r>
                      <m:rPr>
                        <m:lit/>
                      </m:rPr>
                      <a:rPr lang="en-US" sz="2400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}</m:t>
                    </m:r>
                  </m:oMath>
                </a14:m>
                <a:endParaRPr lang="en-US" sz="2400" dirty="0">
                  <a:solidFill>
                    <a:schemeClr val="tx1"/>
                  </a:solidFill>
                </a:endParaRPr>
              </a:p>
              <a:p>
                <a:r>
                  <a:rPr lang="en-US" sz="2400" dirty="0">
                    <a:solidFill>
                      <a:schemeClr val="tx1"/>
                    </a:solidFill>
                  </a:rPr>
                  <a:t>Prepare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4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𝑥</m:t>
                        </m:r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∈</m:t>
                        </m:r>
                        <m:r>
                          <m:rPr>
                            <m:sty m:val="p"/>
                          </m:rPr>
                          <a:rPr lang="en-US" sz="240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co</m:t>
                        </m:r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𝑆</m:t>
                        </m:r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)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|"/>
                                    <m:endChr m:val="⟩"/>
                                    <m:ctrlP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charset="0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charset="0"/>
                                          </a:rPr>
                                          <m:t>𝑧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A</m:t>
                                </m:r>
                              </m:sub>
                            </m:sSub>
                            <m:d>
                              <m:dPr>
                                <m:begChr m:val="|"/>
                                <m:endChr m:val="⟩"/>
                                <m:ctrlP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d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40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X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 </a:t>
                </a:r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8"/>
                </p:custDataLst>
              </p:nvPr>
            </p:nvSpPr>
            <p:spPr>
              <a:xfrm>
                <a:off x="4459828" y="1797790"/>
                <a:ext cx="4194659" cy="1295932"/>
              </a:xfrm>
              <a:prstGeom prst="rect">
                <a:avLst/>
              </a:prstGeom>
              <a:blipFill>
                <a:blip r:embed="rId25"/>
                <a:stretch>
                  <a:fillRect l="-2326" t="-3756" b="-46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/>
          <p:cNvCxnSpPr/>
          <p:nvPr>
            <p:custDataLst>
              <p:tags r:id="rId9"/>
            </p:custDataLst>
          </p:nvPr>
        </p:nvCxnSpPr>
        <p:spPr>
          <a:xfrm flipH="1">
            <a:off x="2133407" y="3185370"/>
            <a:ext cx="182880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/>
              <p:cNvSpPr txBox="1"/>
              <p:nvPr>
                <p:custDataLst>
                  <p:tags r:id="rId10"/>
                </p:custDataLst>
              </p:nvPr>
            </p:nvSpPr>
            <p:spPr>
              <a:xfrm>
                <a:off x="2146107" y="2606546"/>
                <a:ext cx="193854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Com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𝑆</m:t>
                          </m:r>
                        </m:e>
                      </m:d>
                      <m:r>
                        <a:rPr lang="en-US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,</m:t>
                      </m:r>
                      <m:r>
                        <a:rPr lang="en-US" sz="240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𝑏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′</m:t>
                      </m:r>
                      <m:r>
                        <a:rPr lang="en-US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A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0"/>
                </p:custDataLst>
              </p:nvPr>
            </p:nvSpPr>
            <p:spPr>
              <a:xfrm>
                <a:off x="2146107" y="2606546"/>
                <a:ext cx="1938544" cy="461665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/>
          <p:cNvCxnSpPr/>
          <p:nvPr>
            <p:custDataLst>
              <p:tags r:id="rId11"/>
            </p:custDataLst>
          </p:nvPr>
        </p:nvCxnSpPr>
        <p:spPr>
          <a:xfrm flipV="1">
            <a:off x="2146107" y="3686031"/>
            <a:ext cx="1828800" cy="38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/>
              <p:cNvSpPr txBox="1"/>
              <p:nvPr>
                <p:custDataLst>
                  <p:tags r:id="rId12"/>
                </p:custDataLst>
              </p:nvPr>
            </p:nvSpPr>
            <p:spPr>
              <a:xfrm>
                <a:off x="2803055" y="3199366"/>
                <a:ext cx="61238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𝜋</m:t>
                      </m:r>
                      <m:r>
                        <a:rPr lang="en-US" sz="2400" b="0" i="1" smtClean="0">
                          <a:latin typeface="Cambria Math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charset="0"/>
                        </a:rPr>
                        <m:t>st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2"/>
                </p:custDataLst>
              </p:nvPr>
            </p:nvSpPr>
            <p:spPr>
              <a:xfrm>
                <a:off x="2803055" y="3199366"/>
                <a:ext cx="612386" cy="461665"/>
              </a:xfrm>
              <a:prstGeom prst="rect">
                <a:avLst/>
              </a:prstGeom>
              <a:blipFill>
                <a:blip r:embed="rId27"/>
                <a:stretch>
                  <a:fillRect r="-17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/>
              <p:cNvSpPr txBox="1"/>
              <p:nvPr>
                <p:custDataLst>
                  <p:tags r:id="rId13"/>
                </p:custDataLst>
              </p:nvPr>
            </p:nvSpPr>
            <p:spPr>
              <a:xfrm>
                <a:off x="4076786" y="3660363"/>
                <a:ext cx="4109587" cy="15696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If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𝜋</m:t>
                    </m:r>
                    <m:r>
                      <a:rPr lang="en-US" sz="2400" i="1">
                        <a:latin typeface="Cambria Math" charset="0"/>
                      </a:rPr>
                      <m:t>∉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charset="0"/>
                          </a:rPr>
                          <m:t>𝑆</m:t>
                        </m:r>
                      </m:e>
                      <m:sup>
                        <m:r>
                          <a:rPr lang="en-US" sz="2400" i="1">
                            <a:latin typeface="Cambria Math" charset="0"/>
                          </a:rPr>
                          <m:t>⊥</m:t>
                        </m:r>
                      </m:sup>
                    </m:sSup>
                    <m:r>
                      <a:rPr lang="en-US" sz="2400" i="1">
                        <a:latin typeface="Cambria Math" charset="0"/>
                      </a:rPr>
                      <m:t>+</m:t>
                    </m:r>
                    <m:r>
                      <a:rPr lang="en-US" sz="2400" i="1">
                        <a:latin typeface="Cambria Math" charset="0"/>
                      </a:rPr>
                      <m:t>𝑧</m:t>
                    </m:r>
                  </m:oMath>
                </a14:m>
                <a:r>
                  <a:rPr lang="en-US" sz="2400" dirty="0"/>
                  <a:t>, output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charset="0"/>
                          </a:rPr>
                          <m:t>⊥</m:t>
                        </m:r>
                      </m:e>
                    </m:d>
                    <m:d>
                      <m:dPr>
                        <m:begChr m:val="⟨"/>
                        <m:endChr m:val="|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charset="0"/>
                          </a:rPr>
                          <m:t>⊥</m:t>
                        </m:r>
                      </m:e>
                    </m:d>
                  </m:oMath>
                </a14:m>
                <a:endParaRPr lang="en-US" sz="2400" dirty="0"/>
              </a:p>
              <a:p>
                <a:r>
                  <a:rPr lang="en-US" sz="2400" dirty="0">
                    <a:solidFill>
                      <a:schemeClr val="tx1"/>
                    </a:solidFill>
                  </a:rPr>
                  <a:t>Measure register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>
                        <a:solidFill>
                          <a:schemeClr val="tx1"/>
                        </a:solidFill>
                        <a:latin typeface="Cambria Math" charset="0"/>
                      </a:rPr>
                      <m:t>X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to obtain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charset="0"/>
                      </a:rPr>
                      <m:t>𝑥</m:t>
                    </m:r>
                  </m:oMath>
                </a14:m>
                <a:endParaRPr lang="en-US" sz="2400" dirty="0">
                  <a:solidFill>
                    <a:schemeClr val="tx1"/>
                  </a:solidFill>
                </a:endParaRPr>
              </a:p>
              <a:p>
                <a:r>
                  <a:rPr lang="en-US" sz="2400" dirty="0">
                    <a:solidFill>
                      <a:schemeClr val="tx1"/>
                    </a:solidFill>
                  </a:rPr>
                  <a:t>If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𝑏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⊕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</m:t>
                        </m:r>
                      </m:sub>
                    </m:sSub>
                    <m:r>
                      <a:rPr lang="en-US" sz="24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≠</m:t>
                    </m:r>
                    <m:r>
                      <a:rPr lang="en-US" sz="24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𝑏</m:t>
                    </m:r>
                    <m:r>
                      <a:rPr lang="en-US" sz="24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′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, output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⊥</m:t>
                        </m:r>
                      </m:e>
                    </m:d>
                    <m:d>
                      <m:dPr>
                        <m:begChr m:val="⟨"/>
                        <m:endChr m:val="|"/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⊥</m:t>
                        </m:r>
                      </m:e>
                    </m:d>
                  </m:oMath>
                </a14:m>
                <a:endParaRPr lang="en-US" sz="2400" dirty="0">
                  <a:solidFill>
                    <a:schemeClr val="tx1"/>
                  </a:solidFill>
                </a:endParaRPr>
              </a:p>
              <a:p>
                <a:r>
                  <a:rPr lang="en-US" sz="2400" dirty="0"/>
                  <a:t>Otherwise, output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charset="0"/>
                      </a:rPr>
                      <m:t>st</m:t>
                    </m:r>
                  </m:oMath>
                </a14:m>
                <a:endParaRPr lang="en-US" sz="2400" dirty="0"/>
              </a:p>
            </p:txBody>
          </p:sp>
        </mc:Choice>
        <mc:Fallback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3"/>
                </p:custDataLst>
              </p:nvPr>
            </p:nvSpPr>
            <p:spPr>
              <a:xfrm>
                <a:off x="4076786" y="3660363"/>
                <a:ext cx="4109587" cy="1569660"/>
              </a:xfrm>
              <a:prstGeom prst="rect">
                <a:avLst/>
              </a:prstGeom>
              <a:blipFill>
                <a:blip r:embed="rId28"/>
                <a:stretch>
                  <a:fillRect l="-2374" t="-3101" b="-77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/>
              <p:cNvSpPr txBox="1"/>
              <p:nvPr>
                <p:custDataLst>
                  <p:tags r:id="rId14"/>
                </p:custDataLst>
              </p:nvPr>
            </p:nvSpPr>
            <p:spPr>
              <a:xfrm>
                <a:off x="1285379" y="5511220"/>
                <a:ext cx="4196319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dirty="0"/>
                  <a:t>Intuition: In order for </a:t>
                </a:r>
                <a14:m>
                  <m:oMath xmlns:m="http://schemas.openxmlformats.org/officeDocument/2006/math">
                    <m:r>
                      <a:rPr lang="en-US" sz="22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𝒜</m:t>
                    </m:r>
                  </m:oMath>
                </a14:m>
                <a:r>
                  <a:rPr lang="en-US" sz="2200" dirty="0"/>
                  <a:t> to pass deletion, it must measure register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200" b="0" i="0" smtClean="0">
                        <a:latin typeface="Cambria Math" charset="0"/>
                      </a:rPr>
                      <m:t>A</m:t>
                    </m:r>
                  </m:oMath>
                </a14:m>
                <a:r>
                  <a:rPr lang="en-US" sz="2200" dirty="0"/>
                  <a:t> in the </a:t>
                </a:r>
                <a:r>
                  <a:rPr lang="en-US" sz="2200" dirty="0" err="1"/>
                  <a:t>Hadamard</a:t>
                </a:r>
                <a:r>
                  <a:rPr lang="en-US" sz="2200" dirty="0"/>
                  <a:t> basis</a:t>
                </a:r>
              </a:p>
            </p:txBody>
          </p:sp>
        </mc:Choice>
        <mc:Fallback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4"/>
                </p:custDataLst>
              </p:nvPr>
            </p:nvSpPr>
            <p:spPr>
              <a:xfrm>
                <a:off x="1285379" y="5511220"/>
                <a:ext cx="4196319" cy="1107996"/>
              </a:xfrm>
              <a:prstGeom prst="rect">
                <a:avLst/>
              </a:prstGeom>
              <a:blipFill>
                <a:blip r:embed="rId29"/>
                <a:stretch>
                  <a:fillRect l="-1890" t="-3846" b="-104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>
                <p:custDataLst>
                  <p:tags r:id="rId15"/>
                </p:custDataLst>
              </p:nvPr>
            </p:nvSpPr>
            <p:spPr>
              <a:xfrm>
                <a:off x="7018612" y="5511220"/>
                <a:ext cx="3954188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dirty="0"/>
                  <a:t>Register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200">
                        <a:latin typeface="Cambria Math" charset="0"/>
                      </a:rPr>
                      <m:t>X</m:t>
                    </m:r>
                  </m:oMath>
                </a14:m>
                <a:r>
                  <a:rPr lang="en-US" sz="2200" dirty="0"/>
                  <a:t> will remain in uniform superposition over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charset="0"/>
                      </a:rPr>
                      <m:t>𝑥</m:t>
                    </m:r>
                    <m:r>
                      <a:rPr lang="en-US" sz="2200" i="1">
                        <a:latin typeface="Cambria Math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 sz="2200">
                        <a:latin typeface="Cambria Math" charset="0"/>
                      </a:rPr>
                      <m:t>co</m:t>
                    </m:r>
                    <m:r>
                      <a:rPr lang="en-US" sz="2200" i="1">
                        <a:latin typeface="Cambria Math" charset="0"/>
                      </a:rPr>
                      <m:t>(</m:t>
                    </m:r>
                    <m:r>
                      <a:rPr lang="en-US" sz="2200" i="1">
                        <a:latin typeface="Cambria Math" charset="0"/>
                      </a:rPr>
                      <m:t>𝑆</m:t>
                    </m:r>
                    <m:r>
                      <a:rPr lang="en-US" sz="2200" i="1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200" dirty="0"/>
                  <a:t>, </a:t>
                </a:r>
                <a:r>
                  <a:rPr lang="en-US" sz="2200" dirty="0" err="1"/>
                  <a:t>unentangled</a:t>
                </a:r>
                <a:r>
                  <a:rPr lang="en-US" sz="2200" dirty="0"/>
                  <a:t> from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200">
                        <a:latin typeface="Cambria Math" charset="0"/>
                      </a:rPr>
                      <m:t>A</m:t>
                    </m:r>
                  </m:oMath>
                </a14:m>
                <a:endParaRPr lang="en-US" sz="2200" dirty="0"/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5"/>
                </p:custDataLst>
              </p:nvPr>
            </p:nvSpPr>
            <p:spPr>
              <a:xfrm>
                <a:off x="7018612" y="5511220"/>
                <a:ext cx="3954188" cy="1107996"/>
              </a:xfrm>
              <a:prstGeom prst="rect">
                <a:avLst/>
              </a:prstGeom>
              <a:blipFill>
                <a:blip r:embed="rId30"/>
                <a:stretch>
                  <a:fillRect l="-2003" t="-3846" r="-1695" b="-104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ight Arrow 9"/>
          <p:cNvSpPr/>
          <p:nvPr>
            <p:custDataLst>
              <p:tags r:id="rId16"/>
            </p:custDataLst>
          </p:nvPr>
        </p:nvSpPr>
        <p:spPr>
          <a:xfrm>
            <a:off x="5800241" y="5944568"/>
            <a:ext cx="723900" cy="24130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>
            <p:custDataLst>
              <p:tags r:id="rId17"/>
            </p:custDataLst>
          </p:nvPr>
        </p:nvSpPr>
        <p:spPr>
          <a:xfrm>
            <a:off x="1285379" y="5511220"/>
            <a:ext cx="4020391" cy="1107996"/>
          </a:xfrm>
          <a:prstGeom prst="round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/>
              <p:cNvSpPr txBox="1"/>
              <p:nvPr>
                <p:custDataLst>
                  <p:tags r:id="rId18"/>
                </p:custDataLst>
              </p:nvPr>
            </p:nvSpPr>
            <p:spPr>
              <a:xfrm>
                <a:off x="841032" y="3848841"/>
                <a:ext cx="2610149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/>
                  <a:t>Must use the fact that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𝒜</m:t>
                    </m:r>
                  </m:oMath>
                </a14:m>
                <a:r>
                  <a:rPr lang="en-US" sz="2000" dirty="0"/>
                  <a:t> is computationally bounded</a:t>
                </a:r>
              </a:p>
            </p:txBody>
          </p:sp>
        </mc:Choice>
        <mc:Fallback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8"/>
                </p:custDataLst>
              </p:nvPr>
            </p:nvSpPr>
            <p:spPr>
              <a:xfrm>
                <a:off x="841032" y="3848841"/>
                <a:ext cx="2610149" cy="1015663"/>
              </a:xfrm>
              <a:prstGeom prst="rect">
                <a:avLst/>
              </a:prstGeom>
              <a:blipFill>
                <a:blip r:embed="rId31"/>
                <a:stretch>
                  <a:fillRect t="-2994" r="-1869" b="-9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/>
          <p:cNvCxnSpPr/>
          <p:nvPr>
            <p:custDataLst>
              <p:tags r:id="rId19"/>
            </p:custDataLst>
          </p:nvPr>
        </p:nvCxnSpPr>
        <p:spPr>
          <a:xfrm>
            <a:off x="1988901" y="4822387"/>
            <a:ext cx="280986" cy="57006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12524744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6" descr="ay 15, 2020 - 99+ Outline Cloud Clipart, Free Download Transparent Png 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9195" y="1803421"/>
            <a:ext cx="4211432" cy="2572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" name="Rectangle 69"/>
          <p:cNvSpPr/>
          <p:nvPr/>
        </p:nvSpPr>
        <p:spPr>
          <a:xfrm>
            <a:off x="9523379" y="2637528"/>
            <a:ext cx="548640" cy="548640"/>
          </a:xfrm>
          <a:prstGeom prst="rect">
            <a:avLst/>
          </a:prstGeom>
          <a:solidFill>
            <a:schemeClr val="accent4">
              <a:alpha val="2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  <a:ea typeface="Braggadocio" charset="0"/>
              <a:cs typeface="Braggadocio" charset="0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9164735" y="2343061"/>
            <a:ext cx="53893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|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/>
              <p:cNvSpPr txBox="1"/>
              <p:nvPr/>
            </p:nvSpPr>
            <p:spPr>
              <a:xfrm>
                <a:off x="9896336" y="2343061"/>
                <a:ext cx="636713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000" b="0" i="1" smtClean="0">
                          <a:latin typeface="Cambria Math" charset="0"/>
                        </a:rPr>
                        <m:t>⟩</m:t>
                      </m:r>
                    </m:oMath>
                  </m:oMathPara>
                </a14:m>
                <a:endParaRPr lang="en-US" sz="6000" dirty="0"/>
              </a:p>
            </p:txBody>
          </p:sp>
        </mc:Choice>
        <mc:Fallback xmlns="">
          <p:sp>
            <p:nvSpPr>
              <p:cNvPr id="72" name="TextBox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96336" y="2343061"/>
                <a:ext cx="636713" cy="1015663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5" name="Picture 8" descr="ocked Padlock Outline Security Symbol Vector - Clip Art Black And White  Loc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3459" y="2411438"/>
            <a:ext cx="332850" cy="426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oman reading Icon 387773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191" y="853131"/>
            <a:ext cx="4370107" cy="4370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5" name="Straight Arrow Connector 34"/>
          <p:cNvCxnSpPr/>
          <p:nvPr/>
        </p:nvCxnSpPr>
        <p:spPr>
          <a:xfrm>
            <a:off x="3974356" y="2432668"/>
            <a:ext cx="317689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H="1">
            <a:off x="3970828" y="3727049"/>
            <a:ext cx="3180423" cy="1138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5037445" y="1445058"/>
            <a:ext cx="53893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|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/>
              <p:cNvSpPr txBox="1"/>
              <p:nvPr/>
            </p:nvSpPr>
            <p:spPr>
              <a:xfrm>
                <a:off x="5769046" y="1445058"/>
                <a:ext cx="636713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000" b="0" i="1" smtClean="0">
                          <a:latin typeface="Cambria Math" charset="0"/>
                        </a:rPr>
                        <m:t>⟩</m:t>
                      </m:r>
                    </m:oMath>
                  </m:oMathPara>
                </a14:m>
                <a:endParaRPr lang="en-US" sz="6000" dirty="0"/>
              </a:p>
            </p:txBody>
          </p:sp>
        </mc:Choice>
        <mc:Fallback xmlns="">
          <p:sp>
            <p:nvSpPr>
              <p:cNvPr id="41" name="TextBox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9046" y="1445058"/>
                <a:ext cx="636713" cy="1015663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Rectangle 41"/>
          <p:cNvSpPr/>
          <p:nvPr/>
        </p:nvSpPr>
        <p:spPr>
          <a:xfrm>
            <a:off x="5397766" y="1744880"/>
            <a:ext cx="548640" cy="548640"/>
          </a:xfrm>
          <a:prstGeom prst="rect">
            <a:avLst/>
          </a:prstGeom>
          <a:solidFill>
            <a:schemeClr val="accent4">
              <a:alpha val="2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ea typeface="Braggadocio" charset="0"/>
                <a:cs typeface="Braggadocio" charset="0"/>
              </a:rPr>
              <a:t>D</a:t>
            </a:r>
          </a:p>
        </p:txBody>
      </p:sp>
      <p:pic>
        <p:nvPicPr>
          <p:cNvPr id="43" name="Picture 8" descr="ocked Padlock Outline Security Symbol Vector - Clip Art Black And White  Loc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0832" y="1515379"/>
            <a:ext cx="332850" cy="426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4558120" y="1667461"/>
                <a:ext cx="65024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charset="0"/>
                        </a:rPr>
                        <m:t>𝑓</m:t>
                      </m:r>
                      <m:r>
                        <a:rPr lang="en-US" sz="3600" b="0" i="1" smtClean="0">
                          <a:latin typeface="Cambria Math" charset="0"/>
                        </a:rPr>
                        <m:t>,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8120" y="1667461"/>
                <a:ext cx="650243" cy="646331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4804146" y="3172542"/>
                <a:ext cx="100950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charset="0"/>
                      </a:rPr>
                      <m:t>𝑓</m:t>
                    </m:r>
                    <m:r>
                      <a:rPr lang="en-US" sz="2800" b="0" i="1" smtClean="0">
                        <a:latin typeface="Cambria Math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2800" b="0" i="0" smtClean="0">
                        <a:latin typeface="Cambria Math" charset="0"/>
                      </a:rPr>
                      <m:t>D</m:t>
                    </m:r>
                    <m:r>
                      <a:rPr lang="en-US" sz="2800" b="0" i="1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800" dirty="0"/>
                  <a:t>,</a:t>
                </a:r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4146" y="3172542"/>
                <a:ext cx="1009507" cy="523220"/>
              </a:xfrm>
              <a:prstGeom prst="rect">
                <a:avLst/>
              </a:prstGeom>
              <a:blipFill rotWithShape="0">
                <a:blip r:embed="rId10"/>
                <a:stretch>
                  <a:fillRect t="-10465" r="-12048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/>
          <p:cNvCxnSpPr/>
          <p:nvPr/>
        </p:nvCxnSpPr>
        <p:spPr>
          <a:xfrm>
            <a:off x="9301279" y="3243255"/>
            <a:ext cx="0" cy="335667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8783952" y="3519188"/>
                <a:ext cx="100950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𝑓</m:t>
                      </m:r>
                      <m:r>
                        <a:rPr lang="en-US" sz="2800" b="0" i="1" smtClean="0">
                          <a:latin typeface="Cambria Math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latin typeface="Cambria Math" charset="0"/>
                        </a:rPr>
                        <m:t>D</m:t>
                      </m:r>
                      <m:r>
                        <a:rPr lang="en-US" sz="28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3952" y="3519188"/>
                <a:ext cx="1009507" cy="523220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8761638" y="2514704"/>
                <a:ext cx="65024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charset="0"/>
                        </a:rPr>
                        <m:t>𝑓</m:t>
                      </m:r>
                      <m:r>
                        <a:rPr lang="en-US" sz="3600" b="0" i="1" smtClean="0">
                          <a:latin typeface="Cambria Math" charset="0"/>
                        </a:rPr>
                        <m:t>,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1638" y="2514704"/>
                <a:ext cx="650243" cy="646331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3" name="Picture 2" descr="ertificate Icon 5927781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6434" y="3024461"/>
            <a:ext cx="875469" cy="875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itle 1"/>
          <p:cNvSpPr>
            <a:spLocks noGrp="1"/>
          </p:cNvSpPr>
          <p:nvPr>
            <p:ph type="title"/>
          </p:nvPr>
        </p:nvSpPr>
        <p:spPr>
          <a:xfrm>
            <a:off x="175191" y="125251"/>
            <a:ext cx="7850763" cy="1034342"/>
          </a:xfrm>
        </p:spPr>
        <p:txBody>
          <a:bodyPr/>
          <a:lstStyle/>
          <a:p>
            <a:r>
              <a:rPr lang="en-US" dirty="0"/>
              <a:t>Certified Deletion: Delegation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71200477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62987" y="318826"/>
            <a:ext cx="4104190" cy="815493"/>
          </a:xfrm>
        </p:spPr>
        <p:txBody>
          <a:bodyPr/>
          <a:lstStyle/>
          <a:p>
            <a:r>
              <a:rPr lang="en-US" dirty="0"/>
              <a:t>Example Proof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910086" y="274898"/>
            <a:ext cx="50637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Simplified version of proof from [</a:t>
            </a:r>
            <a:r>
              <a:rPr lang="en-US" sz="2000" b="1" dirty="0"/>
              <a:t>B</a:t>
            </a:r>
            <a:r>
              <a:rPr lang="en-US" sz="2000" dirty="0"/>
              <a:t>GGKMRR23]</a:t>
            </a:r>
            <a:endParaRPr lang="en-US" sz="2000" b="1" dirty="0"/>
          </a:p>
        </p:txBody>
      </p:sp>
      <p:sp>
        <p:nvSpPr>
          <p:cNvPr id="12" name="Rounded Rectangle 11"/>
          <p:cNvSpPr/>
          <p:nvPr/>
        </p:nvSpPr>
        <p:spPr>
          <a:xfrm>
            <a:off x="462987" y="1134319"/>
            <a:ext cx="8430141" cy="4095704"/>
          </a:xfrm>
          <a:prstGeom prst="roundRect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3335189" y="1261767"/>
                <a:ext cx="1360501" cy="461665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25400">
                <a:solidFill>
                  <a:schemeClr val="accent2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charset="0"/>
                            </a:rPr>
                            <m:t>Hyb</m:t>
                          </m:r>
                        </m:e>
                        <m:sub>
                          <m:r>
                            <a:rPr lang="en-US" sz="2400" b="0" i="0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𝑏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5189" y="1261767"/>
                <a:ext cx="1360501" cy="461665"/>
              </a:xfrm>
              <a:prstGeom prst="rect">
                <a:avLst/>
              </a:prstGeom>
              <a:blipFill rotWithShape="0">
                <a:blip r:embed="rId4"/>
                <a:stretch>
                  <a:fillRect b="-13750"/>
                </a:stretch>
              </a:blipFill>
              <a:ln w="2540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6262772" y="1213016"/>
                <a:ext cx="75751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u="sng" smtClean="0">
                          <a:latin typeface="Cambria Math" charset="0"/>
                        </a:rPr>
                        <m:t>𝐶h</m:t>
                      </m:r>
                    </m:oMath>
                  </m:oMathPara>
                </a14:m>
                <a:endParaRPr lang="en-US" sz="3200" u="sng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2772" y="1213016"/>
                <a:ext cx="757515" cy="584775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4457170" y="1797790"/>
                <a:ext cx="4450836" cy="12959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Sample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charset="0"/>
                          </a:rPr>
                          <m:t>𝑆</m:t>
                        </m:r>
                        <m:r>
                          <a:rPr lang="en-US" sz="2400" i="1">
                            <a:latin typeface="Cambria Math" charset="0"/>
                          </a:rPr>
                          <m:t>,</m:t>
                        </m:r>
                        <m:r>
                          <a:rPr lang="en-US" sz="2400" i="1">
                            <a:latin typeface="Cambria Math" charset="0"/>
                          </a:rPr>
                          <m:t>𝑧</m:t>
                        </m:r>
                      </m:e>
                    </m:d>
                  </m:oMath>
                </a14:m>
                <a:endParaRPr lang="en-US" sz="2400" dirty="0"/>
              </a:p>
              <a:p>
                <a:r>
                  <a:rPr lang="en-US" sz="2400" dirty="0">
                    <a:solidFill>
                      <a:schemeClr val="tx1"/>
                    </a:solidFill>
                  </a:rPr>
                  <a:t>Sample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←</m:t>
                    </m:r>
                    <m:r>
                      <m:rPr>
                        <m:lit/>
                      </m:rPr>
                      <a:rPr lang="en-US" sz="2400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{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0,1</m:t>
                    </m:r>
                    <m:r>
                      <m:rPr>
                        <m:lit/>
                      </m:rPr>
                      <a:rPr lang="en-US" sz="2400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}</m:t>
                    </m:r>
                  </m:oMath>
                </a14:m>
                <a:endParaRPr lang="en-US" sz="2400" dirty="0">
                  <a:solidFill>
                    <a:schemeClr val="tx1"/>
                  </a:solidFill>
                </a:endParaRPr>
              </a:p>
              <a:p>
                <a:r>
                  <a:rPr lang="en-US" sz="2400" dirty="0">
                    <a:solidFill>
                      <a:schemeClr val="tx1"/>
                    </a:solidFill>
                  </a:rPr>
                  <a:t>Prepare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4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𝑥</m:t>
                        </m:r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∈</m:t>
                        </m:r>
                        <m:r>
                          <m:rPr>
                            <m:sty m:val="p"/>
                          </m:rPr>
                          <a:rPr lang="en-US" sz="240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co</m:t>
                        </m:r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𝑆</m:t>
                        </m:r>
                        <m:r>
                          <a:rPr lang="en-US" sz="2400" i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)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sSup>
                                  <m:sSupPr>
                                    <m:ctrlPr>
                                      <a:rPr lang="en-US" sz="2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400" b="0" i="0" smtClean="0">
                                        <a:solidFill>
                                          <a:srgbClr val="FF0000"/>
                                        </a:solidFill>
                                        <a:latin typeface="Cambria Math" charset="0"/>
                                      </a:rPr>
                                      <m:t>H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charset="0"/>
                                      </a:rPr>
                                      <m:t>⊗</m:t>
                                    </m:r>
                                    <m:r>
                                      <a:rPr lang="en-US" sz="2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charset="0"/>
                                      </a:rPr>
                                      <m:t>𝑛</m:t>
                                    </m:r>
                                  </m:sup>
                                </m:sSup>
                                <m:d>
                                  <m:dPr>
                                    <m:begChr m:val="|"/>
                                    <m:endChr m:val="⟩"/>
                                    <m:ctrlPr>
                                      <a:rPr lang="en-US" sz="2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Sup>
                                      <m:sSubSupPr>
                                        <m:ctrlPr>
                                          <a:rPr lang="en-US" sz="24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24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charset="0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charset="0"/>
                                          </a:rPr>
                                          <m:t>𝑧</m:t>
                                        </m:r>
                                        <m:r>
                                          <a:rPr lang="en-US" sz="24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24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sub>
                                      <m:sup>
                                        <m:r>
                                          <a:rPr lang="en-US" sz="24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charset="0"/>
                                          </a:rPr>
                                          <m:t>⊥</m:t>
                                        </m:r>
                                      </m:sup>
                                    </m:sSubSup>
                                  </m:e>
                                </m:d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</a:rPr>
                                  <m:t>A</m:t>
                                </m:r>
                              </m:sub>
                            </m:sSub>
                            <m:d>
                              <m:dPr>
                                <m:begChr m:val="|"/>
                                <m:endChr m:val="⟩"/>
                                <m:ctrlP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d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40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X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 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7170" y="1797790"/>
                <a:ext cx="4450836" cy="1295932"/>
              </a:xfrm>
              <a:prstGeom prst="rect">
                <a:avLst/>
              </a:prstGeom>
              <a:blipFill rotWithShape="0">
                <a:blip r:embed="rId6"/>
                <a:stretch>
                  <a:fillRect l="-2055" t="-3756" b="-46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/>
          <p:cNvCxnSpPr/>
          <p:nvPr/>
        </p:nvCxnSpPr>
        <p:spPr>
          <a:xfrm flipH="1">
            <a:off x="2130748" y="3185370"/>
            <a:ext cx="182880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2143448" y="2606546"/>
                <a:ext cx="193854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Com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𝑆</m:t>
                          </m:r>
                        </m:e>
                      </m:d>
                      <m:r>
                        <a:rPr lang="en-US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,</m:t>
                      </m:r>
                      <m:r>
                        <a:rPr lang="en-US" sz="240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𝑏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′</m:t>
                      </m:r>
                      <m:r>
                        <a:rPr lang="en-US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A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3448" y="2606546"/>
                <a:ext cx="1938544" cy="461665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2800396" y="3199366"/>
                <a:ext cx="61238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𝜋</m:t>
                      </m:r>
                      <m:r>
                        <a:rPr lang="en-US" sz="2400" b="0" i="1" smtClean="0">
                          <a:latin typeface="Cambria Math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charset="0"/>
                        </a:rPr>
                        <m:t>st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0396" y="3199366"/>
                <a:ext cx="612386" cy="461665"/>
              </a:xfrm>
              <a:prstGeom prst="rect">
                <a:avLst/>
              </a:prstGeom>
              <a:blipFill rotWithShape="0">
                <a:blip r:embed="rId8"/>
                <a:stretch>
                  <a:fillRect r="-168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4074127" y="3660363"/>
                <a:ext cx="4109587" cy="15696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If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𝜋</m:t>
                    </m:r>
                    <m:r>
                      <a:rPr lang="en-US" sz="2400" i="1">
                        <a:latin typeface="Cambria Math" charset="0"/>
                      </a:rPr>
                      <m:t>∉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charset="0"/>
                          </a:rPr>
                          <m:t>𝑆</m:t>
                        </m:r>
                      </m:e>
                      <m:sup>
                        <m:r>
                          <a:rPr lang="en-US" sz="2400" i="1">
                            <a:latin typeface="Cambria Math" charset="0"/>
                          </a:rPr>
                          <m:t>⊥</m:t>
                        </m:r>
                      </m:sup>
                    </m:sSup>
                    <m:r>
                      <a:rPr lang="en-US" sz="2400" i="1">
                        <a:latin typeface="Cambria Math" charset="0"/>
                      </a:rPr>
                      <m:t>+</m:t>
                    </m:r>
                    <m:r>
                      <a:rPr lang="en-US" sz="2400" i="1">
                        <a:latin typeface="Cambria Math" charset="0"/>
                      </a:rPr>
                      <m:t>𝑧</m:t>
                    </m:r>
                  </m:oMath>
                </a14:m>
                <a:r>
                  <a:rPr lang="en-US" sz="2400" dirty="0"/>
                  <a:t>, output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charset="0"/>
                          </a:rPr>
                          <m:t>⊥</m:t>
                        </m:r>
                      </m:e>
                    </m:d>
                    <m:d>
                      <m:dPr>
                        <m:begChr m:val="⟨"/>
                        <m:endChr m:val="|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charset="0"/>
                          </a:rPr>
                          <m:t>⊥</m:t>
                        </m:r>
                      </m:e>
                    </m:d>
                  </m:oMath>
                </a14:m>
                <a:endParaRPr lang="en-US" sz="2400" dirty="0"/>
              </a:p>
              <a:p>
                <a:r>
                  <a:rPr lang="en-US" sz="2400" dirty="0">
                    <a:solidFill>
                      <a:schemeClr val="tx1"/>
                    </a:solidFill>
                  </a:rPr>
                  <a:t>Measure register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>
                        <a:solidFill>
                          <a:schemeClr val="tx1"/>
                        </a:solidFill>
                        <a:latin typeface="Cambria Math" charset="0"/>
                      </a:rPr>
                      <m:t>X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to obtain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charset="0"/>
                      </a:rPr>
                      <m:t>𝑥</m:t>
                    </m:r>
                  </m:oMath>
                </a14:m>
                <a:endParaRPr lang="en-US" sz="2400" dirty="0">
                  <a:solidFill>
                    <a:schemeClr val="tx1"/>
                  </a:solidFill>
                </a:endParaRPr>
              </a:p>
              <a:p>
                <a:r>
                  <a:rPr lang="en-US" sz="2400" dirty="0">
                    <a:solidFill>
                      <a:schemeClr val="tx1"/>
                    </a:solidFill>
                  </a:rPr>
                  <a:t>If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𝑏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⊕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</m:t>
                        </m:r>
                      </m:sub>
                    </m:sSub>
                    <m:r>
                      <a:rPr lang="en-US" sz="24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≠</m:t>
                    </m:r>
                    <m:r>
                      <a:rPr lang="en-US" sz="24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𝑏</m:t>
                    </m:r>
                    <m:r>
                      <a:rPr lang="en-US" sz="24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′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, output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⊥</m:t>
                        </m:r>
                      </m:e>
                    </m:d>
                    <m:d>
                      <m:dPr>
                        <m:begChr m:val="⟨"/>
                        <m:endChr m:val="|"/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⊥</m:t>
                        </m:r>
                      </m:e>
                    </m:d>
                  </m:oMath>
                </a14:m>
                <a:endParaRPr lang="en-US" sz="2400" dirty="0">
                  <a:solidFill>
                    <a:schemeClr val="tx1"/>
                  </a:solidFill>
                </a:endParaRPr>
              </a:p>
              <a:p>
                <a:r>
                  <a:rPr lang="en-US" sz="2400" dirty="0"/>
                  <a:t>Otherwise, output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charset="0"/>
                      </a:rPr>
                      <m:t>st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4127" y="3660363"/>
                <a:ext cx="4109587" cy="1569660"/>
              </a:xfrm>
              <a:prstGeom prst="rect">
                <a:avLst/>
              </a:prstGeom>
              <a:blipFill rotWithShape="0">
                <a:blip r:embed="rId9"/>
                <a:stretch>
                  <a:fillRect l="-2226" t="-3101" b="-77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/>
          <p:cNvCxnSpPr/>
          <p:nvPr/>
        </p:nvCxnSpPr>
        <p:spPr>
          <a:xfrm flipV="1">
            <a:off x="2143448" y="3686031"/>
            <a:ext cx="1828800" cy="38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2188016" y="5416323"/>
                <a:ext cx="501534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Write register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charset="0"/>
                      </a:rPr>
                      <m:t>A</m:t>
                    </m:r>
                  </m:oMath>
                </a14:m>
                <a:r>
                  <a:rPr lang="en-US" sz="2400" dirty="0"/>
                  <a:t> in the </a:t>
                </a:r>
                <a:r>
                  <a:rPr lang="en-US" sz="2400" dirty="0" err="1"/>
                  <a:t>Hadamard</a:t>
                </a:r>
                <a:r>
                  <a:rPr lang="en-US" sz="2400" dirty="0"/>
                  <a:t> basis</a:t>
                </a: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8016" y="5416323"/>
                <a:ext cx="5015347" cy="461665"/>
              </a:xfrm>
              <a:prstGeom prst="rect">
                <a:avLst/>
              </a:prstGeom>
              <a:blipFill rotWithShape="0">
                <a:blip r:embed="rId10"/>
                <a:stretch>
                  <a:fillRect l="-1944" t="-10667" r="-851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735649" y="1213015"/>
                <a:ext cx="65915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u="sng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𝒜</m:t>
                      </m:r>
                    </m:oMath>
                  </m:oMathPara>
                </a14:m>
                <a:endParaRPr lang="en-US" sz="3200" u="sng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649" y="1213015"/>
                <a:ext cx="659155" cy="584775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300571835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462987" y="318826"/>
            <a:ext cx="4104190" cy="815493"/>
          </a:xfrm>
        </p:spPr>
        <p:txBody>
          <a:bodyPr/>
          <a:lstStyle/>
          <a:p>
            <a:r>
              <a:rPr lang="en-US" dirty="0"/>
              <a:t>Example Proof</a:t>
            </a:r>
          </a:p>
        </p:txBody>
      </p:sp>
      <p:sp>
        <p:nvSpPr>
          <p:cNvPr id="8" name="TextBox 7"/>
          <p:cNvSpPr txBox="1"/>
          <p:nvPr>
            <p:custDataLst>
              <p:tags r:id="rId3"/>
            </p:custDataLst>
          </p:nvPr>
        </p:nvSpPr>
        <p:spPr>
          <a:xfrm>
            <a:off x="6910086" y="274898"/>
            <a:ext cx="50637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Simplified version of proof from [</a:t>
            </a:r>
            <a:r>
              <a:rPr lang="en-US" sz="2000" b="1" dirty="0"/>
              <a:t>B</a:t>
            </a:r>
            <a:r>
              <a:rPr lang="en-US" sz="2000" dirty="0"/>
              <a:t>GGKMRR23]</a:t>
            </a:r>
            <a:endParaRPr lang="en-US" sz="2000" b="1" dirty="0"/>
          </a:p>
        </p:txBody>
      </p:sp>
      <p:sp>
        <p:nvSpPr>
          <p:cNvPr id="12" name="Rounded Rectangle 11"/>
          <p:cNvSpPr/>
          <p:nvPr>
            <p:custDataLst>
              <p:tags r:id="rId4"/>
            </p:custDataLst>
          </p:nvPr>
        </p:nvSpPr>
        <p:spPr>
          <a:xfrm>
            <a:off x="462987" y="1134319"/>
            <a:ext cx="8430141" cy="4095704"/>
          </a:xfrm>
          <a:prstGeom prst="roundRect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/>
              <p:cNvSpPr txBox="1"/>
              <p:nvPr>
                <p:custDataLst>
                  <p:tags r:id="rId5"/>
                </p:custDataLst>
              </p:nvPr>
            </p:nvSpPr>
            <p:spPr>
              <a:xfrm>
                <a:off x="3335189" y="1261767"/>
                <a:ext cx="1360501" cy="461665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25400">
                <a:solidFill>
                  <a:schemeClr val="accent2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charset="0"/>
                            </a:rPr>
                            <m:t>Hyb</m:t>
                          </m:r>
                        </m:e>
                        <m:sub>
                          <m:r>
                            <a:rPr lang="en-US" sz="2400" b="0" i="0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𝑏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5"/>
                </p:custDataLst>
              </p:nvPr>
            </p:nvSpPr>
            <p:spPr>
              <a:xfrm>
                <a:off x="3335189" y="1261767"/>
                <a:ext cx="1360501" cy="461665"/>
              </a:xfrm>
              <a:prstGeom prst="rect">
                <a:avLst/>
              </a:prstGeom>
              <a:blipFill>
                <a:blip r:embed="rId17"/>
                <a:stretch>
                  <a:fillRect b="-13750"/>
                </a:stretch>
              </a:blipFill>
              <a:ln w="2540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/>
              <p:cNvSpPr txBox="1"/>
              <p:nvPr>
                <p:custDataLst>
                  <p:tags r:id="rId6"/>
                </p:custDataLst>
              </p:nvPr>
            </p:nvSpPr>
            <p:spPr>
              <a:xfrm>
                <a:off x="6262772" y="1213016"/>
                <a:ext cx="75751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u="sng" smtClean="0">
                          <a:latin typeface="Cambria Math" charset="0"/>
                        </a:rPr>
                        <m:t>𝐶h</m:t>
                      </m:r>
                    </m:oMath>
                  </m:oMathPara>
                </a14:m>
                <a:endParaRPr lang="en-US" sz="3200" u="sng" dirty="0"/>
              </a:p>
            </p:txBody>
          </p:sp>
        </mc:Choice>
        <mc:Fallback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6"/>
                </p:custDataLst>
              </p:nvPr>
            </p:nvSpPr>
            <p:spPr>
              <a:xfrm>
                <a:off x="6262772" y="1213016"/>
                <a:ext cx="757515" cy="584775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>
                <p:custDataLst>
                  <p:tags r:id="rId7"/>
                </p:custDataLst>
              </p:nvPr>
            </p:nvSpPr>
            <p:spPr>
              <a:xfrm>
                <a:off x="4457170" y="1797790"/>
                <a:ext cx="4450836" cy="12959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Sample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charset="0"/>
                          </a:rPr>
                          <m:t>𝑆</m:t>
                        </m:r>
                        <m:r>
                          <a:rPr lang="en-US" sz="2400" i="1">
                            <a:latin typeface="Cambria Math" charset="0"/>
                          </a:rPr>
                          <m:t>,</m:t>
                        </m:r>
                        <m:r>
                          <a:rPr lang="en-US" sz="2400" i="1">
                            <a:latin typeface="Cambria Math" charset="0"/>
                          </a:rPr>
                          <m:t>𝑧</m:t>
                        </m:r>
                      </m:e>
                    </m:d>
                  </m:oMath>
                </a14:m>
                <a:endParaRPr lang="en-US" sz="2400" dirty="0"/>
              </a:p>
              <a:p>
                <a:r>
                  <a:rPr lang="en-US" sz="2400" dirty="0">
                    <a:solidFill>
                      <a:schemeClr val="tx1"/>
                    </a:solidFill>
                  </a:rPr>
                  <a:t>Sample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←</m:t>
                    </m:r>
                    <m:r>
                      <m:rPr>
                        <m:lit/>
                      </m:rPr>
                      <a:rPr lang="en-US" sz="2400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{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0,1</m:t>
                    </m:r>
                    <m:r>
                      <m:rPr>
                        <m:lit/>
                      </m:rPr>
                      <a:rPr lang="en-US" sz="2400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}</m:t>
                    </m:r>
                  </m:oMath>
                </a14:m>
                <a:endParaRPr lang="en-US" sz="2400" dirty="0">
                  <a:solidFill>
                    <a:schemeClr val="tx1"/>
                  </a:solidFill>
                </a:endParaRPr>
              </a:p>
              <a:p>
                <a:r>
                  <a:rPr lang="en-US" sz="2400" dirty="0">
                    <a:solidFill>
                      <a:schemeClr val="tx1"/>
                    </a:solidFill>
                  </a:rPr>
                  <a:t>Prepare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4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𝑥</m:t>
                        </m:r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∈</m:t>
                        </m:r>
                        <m:r>
                          <m:rPr>
                            <m:sty m:val="p"/>
                          </m:rPr>
                          <a:rPr lang="en-US" sz="240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co</m:t>
                        </m:r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𝑆</m:t>
                        </m:r>
                        <m:r>
                          <a:rPr lang="en-US" sz="2400" i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)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sSup>
                                  <m:sSupPr>
                                    <m:ctrlP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400" b="0" i="0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H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⊗</m:t>
                                    </m:r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𝑛</m:t>
                                    </m:r>
                                  </m:sup>
                                </m:sSup>
                                <m:d>
                                  <m:dPr>
                                    <m:begChr m:val="|"/>
                                    <m:endChr m:val="⟩"/>
                                    <m:ctrlP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Sup>
                                      <m:sSubSupPr>
                                        <m:ctrlPr>
                                          <a:rPr lang="en-US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charset="0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charset="0"/>
                                          </a:rPr>
                                          <m:t>𝑧</m:t>
                                        </m:r>
                                        <m:r>
                                          <a:rPr lang="en-US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sub>
                                      <m:sup>
                                        <m:r>
                                          <a:rPr lang="en-US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charset="0"/>
                                          </a:rPr>
                                          <m:t>⊥</m:t>
                                        </m:r>
                                      </m:sup>
                                    </m:sSubSup>
                                  </m:e>
                                </m:d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A</m:t>
                                </m:r>
                              </m:sub>
                            </m:sSub>
                            <m:d>
                              <m:dPr>
                                <m:begChr m:val="|"/>
                                <m:endChr m:val="⟩"/>
                                <m:ctrlP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d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40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X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 </a:t>
                </a:r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7"/>
                </p:custDataLst>
              </p:nvPr>
            </p:nvSpPr>
            <p:spPr>
              <a:xfrm>
                <a:off x="4457170" y="1797790"/>
                <a:ext cx="4450836" cy="1295932"/>
              </a:xfrm>
              <a:prstGeom prst="rect">
                <a:avLst/>
              </a:prstGeom>
              <a:blipFill>
                <a:blip r:embed="rId19"/>
                <a:stretch>
                  <a:fillRect l="-2055" t="-3756" b="-46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/>
          <p:cNvCxnSpPr/>
          <p:nvPr>
            <p:custDataLst>
              <p:tags r:id="rId8"/>
            </p:custDataLst>
          </p:nvPr>
        </p:nvCxnSpPr>
        <p:spPr>
          <a:xfrm flipH="1">
            <a:off x="2130748" y="3185370"/>
            <a:ext cx="182880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/>
              <p:cNvSpPr txBox="1"/>
              <p:nvPr>
                <p:custDataLst>
                  <p:tags r:id="rId9"/>
                </p:custDataLst>
              </p:nvPr>
            </p:nvSpPr>
            <p:spPr>
              <a:xfrm>
                <a:off x="2143448" y="2606546"/>
                <a:ext cx="193854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Com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𝑆</m:t>
                          </m:r>
                        </m:e>
                      </m:d>
                      <m:r>
                        <a:rPr lang="en-US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,</m:t>
                      </m:r>
                      <m:r>
                        <a:rPr lang="en-US" sz="240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𝑏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′</m:t>
                      </m:r>
                      <m:r>
                        <a:rPr lang="en-US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A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9"/>
                </p:custDataLst>
              </p:nvPr>
            </p:nvSpPr>
            <p:spPr>
              <a:xfrm>
                <a:off x="2143448" y="2606546"/>
                <a:ext cx="1938544" cy="461665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/>
              <p:cNvSpPr txBox="1"/>
              <p:nvPr>
                <p:custDataLst>
                  <p:tags r:id="rId10"/>
                </p:custDataLst>
              </p:nvPr>
            </p:nvSpPr>
            <p:spPr>
              <a:xfrm>
                <a:off x="2800396" y="3199366"/>
                <a:ext cx="61238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𝜋</m:t>
                      </m:r>
                      <m:r>
                        <a:rPr lang="en-US" sz="2400" b="0" i="1" smtClean="0">
                          <a:latin typeface="Cambria Math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charset="0"/>
                        </a:rPr>
                        <m:t>st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0"/>
                </p:custDataLst>
              </p:nvPr>
            </p:nvSpPr>
            <p:spPr>
              <a:xfrm>
                <a:off x="2800396" y="3199366"/>
                <a:ext cx="612386" cy="461665"/>
              </a:xfrm>
              <a:prstGeom prst="rect">
                <a:avLst/>
              </a:prstGeom>
              <a:blipFill>
                <a:blip r:embed="rId21"/>
                <a:stretch>
                  <a:fillRect r="-168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/>
              <p:cNvSpPr txBox="1"/>
              <p:nvPr>
                <p:custDataLst>
                  <p:tags r:id="rId11"/>
                </p:custDataLst>
              </p:nvPr>
            </p:nvSpPr>
            <p:spPr>
              <a:xfrm>
                <a:off x="4074127" y="3660363"/>
                <a:ext cx="4109587" cy="15696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If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𝜋</m:t>
                    </m:r>
                    <m:r>
                      <a:rPr lang="en-US" sz="2400" i="1">
                        <a:latin typeface="Cambria Math" charset="0"/>
                      </a:rPr>
                      <m:t>∉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charset="0"/>
                          </a:rPr>
                          <m:t>𝑆</m:t>
                        </m:r>
                      </m:e>
                      <m:sup>
                        <m:r>
                          <a:rPr lang="en-US" sz="2400" i="1">
                            <a:latin typeface="Cambria Math" charset="0"/>
                          </a:rPr>
                          <m:t>⊥</m:t>
                        </m:r>
                      </m:sup>
                    </m:sSup>
                    <m:r>
                      <a:rPr lang="en-US" sz="2400" i="1">
                        <a:latin typeface="Cambria Math" charset="0"/>
                      </a:rPr>
                      <m:t>+</m:t>
                    </m:r>
                    <m:r>
                      <a:rPr lang="en-US" sz="2400" i="1">
                        <a:latin typeface="Cambria Math" charset="0"/>
                      </a:rPr>
                      <m:t>𝑧</m:t>
                    </m:r>
                  </m:oMath>
                </a14:m>
                <a:r>
                  <a:rPr lang="en-US" sz="2400" dirty="0"/>
                  <a:t>, output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charset="0"/>
                          </a:rPr>
                          <m:t>⊥</m:t>
                        </m:r>
                      </m:e>
                    </m:d>
                    <m:d>
                      <m:dPr>
                        <m:begChr m:val="⟨"/>
                        <m:endChr m:val="|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charset="0"/>
                          </a:rPr>
                          <m:t>⊥</m:t>
                        </m:r>
                      </m:e>
                    </m:d>
                  </m:oMath>
                </a14:m>
                <a:endParaRPr lang="en-US" sz="2400" dirty="0"/>
              </a:p>
              <a:p>
                <a:r>
                  <a:rPr lang="en-US" sz="2400" dirty="0">
                    <a:solidFill>
                      <a:schemeClr val="tx1"/>
                    </a:solidFill>
                  </a:rPr>
                  <a:t>Measure register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>
                        <a:solidFill>
                          <a:schemeClr val="tx1"/>
                        </a:solidFill>
                        <a:latin typeface="Cambria Math" charset="0"/>
                      </a:rPr>
                      <m:t>X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to obtain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charset="0"/>
                      </a:rPr>
                      <m:t>𝑥</m:t>
                    </m:r>
                  </m:oMath>
                </a14:m>
                <a:endParaRPr lang="en-US" sz="2400" dirty="0">
                  <a:solidFill>
                    <a:schemeClr val="tx1"/>
                  </a:solidFill>
                </a:endParaRPr>
              </a:p>
              <a:p>
                <a:r>
                  <a:rPr lang="en-US" sz="2400" dirty="0">
                    <a:solidFill>
                      <a:schemeClr val="tx1"/>
                    </a:solidFill>
                  </a:rPr>
                  <a:t>If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𝑏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⊕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</m:t>
                        </m:r>
                      </m:sub>
                    </m:sSub>
                    <m:r>
                      <a:rPr lang="en-US" sz="24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≠</m:t>
                    </m:r>
                    <m:r>
                      <a:rPr lang="en-US" sz="24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𝑏</m:t>
                    </m:r>
                    <m:r>
                      <a:rPr lang="en-US" sz="24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′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, output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⊥</m:t>
                        </m:r>
                      </m:e>
                    </m:d>
                    <m:d>
                      <m:dPr>
                        <m:begChr m:val="⟨"/>
                        <m:endChr m:val="|"/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⊥</m:t>
                        </m:r>
                      </m:e>
                    </m:d>
                  </m:oMath>
                </a14:m>
                <a:endParaRPr lang="en-US" sz="2400" dirty="0">
                  <a:solidFill>
                    <a:schemeClr val="tx1"/>
                  </a:solidFill>
                </a:endParaRPr>
              </a:p>
              <a:p>
                <a:r>
                  <a:rPr lang="en-US" sz="2400" dirty="0"/>
                  <a:t>Otherwise, output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charset="0"/>
                      </a:rPr>
                      <m:t>st</m:t>
                    </m:r>
                  </m:oMath>
                </a14:m>
                <a:endParaRPr lang="en-US" sz="2400" dirty="0"/>
              </a:p>
            </p:txBody>
          </p:sp>
        </mc:Choice>
        <mc:Fallback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1"/>
                </p:custDataLst>
              </p:nvPr>
            </p:nvSpPr>
            <p:spPr>
              <a:xfrm>
                <a:off x="4074127" y="3660363"/>
                <a:ext cx="4109587" cy="1569660"/>
              </a:xfrm>
              <a:prstGeom prst="rect">
                <a:avLst/>
              </a:prstGeom>
              <a:blipFill>
                <a:blip r:embed="rId22"/>
                <a:stretch>
                  <a:fillRect l="-2226" t="-3101" b="-77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/>
          <p:cNvCxnSpPr/>
          <p:nvPr>
            <p:custDataLst>
              <p:tags r:id="rId12"/>
            </p:custDataLst>
          </p:nvPr>
        </p:nvCxnSpPr>
        <p:spPr>
          <a:xfrm flipV="1">
            <a:off x="2143448" y="3686031"/>
            <a:ext cx="1828800" cy="38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/>
              <p:cNvSpPr txBox="1"/>
              <p:nvPr>
                <p:custDataLst>
                  <p:tags r:id="rId13"/>
                </p:custDataLst>
              </p:nvPr>
            </p:nvSpPr>
            <p:spPr>
              <a:xfrm>
                <a:off x="1096869" y="5408484"/>
                <a:ext cx="7597786" cy="11079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200" i="1">
                        <a:latin typeface="Cambria Math" charset="0"/>
                        <a:ea typeface="Cambria Math" charset="0"/>
                        <a:cs typeface="Cambria Math" charset="0"/>
                      </a:rPr>
                      <m:t>𝒜</m:t>
                    </m:r>
                  </m:oMath>
                </a14:m>
                <a:r>
                  <a:rPr lang="en-US" sz="2200" dirty="0"/>
                  <a:t> sees a superposition over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i="1">
                            <a:latin typeface="Cambria Math" charset="0"/>
                          </a:rPr>
                          <m:t>𝑆</m:t>
                        </m:r>
                      </m:e>
                      <m:sup>
                        <m:r>
                          <a:rPr lang="en-US" sz="2200" i="1">
                            <a:latin typeface="Cambria Math" charset="0"/>
                          </a:rPr>
                          <m:t>⊥</m:t>
                        </m:r>
                      </m:sup>
                    </m:sSup>
                    <m:r>
                      <a:rPr lang="en-US" sz="2200" i="1">
                        <a:latin typeface="Cambria Math" charset="0"/>
                      </a:rPr>
                      <m:t>+</m:t>
                    </m:r>
                    <m:r>
                      <a:rPr lang="en-US" sz="2200" i="1">
                        <a:latin typeface="Cambria Math" charset="0"/>
                      </a:rPr>
                      <m:t>𝑧</m:t>
                    </m:r>
                  </m:oMath>
                </a14:m>
                <a:r>
                  <a:rPr lang="en-US" sz="2200" dirty="0"/>
                  <a:t> with random phase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charset="0"/>
                      </a:rPr>
                      <m:t>𝑥</m:t>
                    </m:r>
                  </m:oMath>
                </a14:m>
                <a:endParaRPr lang="en-US" sz="2200" dirty="0"/>
              </a:p>
              <a:p>
                <a:pPr algn="ctr"/>
                <a:endParaRPr lang="en-US" sz="2200" dirty="0"/>
              </a:p>
              <a:p>
                <a:pPr algn="ctr">
                  <a:buSzPts val="100"/>
                </a:pPr>
                <a:r>
                  <a:rPr lang="en-US" sz="2200" dirty="0">
                    <a:solidFill>
                      <a:schemeClr val="tx1">
                        <a:alpha val="0"/>
                      </a:schemeClr>
                    </a:solidFill>
                  </a:rPr>
                  <a:t>This mixed state is equivalent to a mixture over vectors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i="1">
                            <a:solidFill>
                              <a:schemeClr val="tx1">
                                <a:alpha val="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i="1">
                            <a:solidFill>
                              <a:schemeClr val="tx1">
                                <a:alpha val="0"/>
                              </a:schemeClr>
                            </a:solidFill>
                            <a:latin typeface="Cambria Math" charset="0"/>
                          </a:rPr>
                          <m:t>𝑆</m:t>
                        </m:r>
                      </m:e>
                      <m:sup>
                        <m:r>
                          <a:rPr lang="en-US" sz="2200" i="1">
                            <a:solidFill>
                              <a:schemeClr val="tx1">
                                <a:alpha val="0"/>
                              </a:schemeClr>
                            </a:solidFill>
                            <a:latin typeface="Cambria Math" charset="0"/>
                          </a:rPr>
                          <m:t>⊥</m:t>
                        </m:r>
                      </m:sup>
                    </m:sSup>
                    <m:r>
                      <a:rPr lang="en-US" sz="2200" i="1">
                        <a:solidFill>
                          <a:schemeClr val="tx1">
                            <a:alpha val="0"/>
                          </a:schemeClr>
                        </a:solidFill>
                        <a:latin typeface="Cambria Math" charset="0"/>
                      </a:rPr>
                      <m:t>+</m:t>
                    </m:r>
                    <m:r>
                      <a:rPr lang="en-US" sz="2200" i="1">
                        <a:solidFill>
                          <a:schemeClr val="tx1">
                            <a:alpha val="0"/>
                          </a:schemeClr>
                        </a:solidFill>
                        <a:latin typeface="Cambria Math" charset="0"/>
                      </a:rPr>
                      <m:t>𝑧</m:t>
                    </m:r>
                  </m:oMath>
                </a14:m>
                <a:endParaRPr lang="en-US" sz="2200" dirty="0"/>
              </a:p>
            </p:txBody>
          </p:sp>
        </mc:Choice>
        <mc:Fallback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3"/>
                </p:custDataLst>
              </p:nvPr>
            </p:nvSpPr>
            <p:spPr>
              <a:xfrm>
                <a:off x="1096869" y="5408484"/>
                <a:ext cx="7597786" cy="1107996"/>
              </a:xfrm>
              <a:prstGeom prst="rect">
                <a:avLst/>
              </a:prstGeom>
              <a:blipFill>
                <a:blip r:embed="rId23"/>
                <a:stretch>
                  <a:fillRect l="-642" t="-3846" b="-104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/>
              <p:cNvSpPr txBox="1"/>
              <p:nvPr>
                <p:custDataLst>
                  <p:tags r:id="rId14"/>
                </p:custDataLst>
              </p:nvPr>
            </p:nvSpPr>
            <p:spPr>
              <a:xfrm>
                <a:off x="735649" y="1213015"/>
                <a:ext cx="65915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u="sng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𝒜</m:t>
                      </m:r>
                    </m:oMath>
                  </m:oMathPara>
                </a14:m>
                <a:endParaRPr lang="en-US" sz="3200" u="sng" dirty="0"/>
              </a:p>
            </p:txBody>
          </p:sp>
        </mc:Choice>
        <mc:Fallback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4"/>
                </p:custDataLst>
              </p:nvPr>
            </p:nvSpPr>
            <p:spPr>
              <a:xfrm>
                <a:off x="735649" y="1213015"/>
                <a:ext cx="659155" cy="584775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565278573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462987" y="318826"/>
            <a:ext cx="4104190" cy="815493"/>
          </a:xfrm>
        </p:spPr>
        <p:txBody>
          <a:bodyPr/>
          <a:lstStyle/>
          <a:p>
            <a:r>
              <a:rPr lang="en-US" dirty="0"/>
              <a:t>Example Proof</a:t>
            </a:r>
          </a:p>
        </p:txBody>
      </p:sp>
      <p:sp>
        <p:nvSpPr>
          <p:cNvPr id="8" name="TextBox 7"/>
          <p:cNvSpPr txBox="1"/>
          <p:nvPr>
            <p:custDataLst>
              <p:tags r:id="rId3"/>
            </p:custDataLst>
          </p:nvPr>
        </p:nvSpPr>
        <p:spPr>
          <a:xfrm>
            <a:off x="6910086" y="274898"/>
            <a:ext cx="50637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Simplified version of proof from [</a:t>
            </a:r>
            <a:r>
              <a:rPr lang="en-US" sz="2000" b="1" dirty="0"/>
              <a:t>B</a:t>
            </a:r>
            <a:r>
              <a:rPr lang="en-US" sz="2000" dirty="0"/>
              <a:t>GGKMRR23]</a:t>
            </a:r>
            <a:endParaRPr lang="en-US" sz="2000" b="1" dirty="0"/>
          </a:p>
        </p:txBody>
      </p:sp>
      <p:sp>
        <p:nvSpPr>
          <p:cNvPr id="12" name="Rounded Rectangle 11"/>
          <p:cNvSpPr/>
          <p:nvPr>
            <p:custDataLst>
              <p:tags r:id="rId4"/>
            </p:custDataLst>
          </p:nvPr>
        </p:nvSpPr>
        <p:spPr>
          <a:xfrm>
            <a:off x="462987" y="1134319"/>
            <a:ext cx="8430141" cy="4095704"/>
          </a:xfrm>
          <a:prstGeom prst="roundRect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/>
              <p:cNvSpPr txBox="1"/>
              <p:nvPr>
                <p:custDataLst>
                  <p:tags r:id="rId5"/>
                </p:custDataLst>
              </p:nvPr>
            </p:nvSpPr>
            <p:spPr>
              <a:xfrm>
                <a:off x="3335189" y="1261767"/>
                <a:ext cx="1360501" cy="461665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25400">
                <a:solidFill>
                  <a:schemeClr val="accent2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charset="0"/>
                            </a:rPr>
                            <m:t>Hyb</m:t>
                          </m:r>
                        </m:e>
                        <m:sub>
                          <m:r>
                            <a:rPr lang="en-US" sz="2400" b="0" i="0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𝑏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5"/>
                </p:custDataLst>
              </p:nvPr>
            </p:nvSpPr>
            <p:spPr>
              <a:xfrm>
                <a:off x="3335189" y="1261767"/>
                <a:ext cx="1360501" cy="461665"/>
              </a:xfrm>
              <a:prstGeom prst="rect">
                <a:avLst/>
              </a:prstGeom>
              <a:blipFill>
                <a:blip r:embed="rId17"/>
                <a:stretch>
                  <a:fillRect b="-13750"/>
                </a:stretch>
              </a:blipFill>
              <a:ln w="2540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/>
              <p:cNvSpPr txBox="1"/>
              <p:nvPr>
                <p:custDataLst>
                  <p:tags r:id="rId6"/>
                </p:custDataLst>
              </p:nvPr>
            </p:nvSpPr>
            <p:spPr>
              <a:xfrm>
                <a:off x="6262772" y="1213016"/>
                <a:ext cx="75751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u="sng" smtClean="0">
                          <a:latin typeface="Cambria Math" charset="0"/>
                        </a:rPr>
                        <m:t>𝐶h</m:t>
                      </m:r>
                    </m:oMath>
                  </m:oMathPara>
                </a14:m>
                <a:endParaRPr lang="en-US" sz="3200" u="sng" dirty="0"/>
              </a:p>
            </p:txBody>
          </p:sp>
        </mc:Choice>
        <mc:Fallback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6"/>
                </p:custDataLst>
              </p:nvPr>
            </p:nvSpPr>
            <p:spPr>
              <a:xfrm>
                <a:off x="6262772" y="1213016"/>
                <a:ext cx="757515" cy="584775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>
                <p:custDataLst>
                  <p:tags r:id="rId7"/>
                </p:custDataLst>
              </p:nvPr>
            </p:nvSpPr>
            <p:spPr>
              <a:xfrm>
                <a:off x="4457170" y="1797790"/>
                <a:ext cx="4450836" cy="12959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Sample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charset="0"/>
                          </a:rPr>
                          <m:t>𝑆</m:t>
                        </m:r>
                        <m:r>
                          <a:rPr lang="en-US" sz="2400" i="1">
                            <a:latin typeface="Cambria Math" charset="0"/>
                          </a:rPr>
                          <m:t>,</m:t>
                        </m:r>
                        <m:r>
                          <a:rPr lang="en-US" sz="2400" i="1">
                            <a:latin typeface="Cambria Math" charset="0"/>
                          </a:rPr>
                          <m:t>𝑧</m:t>
                        </m:r>
                      </m:e>
                    </m:d>
                  </m:oMath>
                </a14:m>
                <a:endParaRPr lang="en-US" sz="2400" dirty="0"/>
              </a:p>
              <a:p>
                <a:r>
                  <a:rPr lang="en-US" sz="2400" dirty="0">
                    <a:solidFill>
                      <a:schemeClr val="tx1"/>
                    </a:solidFill>
                  </a:rPr>
                  <a:t>Sample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←</m:t>
                    </m:r>
                    <m:r>
                      <m:rPr>
                        <m:lit/>
                      </m:rPr>
                      <a:rPr lang="en-US" sz="2400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{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0,1</m:t>
                    </m:r>
                    <m:r>
                      <m:rPr>
                        <m:lit/>
                      </m:rPr>
                      <a:rPr lang="en-US" sz="2400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}</m:t>
                    </m:r>
                  </m:oMath>
                </a14:m>
                <a:endParaRPr lang="en-US" sz="2400" dirty="0">
                  <a:solidFill>
                    <a:schemeClr val="tx1"/>
                  </a:solidFill>
                </a:endParaRPr>
              </a:p>
              <a:p>
                <a:r>
                  <a:rPr lang="en-US" sz="2400" dirty="0">
                    <a:solidFill>
                      <a:schemeClr val="tx1"/>
                    </a:solidFill>
                  </a:rPr>
                  <a:t>Prepare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4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𝑥</m:t>
                        </m:r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∈</m:t>
                        </m:r>
                        <m:r>
                          <m:rPr>
                            <m:sty m:val="p"/>
                          </m:rPr>
                          <a:rPr lang="en-US" sz="240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co</m:t>
                        </m:r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𝑆</m:t>
                        </m:r>
                        <m:r>
                          <a:rPr lang="en-US" sz="2400" i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)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sSup>
                                  <m:sSupPr>
                                    <m:ctrlP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400" b="0" i="0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H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⊗</m:t>
                                    </m:r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𝑛</m:t>
                                    </m:r>
                                  </m:sup>
                                </m:sSup>
                                <m:d>
                                  <m:dPr>
                                    <m:begChr m:val="|"/>
                                    <m:endChr m:val="⟩"/>
                                    <m:ctrlP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Sup>
                                      <m:sSubSupPr>
                                        <m:ctrlPr>
                                          <a:rPr lang="en-US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charset="0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charset="0"/>
                                          </a:rPr>
                                          <m:t>𝑧</m:t>
                                        </m:r>
                                        <m:r>
                                          <a:rPr lang="en-US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sub>
                                      <m:sup>
                                        <m:r>
                                          <a:rPr lang="en-US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charset="0"/>
                                          </a:rPr>
                                          <m:t>⊥</m:t>
                                        </m:r>
                                      </m:sup>
                                    </m:sSubSup>
                                  </m:e>
                                </m:d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A</m:t>
                                </m:r>
                              </m:sub>
                            </m:sSub>
                            <m:d>
                              <m:dPr>
                                <m:begChr m:val="|"/>
                                <m:endChr m:val="⟩"/>
                                <m:ctrlP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d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40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X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 </a:t>
                </a:r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7"/>
                </p:custDataLst>
              </p:nvPr>
            </p:nvSpPr>
            <p:spPr>
              <a:xfrm>
                <a:off x="4457170" y="1797790"/>
                <a:ext cx="4450836" cy="1295932"/>
              </a:xfrm>
              <a:prstGeom prst="rect">
                <a:avLst/>
              </a:prstGeom>
              <a:blipFill>
                <a:blip r:embed="rId19"/>
                <a:stretch>
                  <a:fillRect l="-2055" t="-3756" b="-46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/>
          <p:cNvCxnSpPr/>
          <p:nvPr>
            <p:custDataLst>
              <p:tags r:id="rId8"/>
            </p:custDataLst>
          </p:nvPr>
        </p:nvCxnSpPr>
        <p:spPr>
          <a:xfrm flipH="1">
            <a:off x="2130748" y="3185370"/>
            <a:ext cx="182880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/>
              <p:cNvSpPr txBox="1"/>
              <p:nvPr>
                <p:custDataLst>
                  <p:tags r:id="rId9"/>
                </p:custDataLst>
              </p:nvPr>
            </p:nvSpPr>
            <p:spPr>
              <a:xfrm>
                <a:off x="2143448" y="2606546"/>
                <a:ext cx="193854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Com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𝑆</m:t>
                          </m:r>
                        </m:e>
                      </m:d>
                      <m:r>
                        <a:rPr lang="en-US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,</m:t>
                      </m:r>
                      <m:r>
                        <a:rPr lang="en-US" sz="240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𝑏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′</m:t>
                      </m:r>
                      <m:r>
                        <a:rPr lang="en-US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A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9"/>
                </p:custDataLst>
              </p:nvPr>
            </p:nvSpPr>
            <p:spPr>
              <a:xfrm>
                <a:off x="2143448" y="2606546"/>
                <a:ext cx="1938544" cy="461665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/>
              <p:cNvSpPr txBox="1"/>
              <p:nvPr>
                <p:custDataLst>
                  <p:tags r:id="rId10"/>
                </p:custDataLst>
              </p:nvPr>
            </p:nvSpPr>
            <p:spPr>
              <a:xfrm>
                <a:off x="2800396" y="3199366"/>
                <a:ext cx="61238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𝜋</m:t>
                      </m:r>
                      <m:r>
                        <a:rPr lang="en-US" sz="2400" b="0" i="1" smtClean="0">
                          <a:latin typeface="Cambria Math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charset="0"/>
                        </a:rPr>
                        <m:t>st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0"/>
                </p:custDataLst>
              </p:nvPr>
            </p:nvSpPr>
            <p:spPr>
              <a:xfrm>
                <a:off x="2800396" y="3199366"/>
                <a:ext cx="612386" cy="461665"/>
              </a:xfrm>
              <a:prstGeom prst="rect">
                <a:avLst/>
              </a:prstGeom>
              <a:blipFill>
                <a:blip r:embed="rId21"/>
                <a:stretch>
                  <a:fillRect r="-168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/>
              <p:cNvSpPr txBox="1"/>
              <p:nvPr>
                <p:custDataLst>
                  <p:tags r:id="rId11"/>
                </p:custDataLst>
              </p:nvPr>
            </p:nvSpPr>
            <p:spPr>
              <a:xfrm>
                <a:off x="4074127" y="3660363"/>
                <a:ext cx="4109587" cy="15696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If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𝜋</m:t>
                    </m:r>
                    <m:r>
                      <a:rPr lang="en-US" sz="2400" i="1">
                        <a:latin typeface="Cambria Math" charset="0"/>
                      </a:rPr>
                      <m:t>∉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charset="0"/>
                          </a:rPr>
                          <m:t>𝑆</m:t>
                        </m:r>
                      </m:e>
                      <m:sup>
                        <m:r>
                          <a:rPr lang="en-US" sz="2400" i="1">
                            <a:latin typeface="Cambria Math" charset="0"/>
                          </a:rPr>
                          <m:t>⊥</m:t>
                        </m:r>
                      </m:sup>
                    </m:sSup>
                    <m:r>
                      <a:rPr lang="en-US" sz="2400" i="1">
                        <a:latin typeface="Cambria Math" charset="0"/>
                      </a:rPr>
                      <m:t>+</m:t>
                    </m:r>
                    <m:r>
                      <a:rPr lang="en-US" sz="2400" i="1">
                        <a:latin typeface="Cambria Math" charset="0"/>
                      </a:rPr>
                      <m:t>𝑧</m:t>
                    </m:r>
                  </m:oMath>
                </a14:m>
                <a:r>
                  <a:rPr lang="en-US" sz="2400" dirty="0"/>
                  <a:t>, output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charset="0"/>
                          </a:rPr>
                          <m:t>⊥</m:t>
                        </m:r>
                      </m:e>
                    </m:d>
                    <m:d>
                      <m:dPr>
                        <m:begChr m:val="⟨"/>
                        <m:endChr m:val="|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charset="0"/>
                          </a:rPr>
                          <m:t>⊥</m:t>
                        </m:r>
                      </m:e>
                    </m:d>
                  </m:oMath>
                </a14:m>
                <a:endParaRPr lang="en-US" sz="2400" dirty="0"/>
              </a:p>
              <a:p>
                <a:r>
                  <a:rPr lang="en-US" sz="2400" dirty="0">
                    <a:solidFill>
                      <a:schemeClr val="tx1"/>
                    </a:solidFill>
                  </a:rPr>
                  <a:t>Measure register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>
                        <a:solidFill>
                          <a:schemeClr val="tx1"/>
                        </a:solidFill>
                        <a:latin typeface="Cambria Math" charset="0"/>
                      </a:rPr>
                      <m:t>X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to obtain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charset="0"/>
                      </a:rPr>
                      <m:t>𝑥</m:t>
                    </m:r>
                  </m:oMath>
                </a14:m>
                <a:endParaRPr lang="en-US" sz="2400" dirty="0">
                  <a:solidFill>
                    <a:schemeClr val="tx1"/>
                  </a:solidFill>
                </a:endParaRPr>
              </a:p>
              <a:p>
                <a:r>
                  <a:rPr lang="en-US" sz="2400" dirty="0">
                    <a:solidFill>
                      <a:schemeClr val="tx1"/>
                    </a:solidFill>
                  </a:rPr>
                  <a:t>If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𝑏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⊕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</m:t>
                        </m:r>
                      </m:sub>
                    </m:sSub>
                    <m:r>
                      <a:rPr lang="en-US" sz="24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≠</m:t>
                    </m:r>
                    <m:r>
                      <a:rPr lang="en-US" sz="24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𝑏</m:t>
                    </m:r>
                    <m:r>
                      <a:rPr lang="en-US" sz="24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′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, output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⊥</m:t>
                        </m:r>
                      </m:e>
                    </m:d>
                    <m:d>
                      <m:dPr>
                        <m:begChr m:val="⟨"/>
                        <m:endChr m:val="|"/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⊥</m:t>
                        </m:r>
                      </m:e>
                    </m:d>
                  </m:oMath>
                </a14:m>
                <a:endParaRPr lang="en-US" sz="2400" dirty="0">
                  <a:solidFill>
                    <a:schemeClr val="tx1"/>
                  </a:solidFill>
                </a:endParaRPr>
              </a:p>
              <a:p>
                <a:r>
                  <a:rPr lang="en-US" sz="2400" dirty="0"/>
                  <a:t>Otherwise, output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charset="0"/>
                      </a:rPr>
                      <m:t>st</m:t>
                    </m:r>
                  </m:oMath>
                </a14:m>
                <a:endParaRPr lang="en-US" sz="2400" dirty="0"/>
              </a:p>
            </p:txBody>
          </p:sp>
        </mc:Choice>
        <mc:Fallback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1"/>
                </p:custDataLst>
              </p:nvPr>
            </p:nvSpPr>
            <p:spPr>
              <a:xfrm>
                <a:off x="4074127" y="3660363"/>
                <a:ext cx="4109587" cy="1569660"/>
              </a:xfrm>
              <a:prstGeom prst="rect">
                <a:avLst/>
              </a:prstGeom>
              <a:blipFill>
                <a:blip r:embed="rId22"/>
                <a:stretch>
                  <a:fillRect l="-2226" t="-3101" b="-77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/>
          <p:cNvCxnSpPr/>
          <p:nvPr>
            <p:custDataLst>
              <p:tags r:id="rId12"/>
            </p:custDataLst>
          </p:nvPr>
        </p:nvCxnSpPr>
        <p:spPr>
          <a:xfrm flipV="1">
            <a:off x="2143448" y="3686031"/>
            <a:ext cx="1828800" cy="38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/>
              <p:cNvSpPr txBox="1"/>
              <p:nvPr>
                <p:custDataLst>
                  <p:tags r:id="rId13"/>
                </p:custDataLst>
              </p:nvPr>
            </p:nvSpPr>
            <p:spPr>
              <a:xfrm>
                <a:off x="1096869" y="5408484"/>
                <a:ext cx="7597786" cy="11079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200" i="1">
                        <a:latin typeface="Cambria Math" charset="0"/>
                        <a:ea typeface="Cambria Math" charset="0"/>
                        <a:cs typeface="Cambria Math" charset="0"/>
                      </a:rPr>
                      <m:t>𝒜</m:t>
                    </m:r>
                  </m:oMath>
                </a14:m>
                <a:r>
                  <a:rPr lang="en-US" sz="2200" dirty="0"/>
                  <a:t> sees a superposition over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i="1">
                            <a:latin typeface="Cambria Math" charset="0"/>
                          </a:rPr>
                          <m:t>𝑆</m:t>
                        </m:r>
                      </m:e>
                      <m:sup>
                        <m:r>
                          <a:rPr lang="en-US" sz="2200" i="1">
                            <a:latin typeface="Cambria Math" charset="0"/>
                          </a:rPr>
                          <m:t>⊥</m:t>
                        </m:r>
                      </m:sup>
                    </m:sSup>
                    <m:r>
                      <a:rPr lang="en-US" sz="2200" i="1">
                        <a:latin typeface="Cambria Math" charset="0"/>
                      </a:rPr>
                      <m:t>+</m:t>
                    </m:r>
                    <m:r>
                      <a:rPr lang="en-US" sz="2200" i="1">
                        <a:latin typeface="Cambria Math" charset="0"/>
                      </a:rPr>
                      <m:t>𝑧</m:t>
                    </m:r>
                  </m:oMath>
                </a14:m>
                <a:r>
                  <a:rPr lang="en-US" sz="2200" dirty="0"/>
                  <a:t> with random phase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charset="0"/>
                      </a:rPr>
                      <m:t>𝑥</m:t>
                    </m:r>
                  </m:oMath>
                </a14:m>
                <a:endParaRPr lang="en-US" sz="2200" dirty="0"/>
              </a:p>
              <a:p>
                <a:pPr algn="ctr"/>
                <a:endParaRPr lang="en-US" sz="2200" dirty="0"/>
              </a:p>
              <a:p>
                <a:pPr algn="ctr"/>
                <a:r>
                  <a:rPr lang="en-US" sz="2200" dirty="0"/>
                  <a:t>This mixed state is equivalent to a mixture over vectors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i="1">
                            <a:latin typeface="Cambria Math" charset="0"/>
                          </a:rPr>
                          <m:t>𝑆</m:t>
                        </m:r>
                      </m:e>
                      <m:sup>
                        <m:r>
                          <a:rPr lang="en-US" sz="2200" i="1">
                            <a:latin typeface="Cambria Math" charset="0"/>
                          </a:rPr>
                          <m:t>⊥</m:t>
                        </m:r>
                      </m:sup>
                    </m:sSup>
                    <m:r>
                      <a:rPr lang="en-US" sz="2200" i="1">
                        <a:latin typeface="Cambria Math" charset="0"/>
                      </a:rPr>
                      <m:t>+</m:t>
                    </m:r>
                    <m:r>
                      <a:rPr lang="en-US" sz="2200" i="1">
                        <a:latin typeface="Cambria Math" charset="0"/>
                      </a:rPr>
                      <m:t>𝑧</m:t>
                    </m:r>
                  </m:oMath>
                </a14:m>
                <a:endParaRPr lang="en-US" sz="2200" dirty="0"/>
              </a:p>
            </p:txBody>
          </p:sp>
        </mc:Choice>
        <mc:Fallback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3"/>
                </p:custDataLst>
              </p:nvPr>
            </p:nvSpPr>
            <p:spPr>
              <a:xfrm>
                <a:off x="1096869" y="5408484"/>
                <a:ext cx="7597786" cy="1107996"/>
              </a:xfrm>
              <a:prstGeom prst="rect">
                <a:avLst/>
              </a:prstGeom>
              <a:blipFill>
                <a:blip r:embed="rId23"/>
                <a:stretch>
                  <a:fillRect l="-642" t="-3846" b="-104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/>
              <p:cNvSpPr txBox="1"/>
              <p:nvPr>
                <p:custDataLst>
                  <p:tags r:id="rId14"/>
                </p:custDataLst>
              </p:nvPr>
            </p:nvSpPr>
            <p:spPr>
              <a:xfrm>
                <a:off x="735649" y="1213015"/>
                <a:ext cx="65915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u="sng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𝒜</m:t>
                      </m:r>
                    </m:oMath>
                  </m:oMathPara>
                </a14:m>
                <a:endParaRPr lang="en-US" sz="3200" u="sng" dirty="0"/>
              </a:p>
            </p:txBody>
          </p:sp>
        </mc:Choice>
        <mc:Fallback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4"/>
                </p:custDataLst>
              </p:nvPr>
            </p:nvSpPr>
            <p:spPr>
              <a:xfrm>
                <a:off x="735649" y="1213015"/>
                <a:ext cx="659155" cy="584775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00831539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462987" y="318826"/>
            <a:ext cx="4104190" cy="815493"/>
          </a:xfrm>
        </p:spPr>
        <p:txBody>
          <a:bodyPr/>
          <a:lstStyle/>
          <a:p>
            <a:r>
              <a:rPr lang="en-US" dirty="0"/>
              <a:t>Example Proof</a:t>
            </a:r>
          </a:p>
        </p:txBody>
      </p:sp>
      <p:sp>
        <p:nvSpPr>
          <p:cNvPr id="8" name="TextBox 7"/>
          <p:cNvSpPr txBox="1"/>
          <p:nvPr>
            <p:custDataLst>
              <p:tags r:id="rId3"/>
            </p:custDataLst>
          </p:nvPr>
        </p:nvSpPr>
        <p:spPr>
          <a:xfrm>
            <a:off x="6910086" y="274898"/>
            <a:ext cx="50637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Simplified version of proof from [</a:t>
            </a:r>
            <a:r>
              <a:rPr lang="en-US" sz="2000" b="1" dirty="0"/>
              <a:t>B</a:t>
            </a:r>
            <a:r>
              <a:rPr lang="en-US" sz="2000" dirty="0"/>
              <a:t>GGKMRR23]</a:t>
            </a:r>
            <a:endParaRPr lang="en-US" sz="2000" b="1" dirty="0"/>
          </a:p>
        </p:txBody>
      </p:sp>
      <p:sp>
        <p:nvSpPr>
          <p:cNvPr id="12" name="Rounded Rectangle 11"/>
          <p:cNvSpPr/>
          <p:nvPr>
            <p:custDataLst>
              <p:tags r:id="rId4"/>
            </p:custDataLst>
          </p:nvPr>
        </p:nvSpPr>
        <p:spPr>
          <a:xfrm>
            <a:off x="462987" y="1134319"/>
            <a:ext cx="8430141" cy="4095704"/>
          </a:xfrm>
          <a:prstGeom prst="roundRect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/>
              <p:cNvSpPr txBox="1"/>
              <p:nvPr>
                <p:custDataLst>
                  <p:tags r:id="rId5"/>
                </p:custDataLst>
              </p:nvPr>
            </p:nvSpPr>
            <p:spPr>
              <a:xfrm>
                <a:off x="3335189" y="1261767"/>
                <a:ext cx="1360501" cy="461665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25400">
                <a:solidFill>
                  <a:schemeClr val="accent2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charset="0"/>
                            </a:rPr>
                            <m:t>Hyb</m:t>
                          </m:r>
                        </m:e>
                        <m:sub>
                          <m:r>
                            <a:rPr lang="en-US" sz="2400" b="0" i="0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𝑏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5"/>
                </p:custDataLst>
              </p:nvPr>
            </p:nvSpPr>
            <p:spPr>
              <a:xfrm>
                <a:off x="3335189" y="1261767"/>
                <a:ext cx="1360501" cy="461665"/>
              </a:xfrm>
              <a:prstGeom prst="rect">
                <a:avLst/>
              </a:prstGeom>
              <a:blipFill>
                <a:blip r:embed="rId19"/>
                <a:stretch>
                  <a:fillRect b="-13750"/>
                </a:stretch>
              </a:blipFill>
              <a:ln w="2540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/>
              <p:cNvSpPr txBox="1"/>
              <p:nvPr>
                <p:custDataLst>
                  <p:tags r:id="rId6"/>
                </p:custDataLst>
              </p:nvPr>
            </p:nvSpPr>
            <p:spPr>
              <a:xfrm>
                <a:off x="6262772" y="1213016"/>
                <a:ext cx="75751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u="sng" smtClean="0">
                          <a:latin typeface="Cambria Math" charset="0"/>
                        </a:rPr>
                        <m:t>𝐶h</m:t>
                      </m:r>
                    </m:oMath>
                  </m:oMathPara>
                </a14:m>
                <a:endParaRPr lang="en-US" sz="3200" u="sng" dirty="0"/>
              </a:p>
            </p:txBody>
          </p:sp>
        </mc:Choice>
        <mc:Fallback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6"/>
                </p:custDataLst>
              </p:nvPr>
            </p:nvSpPr>
            <p:spPr>
              <a:xfrm>
                <a:off x="6262772" y="1213016"/>
                <a:ext cx="757515" cy="584775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>
                <p:custDataLst>
                  <p:tags r:id="rId7"/>
                </p:custDataLst>
              </p:nvPr>
            </p:nvSpPr>
            <p:spPr>
              <a:xfrm>
                <a:off x="4457170" y="1797790"/>
                <a:ext cx="4450836" cy="12959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Sample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charset="0"/>
                          </a:rPr>
                          <m:t>𝑆</m:t>
                        </m:r>
                        <m:r>
                          <a:rPr lang="en-US" sz="2400" i="1">
                            <a:latin typeface="Cambria Math" charset="0"/>
                          </a:rPr>
                          <m:t>,</m:t>
                        </m:r>
                        <m:r>
                          <a:rPr lang="en-US" sz="2400" i="1">
                            <a:latin typeface="Cambria Math" charset="0"/>
                          </a:rPr>
                          <m:t>𝑧</m:t>
                        </m:r>
                      </m:e>
                    </m:d>
                  </m:oMath>
                </a14:m>
                <a:endParaRPr lang="en-US" sz="2400" dirty="0"/>
              </a:p>
              <a:p>
                <a:r>
                  <a:rPr lang="en-US" sz="2400" dirty="0">
                    <a:solidFill>
                      <a:schemeClr val="tx1"/>
                    </a:solidFill>
                  </a:rPr>
                  <a:t>Sample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←</m:t>
                    </m:r>
                    <m:r>
                      <m:rPr>
                        <m:lit/>
                      </m:rPr>
                      <a:rPr lang="en-US" sz="2400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{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0,1</m:t>
                    </m:r>
                    <m:r>
                      <m:rPr>
                        <m:lit/>
                      </m:rPr>
                      <a:rPr lang="en-US" sz="2400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}</m:t>
                    </m:r>
                  </m:oMath>
                </a14:m>
                <a:endParaRPr lang="en-US" sz="2400" dirty="0">
                  <a:solidFill>
                    <a:schemeClr val="tx1"/>
                  </a:solidFill>
                </a:endParaRPr>
              </a:p>
              <a:p>
                <a:r>
                  <a:rPr lang="en-US" sz="2400" dirty="0">
                    <a:solidFill>
                      <a:schemeClr val="tx1"/>
                    </a:solidFill>
                  </a:rPr>
                  <a:t>Prepare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4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𝑥</m:t>
                        </m:r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∈</m:t>
                        </m:r>
                        <m:r>
                          <m:rPr>
                            <m:sty m:val="p"/>
                          </m:rPr>
                          <a:rPr lang="en-US" sz="240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co</m:t>
                        </m:r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𝑆</m:t>
                        </m:r>
                        <m:r>
                          <a:rPr lang="en-US" sz="2400" i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)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sSup>
                                  <m:sSupPr>
                                    <m:ctrlP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400" b="0" i="0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H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⊗</m:t>
                                    </m:r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𝑛</m:t>
                                    </m:r>
                                  </m:sup>
                                </m:sSup>
                                <m:d>
                                  <m:dPr>
                                    <m:begChr m:val="|"/>
                                    <m:endChr m:val="⟩"/>
                                    <m:ctrlP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Sup>
                                      <m:sSubSupPr>
                                        <m:ctrlPr>
                                          <a:rPr lang="en-US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charset="0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charset="0"/>
                                          </a:rPr>
                                          <m:t>𝑧</m:t>
                                        </m:r>
                                        <m:r>
                                          <a:rPr lang="en-US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sub>
                                      <m:sup>
                                        <m:r>
                                          <a:rPr lang="en-US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charset="0"/>
                                          </a:rPr>
                                          <m:t>⊥</m:t>
                                        </m:r>
                                      </m:sup>
                                    </m:sSubSup>
                                  </m:e>
                                </m:d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A</m:t>
                                </m:r>
                              </m:sub>
                            </m:sSub>
                            <m:d>
                              <m:dPr>
                                <m:begChr m:val="|"/>
                                <m:endChr m:val="⟩"/>
                                <m:ctrlP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d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40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X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 </a:t>
                </a:r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7"/>
                </p:custDataLst>
              </p:nvPr>
            </p:nvSpPr>
            <p:spPr>
              <a:xfrm>
                <a:off x="4457170" y="1797790"/>
                <a:ext cx="4450836" cy="1295932"/>
              </a:xfrm>
              <a:prstGeom prst="rect">
                <a:avLst/>
              </a:prstGeom>
              <a:blipFill>
                <a:blip r:embed="rId21"/>
                <a:stretch>
                  <a:fillRect l="-2055" t="-3756" b="-46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/>
          <p:cNvCxnSpPr/>
          <p:nvPr>
            <p:custDataLst>
              <p:tags r:id="rId8"/>
            </p:custDataLst>
          </p:nvPr>
        </p:nvCxnSpPr>
        <p:spPr>
          <a:xfrm flipH="1">
            <a:off x="2130748" y="3185370"/>
            <a:ext cx="182880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/>
              <p:cNvSpPr txBox="1"/>
              <p:nvPr>
                <p:custDataLst>
                  <p:tags r:id="rId9"/>
                </p:custDataLst>
              </p:nvPr>
            </p:nvSpPr>
            <p:spPr>
              <a:xfrm>
                <a:off x="2143448" y="2606546"/>
                <a:ext cx="193854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Com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𝑆</m:t>
                          </m:r>
                        </m:e>
                      </m:d>
                      <m:r>
                        <a:rPr lang="en-US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,</m:t>
                      </m:r>
                      <m:r>
                        <a:rPr lang="en-US" sz="240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𝑏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′</m:t>
                      </m:r>
                      <m:r>
                        <a:rPr lang="en-US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A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9"/>
                </p:custDataLst>
              </p:nvPr>
            </p:nvSpPr>
            <p:spPr>
              <a:xfrm>
                <a:off x="2143448" y="2606546"/>
                <a:ext cx="1938544" cy="461665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/>
              <p:cNvSpPr txBox="1"/>
              <p:nvPr>
                <p:custDataLst>
                  <p:tags r:id="rId10"/>
                </p:custDataLst>
              </p:nvPr>
            </p:nvSpPr>
            <p:spPr>
              <a:xfrm>
                <a:off x="2800396" y="3199366"/>
                <a:ext cx="61238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𝜋</m:t>
                      </m:r>
                      <m:r>
                        <a:rPr lang="en-US" sz="2400" b="0" i="1" smtClean="0">
                          <a:latin typeface="Cambria Math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charset="0"/>
                        </a:rPr>
                        <m:t>st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0"/>
                </p:custDataLst>
              </p:nvPr>
            </p:nvSpPr>
            <p:spPr>
              <a:xfrm>
                <a:off x="2800396" y="3199366"/>
                <a:ext cx="612386" cy="461665"/>
              </a:xfrm>
              <a:prstGeom prst="rect">
                <a:avLst/>
              </a:prstGeom>
              <a:blipFill>
                <a:blip r:embed="rId23"/>
                <a:stretch>
                  <a:fillRect r="-168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/>
              <p:cNvSpPr txBox="1"/>
              <p:nvPr>
                <p:custDataLst>
                  <p:tags r:id="rId11"/>
                </p:custDataLst>
              </p:nvPr>
            </p:nvSpPr>
            <p:spPr>
              <a:xfrm>
                <a:off x="4074127" y="3660363"/>
                <a:ext cx="4109587" cy="15696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If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𝜋</m:t>
                    </m:r>
                    <m:r>
                      <a:rPr lang="en-US" sz="2400" i="1">
                        <a:latin typeface="Cambria Math" charset="0"/>
                      </a:rPr>
                      <m:t>∉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charset="0"/>
                          </a:rPr>
                          <m:t>𝑆</m:t>
                        </m:r>
                      </m:e>
                      <m:sup>
                        <m:r>
                          <a:rPr lang="en-US" sz="2400" i="1">
                            <a:latin typeface="Cambria Math" charset="0"/>
                          </a:rPr>
                          <m:t>⊥</m:t>
                        </m:r>
                      </m:sup>
                    </m:sSup>
                    <m:r>
                      <a:rPr lang="en-US" sz="2400" i="1">
                        <a:latin typeface="Cambria Math" charset="0"/>
                      </a:rPr>
                      <m:t>+</m:t>
                    </m:r>
                    <m:r>
                      <a:rPr lang="en-US" sz="2400" i="1">
                        <a:latin typeface="Cambria Math" charset="0"/>
                      </a:rPr>
                      <m:t>𝑧</m:t>
                    </m:r>
                  </m:oMath>
                </a14:m>
                <a:r>
                  <a:rPr lang="en-US" sz="2400" dirty="0"/>
                  <a:t>, output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charset="0"/>
                          </a:rPr>
                          <m:t>⊥</m:t>
                        </m:r>
                      </m:e>
                    </m:d>
                    <m:d>
                      <m:dPr>
                        <m:begChr m:val="⟨"/>
                        <m:endChr m:val="|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charset="0"/>
                          </a:rPr>
                          <m:t>⊥</m:t>
                        </m:r>
                      </m:e>
                    </m:d>
                  </m:oMath>
                </a14:m>
                <a:endParaRPr lang="en-US" sz="2400" dirty="0"/>
              </a:p>
              <a:p>
                <a:r>
                  <a:rPr lang="en-US" sz="2400" dirty="0">
                    <a:solidFill>
                      <a:schemeClr val="tx1"/>
                    </a:solidFill>
                  </a:rPr>
                  <a:t>Measure register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>
                        <a:solidFill>
                          <a:schemeClr val="tx1"/>
                        </a:solidFill>
                        <a:latin typeface="Cambria Math" charset="0"/>
                      </a:rPr>
                      <m:t>X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to obtain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charset="0"/>
                      </a:rPr>
                      <m:t>𝑥</m:t>
                    </m:r>
                  </m:oMath>
                </a14:m>
                <a:endParaRPr lang="en-US" sz="2400" dirty="0">
                  <a:solidFill>
                    <a:schemeClr val="tx1"/>
                  </a:solidFill>
                </a:endParaRPr>
              </a:p>
              <a:p>
                <a:r>
                  <a:rPr lang="en-US" sz="2400" dirty="0">
                    <a:solidFill>
                      <a:schemeClr val="tx1"/>
                    </a:solidFill>
                  </a:rPr>
                  <a:t>If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𝑏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⊕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</m:t>
                        </m:r>
                      </m:sub>
                    </m:sSub>
                    <m:r>
                      <a:rPr lang="en-US" sz="24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≠</m:t>
                    </m:r>
                    <m:r>
                      <a:rPr lang="en-US" sz="24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𝑏</m:t>
                    </m:r>
                    <m:r>
                      <a:rPr lang="en-US" sz="24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′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, output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⊥</m:t>
                        </m:r>
                      </m:e>
                    </m:d>
                    <m:d>
                      <m:dPr>
                        <m:begChr m:val="⟨"/>
                        <m:endChr m:val="|"/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⊥</m:t>
                        </m:r>
                      </m:e>
                    </m:d>
                  </m:oMath>
                </a14:m>
                <a:endParaRPr lang="en-US" sz="2400" dirty="0">
                  <a:solidFill>
                    <a:schemeClr val="tx1"/>
                  </a:solidFill>
                </a:endParaRPr>
              </a:p>
              <a:p>
                <a:r>
                  <a:rPr lang="en-US" sz="2400" dirty="0"/>
                  <a:t>Otherwise, output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charset="0"/>
                      </a:rPr>
                      <m:t>st</m:t>
                    </m:r>
                  </m:oMath>
                </a14:m>
                <a:endParaRPr lang="en-US" sz="2400" dirty="0"/>
              </a:p>
            </p:txBody>
          </p:sp>
        </mc:Choice>
        <mc:Fallback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1"/>
                </p:custDataLst>
              </p:nvPr>
            </p:nvSpPr>
            <p:spPr>
              <a:xfrm>
                <a:off x="4074127" y="3660363"/>
                <a:ext cx="4109587" cy="1569660"/>
              </a:xfrm>
              <a:prstGeom prst="rect">
                <a:avLst/>
              </a:prstGeom>
              <a:blipFill>
                <a:blip r:embed="rId24"/>
                <a:stretch>
                  <a:fillRect l="-2226" t="-3101" b="-77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/>
          <p:cNvCxnSpPr/>
          <p:nvPr>
            <p:custDataLst>
              <p:tags r:id="rId12"/>
            </p:custDataLst>
          </p:nvPr>
        </p:nvCxnSpPr>
        <p:spPr>
          <a:xfrm flipV="1">
            <a:off x="2143448" y="3686031"/>
            <a:ext cx="1828800" cy="38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>
                <p:custDataLst>
                  <p:tags r:id="rId13"/>
                </p:custDataLst>
              </p:nvPr>
            </p:nvSpPr>
            <p:spPr>
              <a:xfrm>
                <a:off x="9044709" y="796415"/>
                <a:ext cx="3085268" cy="9307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200">
                              <a:latin typeface="Cambria Math" charset="0"/>
                            </a:rPr>
                            <m:t>U</m:t>
                          </m:r>
                        </m:e>
                        <m:sub>
                          <m:r>
                            <a:rPr lang="en-US" sz="2200" i="1">
                              <a:latin typeface="Cambria Math" charset="0"/>
                            </a:rPr>
                            <m:t>𝑆</m:t>
                          </m:r>
                        </m:sub>
                      </m:sSub>
                      <m:d>
                        <m:dPr>
                          <m:begChr m:val="|"/>
                          <m:endChr m:val="⟩"/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i="1">
                              <a:latin typeface="Cambria Math" charset="0"/>
                            </a:rPr>
                            <m:t>𝑥</m:t>
                          </m:r>
                        </m:e>
                      </m:d>
                      <m:r>
                        <a:rPr lang="en-US" sz="2200" i="1">
                          <a:latin typeface="Cambria Math" charset="0"/>
                        </a:rPr>
                        <m:t>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200" b="0" i="1" smtClean="0">
                              <a:latin typeface="Cambria Math" charset="0"/>
                            </a:rPr>
                            <m:t>𝑣</m:t>
                          </m:r>
                          <m:r>
                            <a:rPr lang="en-US" sz="2200" i="1">
                              <a:latin typeface="Cambria Math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𝑆</m:t>
                              </m:r>
                            </m:e>
                            <m:sup>
                              <m:r>
                                <a:rPr lang="en-US" sz="2200" i="1">
                                  <a:latin typeface="Cambria Math" charset="0"/>
                                </a:rPr>
                                <m:t>⊥</m:t>
                              </m:r>
                            </m:sup>
                          </m:sSup>
                        </m:sub>
                        <m:sup/>
                        <m:e>
                          <m:sSup>
                            <m:sSup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𝑣</m:t>
                              </m:r>
                              <m:r>
                                <a:rPr lang="en-US" sz="2200" i="1">
                                  <a:latin typeface="Cambria Math" charset="0"/>
                                </a:rPr>
                                <m:t>⋅</m:t>
                              </m:r>
                              <m:r>
                                <a:rPr lang="en-US" sz="2200" i="1">
                                  <a:latin typeface="Cambria Math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en-US" sz="2200" i="1">
                              <a:latin typeface="Cambria Math" charset="0"/>
                            </a:rPr>
                            <m:t>|</m:t>
                          </m:r>
                          <m:r>
                            <a:rPr lang="en-US" sz="2200" b="0" i="1" smtClean="0">
                              <a:latin typeface="Cambria Math" charset="0"/>
                            </a:rPr>
                            <m:t>𝑣</m:t>
                          </m:r>
                          <m:r>
                            <a:rPr lang="en-US" sz="2200" i="1">
                              <a:latin typeface="Cambria Math" charset="0"/>
                            </a:rPr>
                            <m:t>⟩</m:t>
                          </m:r>
                        </m:e>
                      </m:nary>
                    </m:oMath>
                  </m:oMathPara>
                </a14:m>
                <a:endParaRPr lang="en-US" sz="2200" dirty="0"/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3"/>
                </p:custDataLst>
              </p:nvPr>
            </p:nvSpPr>
            <p:spPr>
              <a:xfrm>
                <a:off x="9044709" y="796415"/>
                <a:ext cx="3085268" cy="930704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/>
              <p:cNvSpPr txBox="1"/>
              <p:nvPr>
                <p:custDataLst>
                  <p:tags r:id="rId14"/>
                </p:custDataLst>
              </p:nvPr>
            </p:nvSpPr>
            <p:spPr>
              <a:xfrm>
                <a:off x="1096869" y="5408484"/>
                <a:ext cx="7597786" cy="11079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200" i="1">
                        <a:latin typeface="Cambria Math" charset="0"/>
                        <a:ea typeface="Cambria Math" charset="0"/>
                        <a:cs typeface="Cambria Math" charset="0"/>
                      </a:rPr>
                      <m:t>𝒜</m:t>
                    </m:r>
                  </m:oMath>
                </a14:m>
                <a:r>
                  <a:rPr lang="en-US" sz="2200" dirty="0"/>
                  <a:t> sees a superposition over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i="1">
                            <a:latin typeface="Cambria Math" charset="0"/>
                          </a:rPr>
                          <m:t>𝑆</m:t>
                        </m:r>
                      </m:e>
                      <m:sup>
                        <m:r>
                          <a:rPr lang="en-US" sz="2200" i="1">
                            <a:latin typeface="Cambria Math" charset="0"/>
                          </a:rPr>
                          <m:t>⊥</m:t>
                        </m:r>
                      </m:sup>
                    </m:sSup>
                    <m:r>
                      <a:rPr lang="en-US" sz="2200" i="1">
                        <a:latin typeface="Cambria Math" charset="0"/>
                      </a:rPr>
                      <m:t>+</m:t>
                    </m:r>
                    <m:r>
                      <a:rPr lang="en-US" sz="2200" i="1">
                        <a:latin typeface="Cambria Math" charset="0"/>
                      </a:rPr>
                      <m:t>𝑧</m:t>
                    </m:r>
                  </m:oMath>
                </a14:m>
                <a:r>
                  <a:rPr lang="en-US" sz="2200" dirty="0"/>
                  <a:t> with random phase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charset="0"/>
                      </a:rPr>
                      <m:t>𝑥</m:t>
                    </m:r>
                  </m:oMath>
                </a14:m>
                <a:endParaRPr lang="en-US" sz="2200" dirty="0"/>
              </a:p>
              <a:p>
                <a:pPr algn="ctr"/>
                <a:endParaRPr lang="en-US" sz="2200" dirty="0"/>
              </a:p>
              <a:p>
                <a:pPr algn="ctr"/>
                <a:r>
                  <a:rPr lang="en-US" sz="2200" dirty="0"/>
                  <a:t>This mixed state is equivalent to a mixture over vectors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i="1">
                            <a:latin typeface="Cambria Math" charset="0"/>
                          </a:rPr>
                          <m:t>𝑆</m:t>
                        </m:r>
                      </m:e>
                      <m:sup>
                        <m:r>
                          <a:rPr lang="en-US" sz="2200" i="1">
                            <a:latin typeface="Cambria Math" charset="0"/>
                          </a:rPr>
                          <m:t>⊥</m:t>
                        </m:r>
                      </m:sup>
                    </m:sSup>
                    <m:r>
                      <a:rPr lang="en-US" sz="2200" i="1">
                        <a:latin typeface="Cambria Math" charset="0"/>
                      </a:rPr>
                      <m:t>+</m:t>
                    </m:r>
                    <m:r>
                      <a:rPr lang="en-US" sz="2200" i="1">
                        <a:latin typeface="Cambria Math" charset="0"/>
                      </a:rPr>
                      <m:t>𝑧</m:t>
                    </m:r>
                  </m:oMath>
                </a14:m>
                <a:endParaRPr lang="en-US" sz="2200" dirty="0"/>
              </a:p>
            </p:txBody>
          </p:sp>
        </mc:Choice>
        <mc:Fallback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4"/>
                </p:custDataLst>
              </p:nvPr>
            </p:nvSpPr>
            <p:spPr>
              <a:xfrm>
                <a:off x="1096869" y="5408484"/>
                <a:ext cx="7597786" cy="1107996"/>
              </a:xfrm>
              <a:prstGeom prst="rect">
                <a:avLst/>
              </a:prstGeom>
              <a:blipFill>
                <a:blip r:embed="rId26"/>
                <a:stretch>
                  <a:fillRect l="-642" t="-3846" b="-104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/>
              <p:cNvSpPr txBox="1"/>
              <p:nvPr>
                <p:custDataLst>
                  <p:tags r:id="rId15"/>
                </p:custDataLst>
              </p:nvPr>
            </p:nvSpPr>
            <p:spPr>
              <a:xfrm>
                <a:off x="735649" y="1213015"/>
                <a:ext cx="65915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u="sng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𝒜</m:t>
                      </m:r>
                    </m:oMath>
                  </m:oMathPara>
                </a14:m>
                <a:endParaRPr lang="en-US" sz="3200" u="sng" dirty="0"/>
              </a:p>
            </p:txBody>
          </p:sp>
        </mc:Choice>
        <mc:Fallback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5"/>
                </p:custDataLst>
              </p:nvPr>
            </p:nvSpPr>
            <p:spPr>
              <a:xfrm>
                <a:off x="735649" y="1213015"/>
                <a:ext cx="659155" cy="584775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ounded Rectangle 4"/>
          <p:cNvSpPr/>
          <p:nvPr>
            <p:custDataLst>
              <p:tags r:id="rId16"/>
            </p:custDataLst>
          </p:nvPr>
        </p:nvSpPr>
        <p:spPr>
          <a:xfrm>
            <a:off x="9044709" y="740540"/>
            <a:ext cx="3045691" cy="1057250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8609811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462987" y="318826"/>
            <a:ext cx="4104190" cy="815493"/>
          </a:xfrm>
        </p:spPr>
        <p:txBody>
          <a:bodyPr/>
          <a:lstStyle/>
          <a:p>
            <a:r>
              <a:rPr lang="en-US" dirty="0"/>
              <a:t>Example Proof</a:t>
            </a:r>
          </a:p>
        </p:txBody>
      </p:sp>
      <p:sp>
        <p:nvSpPr>
          <p:cNvPr id="8" name="TextBox 7"/>
          <p:cNvSpPr txBox="1"/>
          <p:nvPr>
            <p:custDataLst>
              <p:tags r:id="rId3"/>
            </p:custDataLst>
          </p:nvPr>
        </p:nvSpPr>
        <p:spPr>
          <a:xfrm>
            <a:off x="6910086" y="274898"/>
            <a:ext cx="50637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Simplified version of proof from [</a:t>
            </a:r>
            <a:r>
              <a:rPr lang="en-US" sz="2000" b="1" dirty="0"/>
              <a:t>B</a:t>
            </a:r>
            <a:r>
              <a:rPr lang="en-US" sz="2000" dirty="0"/>
              <a:t>GGKMRR23]</a:t>
            </a:r>
            <a:endParaRPr lang="en-US" sz="2000" b="1" dirty="0"/>
          </a:p>
        </p:txBody>
      </p:sp>
      <p:sp>
        <p:nvSpPr>
          <p:cNvPr id="12" name="Rounded Rectangle 11"/>
          <p:cNvSpPr/>
          <p:nvPr>
            <p:custDataLst>
              <p:tags r:id="rId4"/>
            </p:custDataLst>
          </p:nvPr>
        </p:nvSpPr>
        <p:spPr>
          <a:xfrm>
            <a:off x="462987" y="1134319"/>
            <a:ext cx="8430141" cy="4095704"/>
          </a:xfrm>
          <a:prstGeom prst="roundRect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/>
              <p:cNvSpPr txBox="1"/>
              <p:nvPr>
                <p:custDataLst>
                  <p:tags r:id="rId5"/>
                </p:custDataLst>
              </p:nvPr>
            </p:nvSpPr>
            <p:spPr>
              <a:xfrm>
                <a:off x="3335189" y="1261767"/>
                <a:ext cx="1360501" cy="461665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25400">
                <a:solidFill>
                  <a:schemeClr val="accent2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charset="0"/>
                            </a:rPr>
                            <m:t>Hyb</m:t>
                          </m:r>
                        </m:e>
                        <m:sub>
                          <m:r>
                            <a:rPr lang="en-US" sz="2400" b="0" i="0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𝑏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5"/>
                </p:custDataLst>
              </p:nvPr>
            </p:nvSpPr>
            <p:spPr>
              <a:xfrm>
                <a:off x="3335189" y="1261767"/>
                <a:ext cx="1360501" cy="461665"/>
              </a:xfrm>
              <a:prstGeom prst="rect">
                <a:avLst/>
              </a:prstGeom>
              <a:blipFill>
                <a:blip r:embed="rId24"/>
                <a:stretch>
                  <a:fillRect b="-13750"/>
                </a:stretch>
              </a:blipFill>
              <a:ln w="2540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/>
              <p:cNvSpPr txBox="1"/>
              <p:nvPr>
                <p:custDataLst>
                  <p:tags r:id="rId6"/>
                </p:custDataLst>
              </p:nvPr>
            </p:nvSpPr>
            <p:spPr>
              <a:xfrm>
                <a:off x="6262772" y="1213016"/>
                <a:ext cx="75751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u="sng" smtClean="0">
                          <a:latin typeface="Cambria Math" charset="0"/>
                        </a:rPr>
                        <m:t>𝐶h</m:t>
                      </m:r>
                    </m:oMath>
                  </m:oMathPara>
                </a14:m>
                <a:endParaRPr lang="en-US" sz="3200" u="sng" dirty="0"/>
              </a:p>
            </p:txBody>
          </p:sp>
        </mc:Choice>
        <mc:Fallback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6"/>
                </p:custDataLst>
              </p:nvPr>
            </p:nvSpPr>
            <p:spPr>
              <a:xfrm>
                <a:off x="6262772" y="1213016"/>
                <a:ext cx="757515" cy="584775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>
                <p:custDataLst>
                  <p:tags r:id="rId7"/>
                </p:custDataLst>
              </p:nvPr>
            </p:nvSpPr>
            <p:spPr>
              <a:xfrm>
                <a:off x="4457170" y="1797790"/>
                <a:ext cx="4450836" cy="12959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Sample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charset="0"/>
                          </a:rPr>
                          <m:t>𝑆</m:t>
                        </m:r>
                        <m:r>
                          <a:rPr lang="en-US" sz="2400" i="1">
                            <a:latin typeface="Cambria Math" charset="0"/>
                          </a:rPr>
                          <m:t>,</m:t>
                        </m:r>
                        <m:r>
                          <a:rPr lang="en-US" sz="2400" i="1">
                            <a:latin typeface="Cambria Math" charset="0"/>
                          </a:rPr>
                          <m:t>𝑧</m:t>
                        </m:r>
                      </m:e>
                    </m:d>
                  </m:oMath>
                </a14:m>
                <a:endParaRPr lang="en-US" sz="2400" dirty="0"/>
              </a:p>
              <a:p>
                <a:r>
                  <a:rPr lang="en-US" sz="2400" dirty="0">
                    <a:solidFill>
                      <a:schemeClr val="tx1"/>
                    </a:solidFill>
                  </a:rPr>
                  <a:t>Sample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←</m:t>
                    </m:r>
                    <m:r>
                      <m:rPr>
                        <m:lit/>
                      </m:rPr>
                      <a:rPr lang="en-US" sz="2400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{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0,1</m:t>
                    </m:r>
                    <m:r>
                      <m:rPr>
                        <m:lit/>
                      </m:rPr>
                      <a:rPr lang="en-US" sz="2400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}</m:t>
                    </m:r>
                  </m:oMath>
                </a14:m>
                <a:endParaRPr lang="en-US" sz="2400" dirty="0">
                  <a:solidFill>
                    <a:schemeClr val="tx1"/>
                  </a:solidFill>
                </a:endParaRPr>
              </a:p>
              <a:p>
                <a:r>
                  <a:rPr lang="en-US" sz="2400" dirty="0">
                    <a:solidFill>
                      <a:schemeClr val="tx1"/>
                    </a:solidFill>
                  </a:rPr>
                  <a:t>Prepare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4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𝑥</m:t>
                        </m:r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∈</m:t>
                        </m:r>
                        <m:r>
                          <m:rPr>
                            <m:sty m:val="p"/>
                          </m:rPr>
                          <a:rPr lang="en-US" sz="240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co</m:t>
                        </m:r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𝑆</m:t>
                        </m:r>
                        <m:r>
                          <a:rPr lang="en-US" sz="2400" i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)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sSup>
                                  <m:sSupPr>
                                    <m:ctrlP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400" b="0" i="0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H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⊗</m:t>
                                    </m:r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𝑛</m:t>
                                    </m:r>
                                  </m:sup>
                                </m:sSup>
                                <m:d>
                                  <m:dPr>
                                    <m:begChr m:val="|"/>
                                    <m:endChr m:val="⟩"/>
                                    <m:ctrlP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Sup>
                                      <m:sSubSupPr>
                                        <m:ctrlPr>
                                          <a:rPr lang="en-US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charset="0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charset="0"/>
                                          </a:rPr>
                                          <m:t>𝑧</m:t>
                                        </m:r>
                                        <m:r>
                                          <a:rPr lang="en-US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sub>
                                      <m:sup>
                                        <m:r>
                                          <a:rPr lang="en-US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charset="0"/>
                                          </a:rPr>
                                          <m:t>⊥</m:t>
                                        </m:r>
                                      </m:sup>
                                    </m:sSubSup>
                                  </m:e>
                                </m:d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A</m:t>
                                </m:r>
                              </m:sub>
                            </m:sSub>
                            <m:d>
                              <m:dPr>
                                <m:begChr m:val="|"/>
                                <m:endChr m:val="⟩"/>
                                <m:ctrlP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d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40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X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 </a:t>
                </a:r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7"/>
                </p:custDataLst>
              </p:nvPr>
            </p:nvSpPr>
            <p:spPr>
              <a:xfrm>
                <a:off x="4457170" y="1797790"/>
                <a:ext cx="4450836" cy="1295932"/>
              </a:xfrm>
              <a:prstGeom prst="rect">
                <a:avLst/>
              </a:prstGeom>
              <a:blipFill>
                <a:blip r:embed="rId26"/>
                <a:stretch>
                  <a:fillRect l="-2055" t="-3756" b="-46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/>
          <p:cNvCxnSpPr/>
          <p:nvPr>
            <p:custDataLst>
              <p:tags r:id="rId8"/>
            </p:custDataLst>
          </p:nvPr>
        </p:nvCxnSpPr>
        <p:spPr>
          <a:xfrm flipH="1">
            <a:off x="2130748" y="3185370"/>
            <a:ext cx="182880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/>
              <p:cNvSpPr txBox="1"/>
              <p:nvPr>
                <p:custDataLst>
                  <p:tags r:id="rId9"/>
                </p:custDataLst>
              </p:nvPr>
            </p:nvSpPr>
            <p:spPr>
              <a:xfrm>
                <a:off x="2143448" y="2606546"/>
                <a:ext cx="193854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Com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𝑆</m:t>
                          </m:r>
                        </m:e>
                      </m:d>
                      <m:r>
                        <a:rPr lang="en-US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,</m:t>
                      </m:r>
                      <m:r>
                        <a:rPr lang="en-US" sz="240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𝑏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′</m:t>
                      </m:r>
                      <m:r>
                        <a:rPr lang="en-US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A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9"/>
                </p:custDataLst>
              </p:nvPr>
            </p:nvSpPr>
            <p:spPr>
              <a:xfrm>
                <a:off x="2143448" y="2606546"/>
                <a:ext cx="1938544" cy="461665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/>
              <p:cNvSpPr txBox="1"/>
              <p:nvPr>
                <p:custDataLst>
                  <p:tags r:id="rId10"/>
                </p:custDataLst>
              </p:nvPr>
            </p:nvSpPr>
            <p:spPr>
              <a:xfrm>
                <a:off x="2800396" y="3199366"/>
                <a:ext cx="61238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𝜋</m:t>
                      </m:r>
                      <m:r>
                        <a:rPr lang="en-US" sz="2400" b="0" i="1" smtClean="0">
                          <a:latin typeface="Cambria Math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charset="0"/>
                        </a:rPr>
                        <m:t>st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0"/>
                </p:custDataLst>
              </p:nvPr>
            </p:nvSpPr>
            <p:spPr>
              <a:xfrm>
                <a:off x="2800396" y="3199366"/>
                <a:ext cx="612386" cy="461665"/>
              </a:xfrm>
              <a:prstGeom prst="rect">
                <a:avLst/>
              </a:prstGeom>
              <a:blipFill>
                <a:blip r:embed="rId28"/>
                <a:stretch>
                  <a:fillRect r="-168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/>
              <p:cNvSpPr txBox="1"/>
              <p:nvPr>
                <p:custDataLst>
                  <p:tags r:id="rId11"/>
                </p:custDataLst>
              </p:nvPr>
            </p:nvSpPr>
            <p:spPr>
              <a:xfrm>
                <a:off x="4074127" y="3660363"/>
                <a:ext cx="4109587" cy="15696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If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𝜋</m:t>
                    </m:r>
                    <m:r>
                      <a:rPr lang="en-US" sz="2400" i="1">
                        <a:latin typeface="Cambria Math" charset="0"/>
                      </a:rPr>
                      <m:t>∉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charset="0"/>
                          </a:rPr>
                          <m:t>𝑆</m:t>
                        </m:r>
                      </m:e>
                      <m:sup>
                        <m:r>
                          <a:rPr lang="en-US" sz="2400" i="1">
                            <a:latin typeface="Cambria Math" charset="0"/>
                          </a:rPr>
                          <m:t>⊥</m:t>
                        </m:r>
                      </m:sup>
                    </m:sSup>
                    <m:r>
                      <a:rPr lang="en-US" sz="2400" i="1">
                        <a:latin typeface="Cambria Math" charset="0"/>
                      </a:rPr>
                      <m:t>+</m:t>
                    </m:r>
                    <m:r>
                      <a:rPr lang="en-US" sz="2400" i="1">
                        <a:latin typeface="Cambria Math" charset="0"/>
                      </a:rPr>
                      <m:t>𝑧</m:t>
                    </m:r>
                  </m:oMath>
                </a14:m>
                <a:r>
                  <a:rPr lang="en-US" sz="2400" dirty="0"/>
                  <a:t>, output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charset="0"/>
                          </a:rPr>
                          <m:t>⊥</m:t>
                        </m:r>
                      </m:e>
                    </m:d>
                    <m:d>
                      <m:dPr>
                        <m:begChr m:val="⟨"/>
                        <m:endChr m:val="|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charset="0"/>
                          </a:rPr>
                          <m:t>⊥</m:t>
                        </m:r>
                      </m:e>
                    </m:d>
                  </m:oMath>
                </a14:m>
                <a:endParaRPr lang="en-US" sz="2400" dirty="0"/>
              </a:p>
              <a:p>
                <a:r>
                  <a:rPr lang="en-US" sz="2400" dirty="0">
                    <a:solidFill>
                      <a:schemeClr val="tx1"/>
                    </a:solidFill>
                  </a:rPr>
                  <a:t>Measure register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>
                        <a:solidFill>
                          <a:schemeClr val="tx1"/>
                        </a:solidFill>
                        <a:latin typeface="Cambria Math" charset="0"/>
                      </a:rPr>
                      <m:t>X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to obtain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charset="0"/>
                      </a:rPr>
                      <m:t>𝑥</m:t>
                    </m:r>
                  </m:oMath>
                </a14:m>
                <a:endParaRPr lang="en-US" sz="2400" dirty="0">
                  <a:solidFill>
                    <a:schemeClr val="tx1"/>
                  </a:solidFill>
                </a:endParaRPr>
              </a:p>
              <a:p>
                <a:r>
                  <a:rPr lang="en-US" sz="2400" dirty="0">
                    <a:solidFill>
                      <a:schemeClr val="tx1"/>
                    </a:solidFill>
                  </a:rPr>
                  <a:t>If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𝑏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⊕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</m:t>
                        </m:r>
                      </m:sub>
                    </m:sSub>
                    <m:r>
                      <a:rPr lang="en-US" sz="24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≠</m:t>
                    </m:r>
                    <m:r>
                      <a:rPr lang="en-US" sz="24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𝑏</m:t>
                    </m:r>
                    <m:r>
                      <a:rPr lang="en-US" sz="24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′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, output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⊥</m:t>
                        </m:r>
                      </m:e>
                    </m:d>
                    <m:d>
                      <m:dPr>
                        <m:begChr m:val="⟨"/>
                        <m:endChr m:val="|"/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⊥</m:t>
                        </m:r>
                      </m:e>
                    </m:d>
                  </m:oMath>
                </a14:m>
                <a:endParaRPr lang="en-US" sz="2400" dirty="0">
                  <a:solidFill>
                    <a:schemeClr val="tx1"/>
                  </a:solidFill>
                </a:endParaRPr>
              </a:p>
              <a:p>
                <a:r>
                  <a:rPr lang="en-US" sz="2400" dirty="0"/>
                  <a:t>Otherwise, output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charset="0"/>
                      </a:rPr>
                      <m:t>st</m:t>
                    </m:r>
                  </m:oMath>
                </a14:m>
                <a:endParaRPr lang="en-US" sz="2400" dirty="0"/>
              </a:p>
            </p:txBody>
          </p:sp>
        </mc:Choice>
        <mc:Fallback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1"/>
                </p:custDataLst>
              </p:nvPr>
            </p:nvSpPr>
            <p:spPr>
              <a:xfrm>
                <a:off x="4074127" y="3660363"/>
                <a:ext cx="4109587" cy="1569660"/>
              </a:xfrm>
              <a:prstGeom prst="rect">
                <a:avLst/>
              </a:prstGeom>
              <a:blipFill>
                <a:blip r:embed="rId29"/>
                <a:stretch>
                  <a:fillRect l="-2226" t="-3101" b="-77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/>
          <p:cNvCxnSpPr/>
          <p:nvPr>
            <p:custDataLst>
              <p:tags r:id="rId12"/>
            </p:custDataLst>
          </p:nvPr>
        </p:nvCxnSpPr>
        <p:spPr>
          <a:xfrm flipV="1">
            <a:off x="2143448" y="3686031"/>
            <a:ext cx="1828800" cy="38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>
                <p:custDataLst>
                  <p:tags r:id="rId13"/>
                </p:custDataLst>
              </p:nvPr>
            </p:nvSpPr>
            <p:spPr>
              <a:xfrm>
                <a:off x="9044709" y="796415"/>
                <a:ext cx="3085268" cy="9307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200">
                              <a:latin typeface="Cambria Math" charset="0"/>
                            </a:rPr>
                            <m:t>U</m:t>
                          </m:r>
                        </m:e>
                        <m:sub>
                          <m:r>
                            <a:rPr lang="en-US" sz="2200" i="1">
                              <a:latin typeface="Cambria Math" charset="0"/>
                            </a:rPr>
                            <m:t>𝑆</m:t>
                          </m:r>
                        </m:sub>
                      </m:sSub>
                      <m:d>
                        <m:dPr>
                          <m:begChr m:val="|"/>
                          <m:endChr m:val="⟩"/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i="1">
                              <a:latin typeface="Cambria Math" charset="0"/>
                            </a:rPr>
                            <m:t>𝑥</m:t>
                          </m:r>
                        </m:e>
                      </m:d>
                      <m:r>
                        <a:rPr lang="en-US" sz="2200" i="1">
                          <a:latin typeface="Cambria Math" charset="0"/>
                        </a:rPr>
                        <m:t>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200" b="0" i="1" smtClean="0">
                              <a:latin typeface="Cambria Math" charset="0"/>
                            </a:rPr>
                            <m:t>𝑣</m:t>
                          </m:r>
                          <m:r>
                            <a:rPr lang="en-US" sz="2200" i="1">
                              <a:latin typeface="Cambria Math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𝑆</m:t>
                              </m:r>
                            </m:e>
                            <m:sup>
                              <m:r>
                                <a:rPr lang="en-US" sz="2200" i="1">
                                  <a:latin typeface="Cambria Math" charset="0"/>
                                </a:rPr>
                                <m:t>⊥</m:t>
                              </m:r>
                            </m:sup>
                          </m:sSup>
                        </m:sub>
                        <m:sup/>
                        <m:e>
                          <m:sSup>
                            <m:sSup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𝑣</m:t>
                              </m:r>
                              <m:r>
                                <a:rPr lang="en-US" sz="2200" i="1">
                                  <a:latin typeface="Cambria Math" charset="0"/>
                                </a:rPr>
                                <m:t>⋅</m:t>
                              </m:r>
                              <m:r>
                                <a:rPr lang="en-US" sz="2200" i="1">
                                  <a:latin typeface="Cambria Math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en-US" sz="2200" i="1">
                              <a:latin typeface="Cambria Math" charset="0"/>
                            </a:rPr>
                            <m:t>|</m:t>
                          </m:r>
                          <m:r>
                            <a:rPr lang="en-US" sz="2200" b="0" i="1" smtClean="0">
                              <a:latin typeface="Cambria Math" charset="0"/>
                            </a:rPr>
                            <m:t>𝑣</m:t>
                          </m:r>
                          <m:r>
                            <a:rPr lang="en-US" sz="2200" i="1">
                              <a:latin typeface="Cambria Math" charset="0"/>
                            </a:rPr>
                            <m:t>⟩</m:t>
                          </m:r>
                        </m:e>
                      </m:nary>
                    </m:oMath>
                  </m:oMathPara>
                </a14:m>
                <a:endParaRPr lang="en-US" sz="2200" dirty="0"/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3"/>
                </p:custDataLst>
              </p:nvPr>
            </p:nvSpPr>
            <p:spPr>
              <a:xfrm>
                <a:off x="9044709" y="796415"/>
                <a:ext cx="3085268" cy="930704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0" name="TextBox 39"/>
              <p:cNvSpPr txBox="1"/>
              <p:nvPr>
                <p:custDataLst>
                  <p:tags r:id="rId14"/>
                </p:custDataLst>
              </p:nvPr>
            </p:nvSpPr>
            <p:spPr>
              <a:xfrm>
                <a:off x="9331985" y="2241796"/>
                <a:ext cx="2527353" cy="9575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sz="22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200" i="1">
                              <a:latin typeface="Cambria Math" charset="0"/>
                            </a:rPr>
                            <m:t>𝑥</m:t>
                          </m:r>
                          <m:r>
                            <a:rPr lang="en-US" sz="2200" i="1">
                              <a:latin typeface="Cambria Math" charset="0"/>
                            </a:rPr>
                            <m:t>∈</m:t>
                          </m:r>
                          <m:r>
                            <m:rPr>
                              <m:sty m:val="p"/>
                            </m:rPr>
                            <a:rPr lang="en-US" sz="2200" i="0">
                              <a:latin typeface="Cambria Math" charset="0"/>
                            </a:rPr>
                            <m:t>co</m:t>
                          </m:r>
                          <m:r>
                            <a:rPr lang="en-US" sz="2200" i="1">
                              <a:latin typeface="Cambria Math" charset="0"/>
                            </a:rPr>
                            <m:t>(</m:t>
                          </m:r>
                          <m:r>
                            <a:rPr lang="en-US" sz="2200" i="1">
                              <a:latin typeface="Cambria Math" charset="0"/>
                            </a:rPr>
                            <m:t>𝑆</m:t>
                          </m:r>
                          <m:r>
                            <a:rPr lang="en-US" sz="2200" i="1">
                              <a:latin typeface="Cambria Math" charset="0"/>
                            </a:rPr>
                            <m:t>)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200" b="0" i="0" smtClean="0">
                                  <a:latin typeface="Cambria Math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⊗</m:t>
                              </m:r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𝑛</m:t>
                              </m:r>
                            </m:sup>
                          </m:sSup>
                          <m:d>
                            <m:dPr>
                              <m:begChr m:val="|"/>
                              <m:endChr m:val="⟩"/>
                              <m:ctrlPr>
                                <a:rPr lang="en-US" sz="2200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2200" b="0" i="1" smtClean="0">
                                      <a:latin typeface="Cambria Math" charset="0"/>
                                    </a:rPr>
                                    <m:t>𝑧</m:t>
                                  </m:r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,</m:t>
                                  </m:r>
                                  <m:r>
                                    <a:rPr lang="en-US" sz="2200" b="0" i="1" smtClean="0">
                                      <a:latin typeface="Cambria Math" charset="0"/>
                                    </a:rPr>
                                    <m:t>𝑥</m:t>
                                  </m:r>
                                </m:sub>
                                <m:sup>
                                  <m:r>
                                    <a:rPr lang="en-US" sz="2200" b="0" i="1" smtClean="0">
                                      <a:latin typeface="Cambria Math" charset="0"/>
                                    </a:rPr>
                                    <m:t>⊥</m:t>
                                  </m:r>
                                </m:sup>
                              </m:sSubSup>
                            </m:e>
                          </m:d>
                          <m:r>
                            <a:rPr lang="en-US" sz="2200" b="0" i="1" smtClean="0">
                              <a:latin typeface="Cambria Math" charset="0"/>
                            </a:rPr>
                            <m:t>|</m:t>
                          </m:r>
                          <m:r>
                            <a:rPr lang="en-US" sz="2200" b="0" i="1" smtClean="0">
                              <a:latin typeface="Cambria Math" charset="0"/>
                            </a:rPr>
                            <m:t>𝑥</m:t>
                          </m:r>
                          <m:r>
                            <a:rPr lang="en-US" sz="2200" b="0" i="1" smtClean="0">
                              <a:latin typeface="Cambria Math" charset="0"/>
                            </a:rPr>
                            <m:t>⟩</m:t>
                          </m:r>
                        </m:e>
                      </m:nary>
                    </m:oMath>
                  </m:oMathPara>
                </a14:m>
                <a:br>
                  <a:rPr lang="en-US" sz="2000" dirty="0"/>
                </a:br>
                <a:endParaRPr lang="en-US" sz="2000" dirty="0"/>
              </a:p>
            </p:txBody>
          </p:sp>
        </mc:Choice>
        <mc:Fallback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4"/>
                </p:custDataLst>
              </p:nvPr>
            </p:nvSpPr>
            <p:spPr>
              <a:xfrm>
                <a:off x="9331985" y="2241796"/>
                <a:ext cx="2527353" cy="957570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1" name="TextBox 40"/>
              <p:cNvSpPr txBox="1"/>
              <p:nvPr>
                <p:custDataLst>
                  <p:tags r:id="rId15"/>
                </p:custDataLst>
              </p:nvPr>
            </p:nvSpPr>
            <p:spPr>
              <a:xfrm>
                <a:off x="9331985" y="3647131"/>
                <a:ext cx="2547172" cy="9307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sz="22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200" b="0" i="1" smtClean="0">
                              <a:latin typeface="Cambria Math" charset="0"/>
                            </a:rPr>
                            <m:t>𝑣</m:t>
                          </m:r>
                          <m:r>
                            <a:rPr lang="en-US" sz="2200" i="1">
                              <a:latin typeface="Cambria Math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𝑆</m:t>
                              </m:r>
                            </m:e>
                            <m:sup>
                              <m:r>
                                <a:rPr lang="en-US" sz="2200" i="1">
                                  <a:latin typeface="Cambria Math" charset="0"/>
                                </a:rPr>
                                <m:t>⊥</m:t>
                              </m:r>
                            </m:sup>
                          </m:sSup>
                        </m:sub>
                        <m:sup/>
                        <m:e>
                          <m:sSup>
                            <m:sSup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200" b="0" i="0" smtClean="0">
                                  <a:latin typeface="Cambria Math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⊗</m:t>
                              </m:r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𝑛</m:t>
                              </m:r>
                            </m:sup>
                          </m:sSup>
                          <m:d>
                            <m:dPr>
                              <m:begChr m:val="|"/>
                              <m:endChr m:val="⟩"/>
                              <m:ctrlPr>
                                <a:rPr lang="en-US" sz="2200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𝑣</m:t>
                              </m:r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+</m:t>
                              </m:r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𝑧</m:t>
                              </m:r>
                            </m:e>
                          </m:d>
                          <m:r>
                            <a:rPr lang="en-US" sz="2200" b="0" i="1" smtClean="0">
                              <a:latin typeface="Cambria Math" charset="0"/>
                            </a:rPr>
                            <m:t>|</m:t>
                          </m:r>
                          <m:r>
                            <a:rPr lang="en-US" sz="2200" b="0" i="1" smtClean="0">
                              <a:latin typeface="Cambria Math" charset="0"/>
                            </a:rPr>
                            <m:t>𝑣</m:t>
                          </m:r>
                          <m:r>
                            <a:rPr lang="en-US" sz="2200" b="0" i="1" smtClean="0">
                              <a:latin typeface="Cambria Math" charset="0"/>
                            </a:rPr>
                            <m:t>⟩</m:t>
                          </m:r>
                        </m:e>
                      </m:nary>
                    </m:oMath>
                  </m:oMathPara>
                </a14:m>
                <a:endParaRPr lang="en-US" sz="2200" dirty="0"/>
              </a:p>
            </p:txBody>
          </p:sp>
        </mc:Choice>
        <mc:Fallback>
          <p:sp>
            <p:nvSpPr>
              <p:cNvPr id="41" name="TextBox 40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5"/>
                </p:custDataLst>
              </p:nvPr>
            </p:nvSpPr>
            <p:spPr>
              <a:xfrm>
                <a:off x="9331985" y="3647131"/>
                <a:ext cx="2547172" cy="930704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Straight Arrow Connector 41"/>
          <p:cNvCxnSpPr/>
          <p:nvPr>
            <p:custDataLst>
              <p:tags r:id="rId16"/>
            </p:custDataLst>
          </p:nvPr>
        </p:nvCxnSpPr>
        <p:spPr>
          <a:xfrm flipH="1">
            <a:off x="11504310" y="3098146"/>
            <a:ext cx="1" cy="589441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3" name="TextBox 42"/>
              <p:cNvSpPr txBox="1"/>
              <p:nvPr>
                <p:custDataLst>
                  <p:tags r:id="rId17"/>
                </p:custDataLst>
              </p:nvPr>
            </p:nvSpPr>
            <p:spPr>
              <a:xfrm>
                <a:off x="10953141" y="3150712"/>
                <a:ext cx="558678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200">
                              <a:latin typeface="Cambria Math" charset="0"/>
                            </a:rPr>
                            <m:t>U</m:t>
                          </m:r>
                        </m:e>
                        <m:sub>
                          <m:r>
                            <a:rPr lang="en-US" sz="2200" i="1">
                              <a:latin typeface="Cambria Math" charset="0"/>
                            </a:rPr>
                            <m:t>𝑆</m:t>
                          </m:r>
                        </m:sub>
                      </m:sSub>
                    </m:oMath>
                  </m:oMathPara>
                </a14:m>
                <a:endParaRPr lang="en-US" sz="2200" dirty="0"/>
              </a:p>
            </p:txBody>
          </p:sp>
        </mc:Choice>
        <mc:Fallback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7"/>
                </p:custDataLst>
              </p:nvPr>
            </p:nvSpPr>
            <p:spPr>
              <a:xfrm>
                <a:off x="10953141" y="3150712"/>
                <a:ext cx="558678" cy="430887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/>
              <p:cNvSpPr txBox="1"/>
              <p:nvPr>
                <p:custDataLst>
                  <p:tags r:id="rId18"/>
                </p:custDataLst>
              </p:nvPr>
            </p:nvSpPr>
            <p:spPr>
              <a:xfrm>
                <a:off x="1096869" y="5408484"/>
                <a:ext cx="7597786" cy="11079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200" i="1">
                        <a:latin typeface="Cambria Math" charset="0"/>
                        <a:ea typeface="Cambria Math" charset="0"/>
                        <a:cs typeface="Cambria Math" charset="0"/>
                      </a:rPr>
                      <m:t>𝒜</m:t>
                    </m:r>
                  </m:oMath>
                </a14:m>
                <a:r>
                  <a:rPr lang="en-US" sz="2200" dirty="0"/>
                  <a:t> sees a superposition over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i="1">
                            <a:latin typeface="Cambria Math" charset="0"/>
                          </a:rPr>
                          <m:t>𝑆</m:t>
                        </m:r>
                      </m:e>
                      <m:sup>
                        <m:r>
                          <a:rPr lang="en-US" sz="2200" i="1">
                            <a:latin typeface="Cambria Math" charset="0"/>
                          </a:rPr>
                          <m:t>⊥</m:t>
                        </m:r>
                      </m:sup>
                    </m:sSup>
                    <m:r>
                      <a:rPr lang="en-US" sz="2200" i="1">
                        <a:latin typeface="Cambria Math" charset="0"/>
                      </a:rPr>
                      <m:t>+</m:t>
                    </m:r>
                    <m:r>
                      <a:rPr lang="en-US" sz="2200" i="1">
                        <a:latin typeface="Cambria Math" charset="0"/>
                      </a:rPr>
                      <m:t>𝑧</m:t>
                    </m:r>
                  </m:oMath>
                </a14:m>
                <a:r>
                  <a:rPr lang="en-US" sz="2200" dirty="0"/>
                  <a:t> with random phase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charset="0"/>
                      </a:rPr>
                      <m:t>𝑥</m:t>
                    </m:r>
                  </m:oMath>
                </a14:m>
                <a:endParaRPr lang="en-US" sz="2200" dirty="0"/>
              </a:p>
              <a:p>
                <a:pPr algn="ctr"/>
                <a:endParaRPr lang="en-US" sz="2200" dirty="0"/>
              </a:p>
              <a:p>
                <a:pPr algn="ctr"/>
                <a:r>
                  <a:rPr lang="en-US" sz="2200" dirty="0"/>
                  <a:t>This mixed state is equivalent to a mixture over vectors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i="1">
                            <a:latin typeface="Cambria Math" charset="0"/>
                          </a:rPr>
                          <m:t>𝑆</m:t>
                        </m:r>
                      </m:e>
                      <m:sup>
                        <m:r>
                          <a:rPr lang="en-US" sz="2200" i="1">
                            <a:latin typeface="Cambria Math" charset="0"/>
                          </a:rPr>
                          <m:t>⊥</m:t>
                        </m:r>
                      </m:sup>
                    </m:sSup>
                    <m:r>
                      <a:rPr lang="en-US" sz="2200" i="1">
                        <a:latin typeface="Cambria Math" charset="0"/>
                      </a:rPr>
                      <m:t>+</m:t>
                    </m:r>
                    <m:r>
                      <a:rPr lang="en-US" sz="2200" i="1">
                        <a:latin typeface="Cambria Math" charset="0"/>
                      </a:rPr>
                      <m:t>𝑧</m:t>
                    </m:r>
                  </m:oMath>
                </a14:m>
                <a:endParaRPr lang="en-US" sz="2200" dirty="0"/>
              </a:p>
            </p:txBody>
          </p:sp>
        </mc:Choice>
        <mc:Fallback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8"/>
                </p:custDataLst>
              </p:nvPr>
            </p:nvSpPr>
            <p:spPr>
              <a:xfrm>
                <a:off x="1096869" y="5408484"/>
                <a:ext cx="7597786" cy="1107996"/>
              </a:xfrm>
              <a:prstGeom prst="rect">
                <a:avLst/>
              </a:prstGeom>
              <a:blipFill>
                <a:blip r:embed="rId34"/>
                <a:stretch>
                  <a:fillRect l="-642" t="-3846" b="-104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/>
              <p:cNvSpPr txBox="1"/>
              <p:nvPr>
                <p:custDataLst>
                  <p:tags r:id="rId19"/>
                </p:custDataLst>
              </p:nvPr>
            </p:nvSpPr>
            <p:spPr>
              <a:xfrm>
                <a:off x="735649" y="1213015"/>
                <a:ext cx="65915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u="sng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𝒜</m:t>
                      </m:r>
                    </m:oMath>
                  </m:oMathPara>
                </a14:m>
                <a:endParaRPr lang="en-US" sz="3200" u="sng" dirty="0"/>
              </a:p>
            </p:txBody>
          </p:sp>
        </mc:Choice>
        <mc:Fallback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9"/>
                </p:custDataLst>
              </p:nvPr>
            </p:nvSpPr>
            <p:spPr>
              <a:xfrm>
                <a:off x="735649" y="1213015"/>
                <a:ext cx="659155" cy="584775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ounded Rectangle 4"/>
          <p:cNvSpPr/>
          <p:nvPr>
            <p:custDataLst>
              <p:tags r:id="rId20"/>
            </p:custDataLst>
          </p:nvPr>
        </p:nvSpPr>
        <p:spPr>
          <a:xfrm>
            <a:off x="9044709" y="740540"/>
            <a:ext cx="3045691" cy="1057250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>
            <p:custDataLst>
              <p:tags r:id="rId21"/>
            </p:custDataLst>
          </p:nvPr>
        </p:nvSpPr>
        <p:spPr>
          <a:xfrm>
            <a:off x="9044709" y="2165327"/>
            <a:ext cx="3045691" cy="2412508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72207447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62987" y="318826"/>
            <a:ext cx="4104190" cy="815493"/>
          </a:xfrm>
        </p:spPr>
        <p:txBody>
          <a:bodyPr/>
          <a:lstStyle/>
          <a:p>
            <a:r>
              <a:rPr lang="en-US" dirty="0"/>
              <a:t>Example Proof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910086" y="274898"/>
            <a:ext cx="50637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Simplified version of proof from [</a:t>
            </a:r>
            <a:r>
              <a:rPr lang="en-US" sz="2000" b="1" dirty="0"/>
              <a:t>B</a:t>
            </a:r>
            <a:r>
              <a:rPr lang="en-US" sz="2000" dirty="0"/>
              <a:t>GGKMRR23]</a:t>
            </a:r>
            <a:endParaRPr lang="en-US" sz="2000" b="1" dirty="0"/>
          </a:p>
        </p:txBody>
      </p:sp>
      <p:sp>
        <p:nvSpPr>
          <p:cNvPr id="12" name="Rounded Rectangle 11"/>
          <p:cNvSpPr/>
          <p:nvPr/>
        </p:nvSpPr>
        <p:spPr>
          <a:xfrm>
            <a:off x="460199" y="1134319"/>
            <a:ext cx="8430141" cy="4634898"/>
          </a:xfrm>
          <a:prstGeom prst="roundRect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3332401" y="1261767"/>
                <a:ext cx="1360501" cy="461665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25400">
                <a:solidFill>
                  <a:schemeClr val="accent2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charset="0"/>
                            </a:rPr>
                            <m:t>Hyb</m:t>
                          </m:r>
                        </m:e>
                        <m:sub>
                          <m:r>
                            <a:rPr lang="en-US" sz="2400" b="0" i="0" smtClean="0">
                              <a:latin typeface="Cambria Math" charset="0"/>
                            </a:rPr>
                            <m:t>3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𝑏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2401" y="1261767"/>
                <a:ext cx="1360501" cy="461665"/>
              </a:xfrm>
              <a:prstGeom prst="rect">
                <a:avLst/>
              </a:prstGeom>
              <a:blipFill rotWithShape="0">
                <a:blip r:embed="rId4"/>
                <a:stretch>
                  <a:fillRect b="-13750"/>
                </a:stretch>
              </a:blipFill>
              <a:ln w="2540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6259984" y="1213016"/>
                <a:ext cx="75751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u="sng" smtClean="0">
                          <a:latin typeface="Cambria Math" charset="0"/>
                        </a:rPr>
                        <m:t>𝐶h</m:t>
                      </m:r>
                    </m:oMath>
                  </m:oMathPara>
                </a14:m>
                <a:endParaRPr lang="en-US" sz="3200" u="sng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9984" y="1213016"/>
                <a:ext cx="757515" cy="584775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4454382" y="1797790"/>
                <a:ext cx="4450836" cy="12431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Sample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charset="0"/>
                          </a:rPr>
                          <m:t>𝑆</m:t>
                        </m:r>
                        <m:r>
                          <a:rPr lang="en-US" sz="2400" i="1">
                            <a:latin typeface="Cambria Math" charset="0"/>
                          </a:rPr>
                          <m:t>,</m:t>
                        </m:r>
                        <m:r>
                          <a:rPr lang="en-US" sz="2400" i="1">
                            <a:latin typeface="Cambria Math" charset="0"/>
                          </a:rPr>
                          <m:t>𝑧</m:t>
                        </m:r>
                      </m:e>
                    </m:d>
                  </m:oMath>
                </a14:m>
                <a:endParaRPr lang="en-US" sz="2400" dirty="0"/>
              </a:p>
              <a:p>
                <a:r>
                  <a:rPr lang="en-US" sz="2400" dirty="0">
                    <a:solidFill>
                      <a:schemeClr val="tx1"/>
                    </a:solidFill>
                  </a:rPr>
                  <a:t>Sample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←</m:t>
                    </m:r>
                    <m:r>
                      <m:rPr>
                        <m:lit/>
                      </m:rPr>
                      <a:rPr lang="en-US" sz="2400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{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0,1</m:t>
                    </m:r>
                    <m:r>
                      <m:rPr>
                        <m:lit/>
                      </m:rPr>
                      <a:rPr lang="en-US" sz="2400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}</m:t>
                    </m:r>
                  </m:oMath>
                </a14:m>
                <a:endParaRPr lang="en-US" sz="2400" dirty="0">
                  <a:solidFill>
                    <a:schemeClr val="tx1"/>
                  </a:solidFill>
                </a:endParaRPr>
              </a:p>
              <a:p>
                <a:r>
                  <a:rPr lang="en-US" sz="2400" dirty="0">
                    <a:solidFill>
                      <a:schemeClr val="tx1"/>
                    </a:solidFill>
                  </a:rPr>
                  <a:t>Prepare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𝑣</m:t>
                        </m:r>
                        <m:r>
                          <a:rPr lang="en-US" sz="240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∈</m:t>
                        </m:r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S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⊥</m:t>
                            </m:r>
                          </m:sup>
                        </m:sSup>
                      </m:sub>
                      <m:sup/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sSup>
                                  <m:sSupPr>
                                    <m:ctrlPr>
                                      <a:rPr lang="en-US" sz="2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400" b="0" i="0" smtClean="0">
                                        <a:solidFill>
                                          <a:srgbClr val="FF0000"/>
                                        </a:solidFill>
                                        <a:latin typeface="Cambria Math" charset="0"/>
                                      </a:rPr>
                                      <m:t>H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charset="0"/>
                                      </a:rPr>
                                      <m:t>⊗</m:t>
                                    </m:r>
                                    <m:r>
                                      <a:rPr lang="en-US" sz="2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charset="0"/>
                                      </a:rPr>
                                      <m:t>𝑛</m:t>
                                    </m:r>
                                  </m:sup>
                                </m:sSup>
                                <m:d>
                                  <m:dPr>
                                    <m:begChr m:val="|"/>
                                    <m:endChr m:val="⟩"/>
                                    <m:ctrlPr>
                                      <a:rPr lang="en-US" sz="2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charset="0"/>
                                      </a:rPr>
                                      <m:t>𝑣</m:t>
                                    </m:r>
                                    <m:r>
                                      <a:rPr lang="en-US" sz="2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charset="0"/>
                                      </a:rPr>
                                      <m:t>+</m:t>
                                    </m:r>
                                    <m:r>
                                      <a:rPr lang="en-US" sz="2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charset="0"/>
                                      </a:rPr>
                                      <m:t>𝑧</m:t>
                                    </m:r>
                                  </m:e>
                                </m:d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</a:rPr>
                                  <m:t>A</m:t>
                                </m:r>
                              </m:sub>
                            </m:sSub>
                            <m:d>
                              <m:dPr>
                                <m:begChr m:val="|"/>
                                <m:endChr m:val="⟩"/>
                                <m:ctrlPr>
                                  <a:rPr lang="en-US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</a:rPr>
                                  <m:t>𝑣</m:t>
                                </m:r>
                              </m:e>
                            </m:d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40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X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 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4382" y="1797790"/>
                <a:ext cx="4450836" cy="1243161"/>
              </a:xfrm>
              <a:prstGeom prst="rect">
                <a:avLst/>
              </a:prstGeom>
              <a:blipFill rotWithShape="0">
                <a:blip r:embed="rId6"/>
                <a:stretch>
                  <a:fillRect l="-2192" t="-3922" b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/>
          <p:cNvCxnSpPr/>
          <p:nvPr/>
        </p:nvCxnSpPr>
        <p:spPr>
          <a:xfrm flipH="1">
            <a:off x="2127960" y="3185370"/>
            <a:ext cx="182880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2140660" y="2606546"/>
                <a:ext cx="193854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Com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𝑆</m:t>
                          </m:r>
                        </m:e>
                      </m:d>
                      <m:r>
                        <a:rPr lang="en-US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,</m:t>
                      </m:r>
                      <m:r>
                        <a:rPr lang="en-US" sz="240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𝑏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′</m:t>
                      </m:r>
                      <m:r>
                        <a:rPr lang="en-US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A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0660" y="2606546"/>
                <a:ext cx="1938544" cy="461665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2797608" y="3199366"/>
                <a:ext cx="61238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𝜋</m:t>
                      </m:r>
                      <m:r>
                        <a:rPr lang="en-US" sz="2400" b="0" i="1" smtClean="0">
                          <a:latin typeface="Cambria Math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charset="0"/>
                        </a:rPr>
                        <m:t>st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7608" y="3199366"/>
                <a:ext cx="612386" cy="461665"/>
              </a:xfrm>
              <a:prstGeom prst="rect">
                <a:avLst/>
              </a:prstGeom>
              <a:blipFill rotWithShape="0">
                <a:blip r:embed="rId8"/>
                <a:stretch>
                  <a:fillRect r="-17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4071339" y="3660363"/>
                <a:ext cx="4349101" cy="20042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If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𝜋</m:t>
                    </m:r>
                    <m:r>
                      <a:rPr lang="en-US" sz="2400" i="1">
                        <a:latin typeface="Cambria Math" charset="0"/>
                      </a:rPr>
                      <m:t>∉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charset="0"/>
                          </a:rPr>
                          <m:t>𝑆</m:t>
                        </m:r>
                      </m:e>
                      <m:sup>
                        <m:r>
                          <a:rPr lang="en-US" sz="2400" i="1">
                            <a:latin typeface="Cambria Math" charset="0"/>
                          </a:rPr>
                          <m:t>⊥</m:t>
                        </m:r>
                      </m:sup>
                    </m:sSup>
                    <m:r>
                      <a:rPr lang="en-US" sz="2400" i="1">
                        <a:latin typeface="Cambria Math" charset="0"/>
                      </a:rPr>
                      <m:t>+</m:t>
                    </m:r>
                    <m:r>
                      <a:rPr lang="en-US" sz="2400" i="1">
                        <a:latin typeface="Cambria Math" charset="0"/>
                      </a:rPr>
                      <m:t>𝑧</m:t>
                    </m:r>
                  </m:oMath>
                </a14:m>
                <a:r>
                  <a:rPr lang="en-US" sz="2400" dirty="0"/>
                  <a:t>, output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charset="0"/>
                          </a:rPr>
                          <m:t>⊥</m:t>
                        </m:r>
                      </m:e>
                    </m:d>
                    <m:d>
                      <m:dPr>
                        <m:begChr m:val="⟨"/>
                        <m:endChr m:val="|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charset="0"/>
                          </a:rPr>
                          <m:t>⊥</m:t>
                        </m:r>
                      </m:e>
                    </m:d>
                  </m:oMath>
                </a14:m>
                <a:endParaRPr lang="en-US" sz="2400" dirty="0"/>
              </a:p>
              <a:p>
                <a:r>
                  <a:rPr lang="en-US" sz="2400" dirty="0">
                    <a:solidFill>
                      <a:srgbClr val="FF0000"/>
                    </a:solidFill>
                  </a:rPr>
                  <a:t>Apply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𝑈</m:t>
                        </m:r>
                      </m:e>
                      <m:sub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𝑆</m:t>
                        </m:r>
                      </m:sub>
                      <m:sup>
                        <m:r>
                          <a:rPr lang="sk-SK" sz="2400" i="1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†</m:t>
                        </m:r>
                      </m:sup>
                    </m:sSubSup>
                    <m:r>
                      <a:rPr lang="sk-SK" sz="2400" i="1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sz="2400" dirty="0">
                    <a:solidFill>
                      <a:srgbClr val="FF0000"/>
                    </a:solidFill>
                  </a:rPr>
                  <a:t>to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>
                        <a:solidFill>
                          <a:srgbClr val="FF0000"/>
                        </a:solidFill>
                        <a:latin typeface="Cambria Math" charset="0"/>
                      </a:rPr>
                      <m:t>X</m:t>
                    </m:r>
                  </m:oMath>
                </a14:m>
                <a:r>
                  <a:rPr lang="en-US" sz="2400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dirty="0"/>
                  <a:t>and then m</a:t>
                </a:r>
                <a:r>
                  <a:rPr lang="en-US" sz="2400" dirty="0">
                    <a:solidFill>
                      <a:schemeClr val="tx1"/>
                    </a:solidFill>
                  </a:rPr>
                  <a:t>easure register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>
                        <a:solidFill>
                          <a:schemeClr val="tx1"/>
                        </a:solidFill>
                        <a:latin typeface="Cambria Math" charset="0"/>
                      </a:rPr>
                      <m:t>X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to obtain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charset="0"/>
                      </a:rPr>
                      <m:t>𝑥</m:t>
                    </m:r>
                  </m:oMath>
                </a14:m>
                <a:endParaRPr lang="en-US" sz="2400" dirty="0">
                  <a:solidFill>
                    <a:schemeClr val="tx1"/>
                  </a:solidFill>
                </a:endParaRPr>
              </a:p>
              <a:p>
                <a:r>
                  <a:rPr lang="en-US" sz="2400" dirty="0">
                    <a:solidFill>
                      <a:schemeClr val="tx1"/>
                    </a:solidFill>
                  </a:rPr>
                  <a:t>If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𝑏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⊕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</m:t>
                        </m:r>
                      </m:sub>
                    </m:sSub>
                    <m:r>
                      <a:rPr lang="en-US" sz="24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≠</m:t>
                    </m:r>
                    <m:r>
                      <a:rPr lang="en-US" sz="24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𝑏</m:t>
                    </m:r>
                    <m:r>
                      <a:rPr lang="en-US" sz="24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′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, output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⊥</m:t>
                        </m:r>
                      </m:e>
                    </m:d>
                    <m:d>
                      <m:dPr>
                        <m:begChr m:val="⟨"/>
                        <m:endChr m:val="|"/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⊥</m:t>
                        </m:r>
                      </m:e>
                    </m:d>
                  </m:oMath>
                </a14:m>
                <a:endParaRPr lang="en-US" sz="2400" dirty="0">
                  <a:solidFill>
                    <a:schemeClr val="tx1"/>
                  </a:solidFill>
                </a:endParaRPr>
              </a:p>
              <a:p>
                <a:r>
                  <a:rPr lang="en-US" sz="2400" dirty="0"/>
                  <a:t>Otherwise, output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charset="0"/>
                      </a:rPr>
                      <m:t>st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1339" y="3660363"/>
                <a:ext cx="4349101" cy="2004267"/>
              </a:xfrm>
              <a:prstGeom prst="rect">
                <a:avLst/>
              </a:prstGeom>
              <a:blipFill rotWithShape="0">
                <a:blip r:embed="rId9"/>
                <a:stretch>
                  <a:fillRect l="-2244" t="-2432" r="-701" b="-60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/>
          <p:cNvCxnSpPr/>
          <p:nvPr/>
        </p:nvCxnSpPr>
        <p:spPr>
          <a:xfrm flipV="1">
            <a:off x="2140660" y="3686031"/>
            <a:ext cx="1828800" cy="38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/>
              <p:nvPr/>
            </p:nvSpPr>
            <p:spPr>
              <a:xfrm>
                <a:off x="9331985" y="2249038"/>
                <a:ext cx="2527353" cy="9575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sz="22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200" i="1" smtClean="0">
                              <a:latin typeface="Cambria Math" charset="0"/>
                            </a:rPr>
                            <m:t>𝑥</m:t>
                          </m:r>
                          <m:r>
                            <a:rPr lang="en-US" sz="2200" i="1">
                              <a:latin typeface="Cambria Math" charset="0"/>
                            </a:rPr>
                            <m:t>∈</m:t>
                          </m:r>
                          <m:r>
                            <m:rPr>
                              <m:sty m:val="p"/>
                            </m:rPr>
                            <a:rPr lang="en-US" sz="2200" i="0">
                              <a:latin typeface="Cambria Math" charset="0"/>
                            </a:rPr>
                            <m:t>co</m:t>
                          </m:r>
                          <m:r>
                            <a:rPr lang="en-US" sz="2200" i="1">
                              <a:latin typeface="Cambria Math" charset="0"/>
                            </a:rPr>
                            <m:t>(</m:t>
                          </m:r>
                          <m:r>
                            <a:rPr lang="en-US" sz="2200" i="1">
                              <a:latin typeface="Cambria Math" charset="0"/>
                            </a:rPr>
                            <m:t>𝑆</m:t>
                          </m:r>
                          <m:r>
                            <a:rPr lang="en-US" sz="2200" i="1">
                              <a:latin typeface="Cambria Math" charset="0"/>
                            </a:rPr>
                            <m:t>)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200" b="0" i="0" smtClean="0">
                                  <a:latin typeface="Cambria Math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⊗</m:t>
                              </m:r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𝑛</m:t>
                              </m:r>
                            </m:sup>
                          </m:sSup>
                          <m:d>
                            <m:dPr>
                              <m:begChr m:val="|"/>
                              <m:endChr m:val="⟩"/>
                              <m:ctrlPr>
                                <a:rPr lang="en-US" sz="2200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2200" b="0" i="1" smtClean="0">
                                      <a:latin typeface="Cambria Math" charset="0"/>
                                    </a:rPr>
                                    <m:t>𝑧</m:t>
                                  </m:r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,</m:t>
                                  </m:r>
                                  <m:r>
                                    <a:rPr lang="en-US" sz="2200" b="0" i="1" smtClean="0">
                                      <a:latin typeface="Cambria Math" charset="0"/>
                                    </a:rPr>
                                    <m:t>𝑥</m:t>
                                  </m:r>
                                </m:sub>
                                <m:sup>
                                  <m:r>
                                    <a:rPr lang="en-US" sz="2200" b="0" i="1" smtClean="0">
                                      <a:latin typeface="Cambria Math" charset="0"/>
                                    </a:rPr>
                                    <m:t>⊥</m:t>
                                  </m:r>
                                </m:sup>
                              </m:sSubSup>
                            </m:e>
                          </m:d>
                          <m:r>
                            <a:rPr lang="en-US" sz="2200" b="0" i="1" smtClean="0">
                              <a:latin typeface="Cambria Math" charset="0"/>
                            </a:rPr>
                            <m:t>|</m:t>
                          </m:r>
                          <m:r>
                            <a:rPr lang="en-US" sz="2200" b="0" i="1" smtClean="0">
                              <a:latin typeface="Cambria Math" charset="0"/>
                            </a:rPr>
                            <m:t>𝑥</m:t>
                          </m:r>
                          <m:r>
                            <a:rPr lang="en-US" sz="2200" b="0" i="1" smtClean="0">
                              <a:latin typeface="Cambria Math" charset="0"/>
                            </a:rPr>
                            <m:t>⟩</m:t>
                          </m:r>
                        </m:e>
                      </m:nary>
                    </m:oMath>
                  </m:oMathPara>
                </a14:m>
                <a:br>
                  <a:rPr lang="en-US" sz="2000" dirty="0"/>
                </a:br>
                <a:endParaRPr lang="en-US" sz="2000" dirty="0"/>
              </a:p>
            </p:txBody>
          </p:sp>
        </mc:Choice>
        <mc:Fallback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1985" y="2249038"/>
                <a:ext cx="2527353" cy="957570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/>
              <p:cNvSpPr txBox="1"/>
              <p:nvPr/>
            </p:nvSpPr>
            <p:spPr>
              <a:xfrm>
                <a:off x="9331985" y="3647131"/>
                <a:ext cx="2547172" cy="9307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sz="22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200" b="0" i="1" smtClean="0">
                              <a:latin typeface="Cambria Math" charset="0"/>
                            </a:rPr>
                            <m:t>𝑣</m:t>
                          </m:r>
                          <m:r>
                            <a:rPr lang="en-US" sz="2200" i="1">
                              <a:latin typeface="Cambria Math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𝑆</m:t>
                              </m:r>
                            </m:e>
                            <m:sup>
                              <m:r>
                                <a:rPr lang="en-US" sz="2200" i="1">
                                  <a:latin typeface="Cambria Math" charset="0"/>
                                </a:rPr>
                                <m:t>⊥</m:t>
                              </m:r>
                            </m:sup>
                          </m:sSup>
                        </m:sub>
                        <m:sup/>
                        <m:e>
                          <m:sSup>
                            <m:sSup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200" b="0" i="0" smtClean="0">
                                  <a:latin typeface="Cambria Math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⊗</m:t>
                              </m:r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𝑛</m:t>
                              </m:r>
                            </m:sup>
                          </m:sSup>
                          <m:d>
                            <m:dPr>
                              <m:begChr m:val="|"/>
                              <m:endChr m:val="⟩"/>
                              <m:ctrlPr>
                                <a:rPr lang="en-US" sz="2200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𝑣</m:t>
                              </m:r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+</m:t>
                              </m:r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𝑧</m:t>
                              </m:r>
                            </m:e>
                          </m:d>
                          <m:r>
                            <a:rPr lang="en-US" sz="2200" b="0" i="1" smtClean="0">
                              <a:latin typeface="Cambria Math" charset="0"/>
                            </a:rPr>
                            <m:t>|</m:t>
                          </m:r>
                          <m:r>
                            <a:rPr lang="en-US" sz="2200" b="0" i="1" smtClean="0">
                              <a:latin typeface="Cambria Math" charset="0"/>
                            </a:rPr>
                            <m:t>𝑣</m:t>
                          </m:r>
                          <m:r>
                            <a:rPr lang="en-US" sz="2200" b="0" i="1" smtClean="0">
                              <a:latin typeface="Cambria Math" charset="0"/>
                            </a:rPr>
                            <m:t>⟩</m:t>
                          </m:r>
                        </m:e>
                      </m:nary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41" name="TextBox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1985" y="3647131"/>
                <a:ext cx="2547172" cy="930704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Straight Arrow Connector 41"/>
          <p:cNvCxnSpPr/>
          <p:nvPr/>
        </p:nvCxnSpPr>
        <p:spPr>
          <a:xfrm flipH="1">
            <a:off x="11504310" y="3098146"/>
            <a:ext cx="1" cy="589441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10953141" y="3150712"/>
                <a:ext cx="558678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200">
                              <a:latin typeface="Cambria Math" charset="0"/>
                            </a:rPr>
                            <m:t>U</m:t>
                          </m:r>
                        </m:e>
                        <m:sub>
                          <m:r>
                            <a:rPr lang="en-US" sz="2200" i="1">
                              <a:latin typeface="Cambria Math" charset="0"/>
                            </a:rPr>
                            <m:t>𝑆</m:t>
                          </m:r>
                        </m:sub>
                      </m:sSub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53141" y="3150712"/>
                <a:ext cx="558678" cy="430887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1838156" y="5997695"/>
                <a:ext cx="589962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/>
                  <a:t>Hyrid</a:t>
                </a:r>
                <a:r>
                  <a:rPr lang="en-US" sz="2400" dirty="0"/>
                  <a:t> 3: Challenger applies change of basis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charset="0"/>
                          </a:rPr>
                          <m:t>U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𝑆</m:t>
                        </m:r>
                      </m:sub>
                    </m:sSub>
                  </m:oMath>
                </a14:m>
                <a:endParaRPr lang="en-US" sz="2400" i="1" u="sng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8156" y="5997695"/>
                <a:ext cx="5899628" cy="461665"/>
              </a:xfrm>
              <a:prstGeom prst="rect">
                <a:avLst/>
              </a:prstGeom>
              <a:blipFill rotWithShape="0">
                <a:blip r:embed="rId14"/>
                <a:stretch>
                  <a:fillRect l="-1655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ounded Rectangle 20"/>
          <p:cNvSpPr/>
          <p:nvPr/>
        </p:nvSpPr>
        <p:spPr>
          <a:xfrm>
            <a:off x="9044709" y="740540"/>
            <a:ext cx="3045691" cy="1057250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9044709" y="2165327"/>
            <a:ext cx="3045691" cy="2412508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735649" y="1213015"/>
                <a:ext cx="65915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u="sng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𝒜</m:t>
                      </m:r>
                    </m:oMath>
                  </m:oMathPara>
                </a14:m>
                <a:endParaRPr lang="en-US" sz="3200" u="sng" dirty="0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649" y="1213015"/>
                <a:ext cx="659155" cy="584775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9044709" y="796415"/>
                <a:ext cx="3085268" cy="9307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200">
                              <a:latin typeface="Cambria Math" charset="0"/>
                            </a:rPr>
                            <m:t>U</m:t>
                          </m:r>
                        </m:e>
                        <m:sub>
                          <m:r>
                            <a:rPr lang="en-US" sz="2200" i="1">
                              <a:latin typeface="Cambria Math" charset="0"/>
                            </a:rPr>
                            <m:t>𝑆</m:t>
                          </m:r>
                        </m:sub>
                      </m:sSub>
                      <m:d>
                        <m:dPr>
                          <m:begChr m:val="|"/>
                          <m:endChr m:val="⟩"/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i="1">
                              <a:latin typeface="Cambria Math" charset="0"/>
                            </a:rPr>
                            <m:t>𝑥</m:t>
                          </m:r>
                        </m:e>
                      </m:d>
                      <m:r>
                        <a:rPr lang="en-US" sz="2200" i="1">
                          <a:latin typeface="Cambria Math" charset="0"/>
                        </a:rPr>
                        <m:t>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200" b="0" i="1" smtClean="0">
                              <a:latin typeface="Cambria Math" charset="0"/>
                            </a:rPr>
                            <m:t>𝑣</m:t>
                          </m:r>
                          <m:r>
                            <a:rPr lang="en-US" sz="2200" i="1">
                              <a:latin typeface="Cambria Math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𝑆</m:t>
                              </m:r>
                            </m:e>
                            <m:sup>
                              <m:r>
                                <a:rPr lang="en-US" sz="2200" i="1">
                                  <a:latin typeface="Cambria Math" charset="0"/>
                                </a:rPr>
                                <m:t>⊥</m:t>
                              </m:r>
                            </m:sup>
                          </m:sSup>
                        </m:sub>
                        <m:sup/>
                        <m:e>
                          <m:sSup>
                            <m:sSup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𝑣</m:t>
                              </m:r>
                              <m:r>
                                <a:rPr lang="en-US" sz="2200" i="1">
                                  <a:latin typeface="Cambria Math" charset="0"/>
                                </a:rPr>
                                <m:t>⋅</m:t>
                              </m:r>
                              <m:r>
                                <a:rPr lang="en-US" sz="2200" i="1">
                                  <a:latin typeface="Cambria Math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en-US" sz="2200" i="1">
                              <a:latin typeface="Cambria Math" charset="0"/>
                            </a:rPr>
                            <m:t>|</m:t>
                          </m:r>
                          <m:r>
                            <a:rPr lang="en-US" sz="2200" b="0" i="1" smtClean="0">
                              <a:latin typeface="Cambria Math" charset="0"/>
                            </a:rPr>
                            <m:t>𝑣</m:t>
                          </m:r>
                          <m:r>
                            <a:rPr lang="en-US" sz="2200" i="1">
                              <a:latin typeface="Cambria Math" charset="0"/>
                            </a:rPr>
                            <m:t>⟩</m:t>
                          </m:r>
                        </m:e>
                      </m:nary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4709" y="796415"/>
                <a:ext cx="3085268" cy="930704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929515598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462987" y="318826"/>
            <a:ext cx="4104190" cy="815493"/>
          </a:xfrm>
        </p:spPr>
        <p:txBody>
          <a:bodyPr/>
          <a:lstStyle/>
          <a:p>
            <a:r>
              <a:rPr lang="en-US" dirty="0"/>
              <a:t>Example Proof</a:t>
            </a:r>
          </a:p>
        </p:txBody>
      </p:sp>
      <p:sp>
        <p:nvSpPr>
          <p:cNvPr id="8" name="TextBox 7"/>
          <p:cNvSpPr txBox="1"/>
          <p:nvPr>
            <p:custDataLst>
              <p:tags r:id="rId3"/>
            </p:custDataLst>
          </p:nvPr>
        </p:nvSpPr>
        <p:spPr>
          <a:xfrm>
            <a:off x="6910086" y="274898"/>
            <a:ext cx="50637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Simplified version of proof from [</a:t>
            </a:r>
            <a:r>
              <a:rPr lang="en-US" sz="2000" b="1" dirty="0"/>
              <a:t>B</a:t>
            </a:r>
            <a:r>
              <a:rPr lang="en-US" sz="2000" dirty="0"/>
              <a:t>GGKMRR23]</a:t>
            </a:r>
            <a:endParaRPr lang="en-US" sz="2000" b="1" dirty="0"/>
          </a:p>
        </p:txBody>
      </p:sp>
      <p:sp>
        <p:nvSpPr>
          <p:cNvPr id="12" name="Rounded Rectangle 11"/>
          <p:cNvSpPr/>
          <p:nvPr>
            <p:custDataLst>
              <p:tags r:id="rId4"/>
            </p:custDataLst>
          </p:nvPr>
        </p:nvSpPr>
        <p:spPr>
          <a:xfrm>
            <a:off x="482219" y="1080580"/>
            <a:ext cx="8013700" cy="5268974"/>
          </a:xfrm>
          <a:prstGeom prst="roundRect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/>
              <p:cNvSpPr txBox="1"/>
              <p:nvPr>
                <p:custDataLst>
                  <p:tags r:id="rId5"/>
                </p:custDataLst>
              </p:nvPr>
            </p:nvSpPr>
            <p:spPr>
              <a:xfrm>
                <a:off x="2937980" y="1208028"/>
                <a:ext cx="1360501" cy="461665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25400">
                <a:solidFill>
                  <a:schemeClr val="accent2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charset="0"/>
                            </a:rPr>
                            <m:t>Hyb</m:t>
                          </m:r>
                        </m:e>
                        <m:sub>
                          <m:r>
                            <a:rPr lang="en-US" sz="2400" b="0" i="0" smtClean="0">
                              <a:latin typeface="Cambria Math" charset="0"/>
                            </a:rPr>
                            <m:t>4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𝑏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5"/>
                </p:custDataLst>
              </p:nvPr>
            </p:nvSpPr>
            <p:spPr>
              <a:xfrm>
                <a:off x="2937980" y="1208028"/>
                <a:ext cx="1360501" cy="461665"/>
              </a:xfrm>
              <a:prstGeom prst="rect">
                <a:avLst/>
              </a:prstGeom>
              <a:blipFill>
                <a:blip r:embed="rId19"/>
                <a:stretch>
                  <a:fillRect b="-13750"/>
                </a:stretch>
              </a:blipFill>
              <a:ln w="2540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/>
              <p:cNvSpPr txBox="1"/>
              <p:nvPr>
                <p:custDataLst>
                  <p:tags r:id="rId6"/>
                </p:custDataLst>
              </p:nvPr>
            </p:nvSpPr>
            <p:spPr>
              <a:xfrm>
                <a:off x="1123181" y="1159276"/>
                <a:ext cx="65915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u="sng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𝒜</m:t>
                      </m:r>
                    </m:oMath>
                  </m:oMathPara>
                </a14:m>
                <a:endParaRPr lang="en-US" sz="3200" u="sng" dirty="0"/>
              </a:p>
            </p:txBody>
          </p:sp>
        </mc:Choice>
        <mc:Fallback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6"/>
                </p:custDataLst>
              </p:nvPr>
            </p:nvSpPr>
            <p:spPr>
              <a:xfrm>
                <a:off x="1123181" y="1159276"/>
                <a:ext cx="659155" cy="584775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/>
              <p:cNvSpPr txBox="1"/>
              <p:nvPr>
                <p:custDataLst>
                  <p:tags r:id="rId7"/>
                </p:custDataLst>
              </p:nvPr>
            </p:nvSpPr>
            <p:spPr>
              <a:xfrm>
                <a:off x="5865563" y="1159277"/>
                <a:ext cx="75751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u="sng" smtClean="0">
                          <a:latin typeface="Cambria Math" charset="0"/>
                        </a:rPr>
                        <m:t>𝐶h</m:t>
                      </m:r>
                    </m:oMath>
                  </m:oMathPara>
                </a14:m>
                <a:endParaRPr lang="en-US" sz="3200" u="sng" dirty="0"/>
              </a:p>
            </p:txBody>
          </p:sp>
        </mc:Choice>
        <mc:Fallback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7"/>
                </p:custDataLst>
              </p:nvPr>
            </p:nvSpPr>
            <p:spPr>
              <a:xfrm>
                <a:off x="5865563" y="1159277"/>
                <a:ext cx="757515" cy="584775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>
                <p:custDataLst>
                  <p:tags r:id="rId8"/>
                </p:custDataLst>
              </p:nvPr>
            </p:nvSpPr>
            <p:spPr>
              <a:xfrm>
                <a:off x="4059961" y="1744051"/>
                <a:ext cx="4450836" cy="12431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Sample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charset="0"/>
                          </a:rPr>
                          <m:t>𝑆</m:t>
                        </m:r>
                        <m:r>
                          <a:rPr lang="en-US" sz="2400" i="1">
                            <a:latin typeface="Cambria Math" charset="0"/>
                          </a:rPr>
                          <m:t>,</m:t>
                        </m:r>
                        <m:r>
                          <a:rPr lang="en-US" sz="2400" i="1">
                            <a:latin typeface="Cambria Math" charset="0"/>
                          </a:rPr>
                          <m:t>𝑧</m:t>
                        </m:r>
                      </m:e>
                    </m:d>
                  </m:oMath>
                </a14:m>
                <a:endParaRPr lang="en-US" sz="2400" dirty="0"/>
              </a:p>
              <a:p>
                <a:r>
                  <a:rPr lang="en-US" sz="2400" dirty="0">
                    <a:solidFill>
                      <a:schemeClr val="tx1"/>
                    </a:solidFill>
                  </a:rPr>
                  <a:t>Sample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←</m:t>
                    </m:r>
                    <m:r>
                      <m:rPr>
                        <m:lit/>
                      </m:rPr>
                      <a:rPr lang="en-US" sz="2400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{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0,1</m:t>
                    </m:r>
                    <m:r>
                      <m:rPr>
                        <m:lit/>
                      </m:rPr>
                      <a:rPr lang="en-US" sz="2400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}</m:t>
                    </m:r>
                  </m:oMath>
                </a14:m>
                <a:endParaRPr lang="en-US" sz="2400" dirty="0">
                  <a:solidFill>
                    <a:schemeClr val="tx1"/>
                  </a:solidFill>
                </a:endParaRPr>
              </a:p>
              <a:p>
                <a:r>
                  <a:rPr lang="en-US" sz="2400" dirty="0">
                    <a:solidFill>
                      <a:schemeClr val="tx1"/>
                    </a:solidFill>
                  </a:rPr>
                  <a:t>Prepare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𝑣</m:t>
                        </m:r>
                        <m: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∈</m:t>
                        </m:r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S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⊥</m:t>
                            </m:r>
                          </m:sup>
                        </m:sSup>
                      </m:sub>
                      <m:sup/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sSup>
                                  <m:sSupPr>
                                    <m:ctrlP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400" b="0" i="0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H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⊗</m:t>
                                    </m:r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𝑛</m:t>
                                    </m:r>
                                  </m:sup>
                                </m:sSup>
                                <m:d>
                                  <m:dPr>
                                    <m:begChr m:val="|"/>
                                    <m:endChr m:val="⟩"/>
                                    <m:ctrlP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𝑣</m:t>
                                    </m:r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+</m:t>
                                    </m:r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𝑧</m:t>
                                    </m:r>
                                  </m:e>
                                </m:d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A</m:t>
                                </m:r>
                              </m:sub>
                            </m:sSub>
                            <m:d>
                              <m:dPr>
                                <m:begChr m:val="|"/>
                                <m:endChr m:val="⟩"/>
                                <m:ctrlP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𝑣</m:t>
                                </m:r>
                              </m:e>
                            </m:d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40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X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 </a:t>
                </a:r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8"/>
                </p:custDataLst>
              </p:nvPr>
            </p:nvSpPr>
            <p:spPr>
              <a:xfrm>
                <a:off x="4059961" y="1744051"/>
                <a:ext cx="4450836" cy="1243161"/>
              </a:xfrm>
              <a:prstGeom prst="rect">
                <a:avLst/>
              </a:prstGeom>
              <a:blipFill>
                <a:blip r:embed="rId22"/>
                <a:stretch>
                  <a:fillRect l="-2055" t="-3922" b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/>
          <p:cNvCxnSpPr/>
          <p:nvPr>
            <p:custDataLst>
              <p:tags r:id="rId9"/>
            </p:custDataLst>
          </p:nvPr>
        </p:nvCxnSpPr>
        <p:spPr>
          <a:xfrm flipH="1">
            <a:off x="1733539" y="3131631"/>
            <a:ext cx="182880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/>
              <p:cNvSpPr txBox="1"/>
              <p:nvPr>
                <p:custDataLst>
                  <p:tags r:id="rId10"/>
                </p:custDataLst>
              </p:nvPr>
            </p:nvSpPr>
            <p:spPr>
              <a:xfrm>
                <a:off x="1746239" y="2552807"/>
                <a:ext cx="193854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Com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𝑆</m:t>
                          </m:r>
                        </m:e>
                      </m:d>
                      <m:r>
                        <a:rPr lang="en-US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,</m:t>
                      </m:r>
                      <m:r>
                        <a:rPr lang="en-US" sz="240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𝑏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′</m:t>
                      </m:r>
                      <m:r>
                        <a:rPr lang="en-US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A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0"/>
                </p:custDataLst>
              </p:nvPr>
            </p:nvSpPr>
            <p:spPr>
              <a:xfrm>
                <a:off x="1746239" y="2552807"/>
                <a:ext cx="1938544" cy="461665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/>
              <p:cNvSpPr txBox="1"/>
              <p:nvPr>
                <p:custDataLst>
                  <p:tags r:id="rId11"/>
                </p:custDataLst>
              </p:nvPr>
            </p:nvSpPr>
            <p:spPr>
              <a:xfrm>
                <a:off x="2403187" y="3145627"/>
                <a:ext cx="61238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𝜋</m:t>
                      </m:r>
                      <m:r>
                        <a:rPr lang="en-US" sz="2400" b="0" i="1" smtClean="0">
                          <a:latin typeface="Cambria Math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charset="0"/>
                        </a:rPr>
                        <m:t>st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1"/>
                </p:custDataLst>
              </p:nvPr>
            </p:nvSpPr>
            <p:spPr>
              <a:xfrm>
                <a:off x="2403187" y="3145627"/>
                <a:ext cx="612386" cy="461665"/>
              </a:xfrm>
              <a:prstGeom prst="rect">
                <a:avLst/>
              </a:prstGeom>
              <a:blipFill>
                <a:blip r:embed="rId24"/>
                <a:stretch>
                  <a:fillRect r="-168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/>
              <p:cNvSpPr txBox="1"/>
              <p:nvPr>
                <p:custDataLst>
                  <p:tags r:id="rId12"/>
                </p:custDataLst>
              </p:nvPr>
            </p:nvSpPr>
            <p:spPr>
              <a:xfrm>
                <a:off x="3676918" y="3606624"/>
                <a:ext cx="4754691" cy="27429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If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𝜋</m:t>
                    </m:r>
                    <m:r>
                      <a:rPr lang="en-US" sz="2400" i="1">
                        <a:latin typeface="Cambria Math" charset="0"/>
                      </a:rPr>
                      <m:t>∉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charset="0"/>
                          </a:rPr>
                          <m:t>𝑆</m:t>
                        </m:r>
                      </m:e>
                      <m:sup>
                        <m:r>
                          <a:rPr lang="en-US" sz="2400" i="1">
                            <a:latin typeface="Cambria Math" charset="0"/>
                          </a:rPr>
                          <m:t>⊥</m:t>
                        </m:r>
                      </m:sup>
                    </m:sSup>
                    <m:r>
                      <a:rPr lang="en-US" sz="2400" i="1">
                        <a:latin typeface="Cambria Math" charset="0"/>
                      </a:rPr>
                      <m:t>+</m:t>
                    </m:r>
                    <m:r>
                      <a:rPr lang="en-US" sz="2400" i="1">
                        <a:latin typeface="Cambria Math" charset="0"/>
                      </a:rPr>
                      <m:t>𝑧</m:t>
                    </m:r>
                  </m:oMath>
                </a14:m>
                <a:r>
                  <a:rPr lang="en-US" sz="2400" dirty="0"/>
                  <a:t>, output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charset="0"/>
                          </a:rPr>
                          <m:t>⊥</m:t>
                        </m:r>
                      </m:e>
                    </m:d>
                    <m:d>
                      <m:dPr>
                        <m:begChr m:val="⟨"/>
                        <m:endChr m:val="|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charset="0"/>
                          </a:rPr>
                          <m:t>⊥</m:t>
                        </m:r>
                      </m:e>
                    </m:d>
                  </m:oMath>
                </a14:m>
                <a:endParaRPr lang="en-US" sz="2400" dirty="0"/>
              </a:p>
              <a:p>
                <a:r>
                  <a:rPr lang="en-US" sz="2400" dirty="0">
                    <a:solidFill>
                      <a:srgbClr val="FF0000"/>
                    </a:solidFill>
                  </a:rPr>
                  <a:t>Attempt to project register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>
                        <a:solidFill>
                          <a:srgbClr val="FF0000"/>
                        </a:solidFill>
                        <a:latin typeface="Cambria Math" charset="0"/>
                      </a:rPr>
                      <m:t>X</m:t>
                    </m:r>
                  </m:oMath>
                </a14:m>
                <a:r>
                  <a:rPr lang="en-US" sz="2400" dirty="0">
                    <a:solidFill>
                      <a:srgbClr val="FF0000"/>
                    </a:solidFill>
                  </a:rPr>
                  <a:t> onto </a:t>
                </a:r>
                <a14:m>
                  <m:oMath xmlns:m="http://schemas.openxmlformats.org/officeDocument/2006/math">
                    <m:r>
                      <a:rPr lang="en-US" sz="2400">
                        <a:solidFill>
                          <a:srgbClr val="FF0000"/>
                        </a:solidFill>
                        <a:latin typeface="Cambria Math" charset="0"/>
                      </a:rPr>
                      <m:t>|</m:t>
                    </m:r>
                    <m:r>
                      <a:rPr lang="en-US" sz="2400" i="1">
                        <a:solidFill>
                          <a:srgbClr val="FF0000"/>
                        </a:solidFill>
                        <a:latin typeface="Cambria Math" charset="0"/>
                      </a:rPr>
                      <m:t>𝜋</m:t>
                    </m:r>
                    <m:r>
                      <a:rPr lang="en-US" sz="2400">
                        <a:solidFill>
                          <a:srgbClr val="FF0000"/>
                        </a:solidFill>
                        <a:latin typeface="Cambria Math" charset="0"/>
                      </a:rPr>
                      <m:t>−</m:t>
                    </m:r>
                    <m:r>
                      <a:rPr lang="en-US" sz="2400" i="1">
                        <a:solidFill>
                          <a:srgbClr val="FF0000"/>
                        </a:solidFill>
                        <a:latin typeface="Cambria Math" charset="0"/>
                      </a:rPr>
                      <m:t>𝑧</m:t>
                    </m:r>
                    <m:r>
                      <a:rPr lang="en-US" sz="2400" i="1">
                        <a:solidFill>
                          <a:srgbClr val="FF0000"/>
                        </a:solidFill>
                        <a:latin typeface="Cambria Math" charset="0"/>
                      </a:rPr>
                      <m:t>⟩</m:t>
                    </m:r>
                  </m:oMath>
                </a14:m>
                <a:r>
                  <a:rPr lang="en-US" sz="2400" dirty="0">
                    <a:solidFill>
                      <a:srgbClr val="FF0000"/>
                    </a:solidFill>
                  </a:rPr>
                  <a:t>, output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⊥</m:t>
                        </m:r>
                      </m:e>
                    </m:d>
                    <m:d>
                      <m:dPr>
                        <m:begChr m:val="⟨"/>
                        <m:endChr m:val="|"/>
                        <m:ctrlP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⊥</m:t>
                        </m:r>
                      </m:e>
                    </m:d>
                  </m:oMath>
                </a14:m>
                <a:r>
                  <a:rPr lang="en-US" sz="2400" dirty="0">
                    <a:solidFill>
                      <a:srgbClr val="FF0000"/>
                    </a:solidFill>
                  </a:rPr>
                  <a:t> if fails</a:t>
                </a:r>
                <a:endParaRPr lang="en-US" sz="2400" dirty="0"/>
              </a:p>
              <a:p>
                <a:r>
                  <a:rPr lang="en-US" sz="2400" dirty="0">
                    <a:solidFill>
                      <a:schemeClr val="tx1"/>
                    </a:solidFill>
                  </a:rPr>
                  <a:t>Apply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𝑈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𝑆</m:t>
                        </m:r>
                      </m:sub>
                      <m:sup>
                        <m:r>
                          <a:rPr lang="sk-SK" sz="2400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†</m:t>
                        </m:r>
                      </m:sup>
                    </m:sSubSup>
                    <m:r>
                      <a:rPr lang="sk-SK" sz="24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to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>
                        <a:solidFill>
                          <a:schemeClr val="tx1"/>
                        </a:solidFill>
                        <a:latin typeface="Cambria Math" charset="0"/>
                      </a:rPr>
                      <m:t>X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and then measure register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>
                        <a:solidFill>
                          <a:schemeClr val="tx1"/>
                        </a:solidFill>
                        <a:latin typeface="Cambria Math" charset="0"/>
                      </a:rPr>
                      <m:t>X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to obtain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charset="0"/>
                      </a:rPr>
                      <m:t>𝑥</m:t>
                    </m:r>
                  </m:oMath>
                </a14:m>
                <a:endParaRPr lang="en-US" sz="2400" dirty="0">
                  <a:solidFill>
                    <a:schemeClr val="tx1"/>
                  </a:solidFill>
                </a:endParaRPr>
              </a:p>
              <a:p>
                <a:r>
                  <a:rPr lang="en-US" sz="2400" dirty="0">
                    <a:solidFill>
                      <a:schemeClr val="tx1"/>
                    </a:solidFill>
                  </a:rPr>
                  <a:t>If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𝑏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⊕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</m:t>
                        </m:r>
                      </m:sub>
                    </m:sSub>
                    <m:r>
                      <a:rPr lang="en-US" sz="24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≠</m:t>
                    </m:r>
                    <m:r>
                      <a:rPr lang="en-US" sz="24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𝑏</m:t>
                    </m:r>
                    <m:r>
                      <a:rPr lang="en-US" sz="24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′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, output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⊥</m:t>
                        </m:r>
                      </m:e>
                    </m:d>
                    <m:d>
                      <m:dPr>
                        <m:begChr m:val="⟨"/>
                        <m:endChr m:val="|"/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⊥</m:t>
                        </m:r>
                      </m:e>
                    </m:d>
                  </m:oMath>
                </a14:m>
                <a:endParaRPr lang="en-US" sz="2400" dirty="0">
                  <a:solidFill>
                    <a:schemeClr val="tx1"/>
                  </a:solidFill>
                </a:endParaRPr>
              </a:p>
              <a:p>
                <a:r>
                  <a:rPr lang="en-US" sz="2400" dirty="0"/>
                  <a:t>Otherwise, output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charset="0"/>
                      </a:rPr>
                      <m:t>st</m:t>
                    </m:r>
                  </m:oMath>
                </a14:m>
                <a:endParaRPr lang="en-US" sz="2400" dirty="0"/>
              </a:p>
            </p:txBody>
          </p:sp>
        </mc:Choice>
        <mc:Fallback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2"/>
                </p:custDataLst>
              </p:nvPr>
            </p:nvSpPr>
            <p:spPr>
              <a:xfrm>
                <a:off x="3676918" y="3606624"/>
                <a:ext cx="4754691" cy="2742930"/>
              </a:xfrm>
              <a:prstGeom prst="rect">
                <a:avLst/>
              </a:prstGeom>
              <a:blipFill>
                <a:blip r:embed="rId25"/>
                <a:stretch>
                  <a:fillRect l="-1923" t="-1778" b="-4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/>
          <p:cNvCxnSpPr/>
          <p:nvPr>
            <p:custDataLst>
              <p:tags r:id="rId13"/>
            </p:custDataLst>
          </p:nvPr>
        </p:nvCxnSpPr>
        <p:spPr>
          <a:xfrm flipV="1">
            <a:off x="1746239" y="3632292"/>
            <a:ext cx="1828800" cy="38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/>
              <p:cNvSpPr txBox="1"/>
              <p:nvPr>
                <p:custDataLst>
                  <p:tags r:id="rId14"/>
                </p:custDataLst>
              </p:nvPr>
            </p:nvSpPr>
            <p:spPr>
              <a:xfrm>
                <a:off x="1695393" y="6387654"/>
                <a:ext cx="561019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Hybrid 4: Introduce projection on register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charset="0"/>
                      </a:rPr>
                      <m:t>X</m:t>
                    </m:r>
                  </m:oMath>
                </a14:m>
                <a:endParaRPr lang="en-US" sz="2400" dirty="0"/>
              </a:p>
            </p:txBody>
          </p:sp>
        </mc:Choice>
        <mc:Fallback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4"/>
                </p:custDataLst>
              </p:nvPr>
            </p:nvSpPr>
            <p:spPr>
              <a:xfrm>
                <a:off x="1695393" y="6387654"/>
                <a:ext cx="5610190" cy="461665"/>
              </a:xfrm>
              <a:prstGeom prst="rect">
                <a:avLst/>
              </a:prstGeom>
              <a:blipFill>
                <a:blip r:embed="rId26"/>
                <a:stretch>
                  <a:fillRect l="-1630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ounded Rectangle 22"/>
          <p:cNvSpPr/>
          <p:nvPr>
            <p:custDataLst>
              <p:tags r:id="rId15"/>
            </p:custDataLst>
          </p:nvPr>
        </p:nvSpPr>
        <p:spPr>
          <a:xfrm>
            <a:off x="9044709" y="740540"/>
            <a:ext cx="3045691" cy="1057250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/>
              <p:cNvSpPr txBox="1"/>
              <p:nvPr>
                <p:custDataLst>
                  <p:tags r:id="rId16"/>
                </p:custDataLst>
              </p:nvPr>
            </p:nvSpPr>
            <p:spPr>
              <a:xfrm>
                <a:off x="9044709" y="796415"/>
                <a:ext cx="3085268" cy="9307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200">
                              <a:latin typeface="Cambria Math" charset="0"/>
                            </a:rPr>
                            <m:t>U</m:t>
                          </m:r>
                        </m:e>
                        <m:sub>
                          <m:r>
                            <a:rPr lang="en-US" sz="2200" i="1">
                              <a:latin typeface="Cambria Math" charset="0"/>
                            </a:rPr>
                            <m:t>𝑆</m:t>
                          </m:r>
                        </m:sub>
                      </m:sSub>
                      <m:d>
                        <m:dPr>
                          <m:begChr m:val="|"/>
                          <m:endChr m:val="⟩"/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i="1">
                              <a:latin typeface="Cambria Math" charset="0"/>
                            </a:rPr>
                            <m:t>𝑥</m:t>
                          </m:r>
                        </m:e>
                      </m:d>
                      <m:r>
                        <a:rPr lang="en-US" sz="2200" i="1">
                          <a:latin typeface="Cambria Math" charset="0"/>
                        </a:rPr>
                        <m:t>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200" b="0" i="1" smtClean="0">
                              <a:latin typeface="Cambria Math" charset="0"/>
                            </a:rPr>
                            <m:t>𝑣</m:t>
                          </m:r>
                          <m:r>
                            <a:rPr lang="en-US" sz="2200" i="1">
                              <a:latin typeface="Cambria Math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𝑆</m:t>
                              </m:r>
                            </m:e>
                            <m:sup>
                              <m:r>
                                <a:rPr lang="en-US" sz="2200" i="1">
                                  <a:latin typeface="Cambria Math" charset="0"/>
                                </a:rPr>
                                <m:t>⊥</m:t>
                              </m:r>
                            </m:sup>
                          </m:sSup>
                        </m:sub>
                        <m:sup/>
                        <m:e>
                          <m:sSup>
                            <m:sSup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𝑣</m:t>
                              </m:r>
                              <m:r>
                                <a:rPr lang="en-US" sz="2200" i="1">
                                  <a:latin typeface="Cambria Math" charset="0"/>
                                </a:rPr>
                                <m:t>⋅</m:t>
                              </m:r>
                              <m:r>
                                <a:rPr lang="en-US" sz="2200" i="1">
                                  <a:latin typeface="Cambria Math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en-US" sz="2200" i="1">
                              <a:latin typeface="Cambria Math" charset="0"/>
                            </a:rPr>
                            <m:t>|</m:t>
                          </m:r>
                          <m:r>
                            <a:rPr lang="en-US" sz="2200" b="0" i="1" smtClean="0">
                              <a:latin typeface="Cambria Math" charset="0"/>
                            </a:rPr>
                            <m:t>𝑣</m:t>
                          </m:r>
                          <m:r>
                            <a:rPr lang="en-US" sz="2200" i="1">
                              <a:latin typeface="Cambria Math" charset="0"/>
                            </a:rPr>
                            <m:t>⟩</m:t>
                          </m:r>
                        </m:e>
                      </m:nary>
                    </m:oMath>
                  </m:oMathPara>
                </a14:m>
                <a:endParaRPr lang="en-US" sz="2200" dirty="0"/>
              </a:p>
            </p:txBody>
          </p:sp>
        </mc:Choice>
        <mc:Fallback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6"/>
                </p:custDataLst>
              </p:nvPr>
            </p:nvSpPr>
            <p:spPr>
              <a:xfrm>
                <a:off x="9044709" y="796415"/>
                <a:ext cx="3085268" cy="930704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494083133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462987" y="318826"/>
            <a:ext cx="4104190" cy="815493"/>
          </a:xfrm>
        </p:spPr>
        <p:txBody>
          <a:bodyPr/>
          <a:lstStyle/>
          <a:p>
            <a:r>
              <a:rPr lang="en-US" dirty="0"/>
              <a:t>Example Proof</a:t>
            </a:r>
          </a:p>
        </p:txBody>
      </p:sp>
      <p:sp>
        <p:nvSpPr>
          <p:cNvPr id="8" name="TextBox 7"/>
          <p:cNvSpPr txBox="1"/>
          <p:nvPr>
            <p:custDataLst>
              <p:tags r:id="rId3"/>
            </p:custDataLst>
          </p:nvPr>
        </p:nvSpPr>
        <p:spPr>
          <a:xfrm>
            <a:off x="6910086" y="274898"/>
            <a:ext cx="50637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Simplified version of proof from [</a:t>
            </a:r>
            <a:r>
              <a:rPr lang="en-US" sz="2000" b="1" dirty="0"/>
              <a:t>B</a:t>
            </a:r>
            <a:r>
              <a:rPr lang="en-US" sz="2000" dirty="0"/>
              <a:t>GGKMRR23]</a:t>
            </a:r>
            <a:endParaRPr lang="en-US" sz="2000" b="1" dirty="0"/>
          </a:p>
        </p:txBody>
      </p:sp>
      <p:sp>
        <p:nvSpPr>
          <p:cNvPr id="12" name="Rounded Rectangle 11"/>
          <p:cNvSpPr/>
          <p:nvPr>
            <p:custDataLst>
              <p:tags r:id="rId4"/>
            </p:custDataLst>
          </p:nvPr>
        </p:nvSpPr>
        <p:spPr>
          <a:xfrm>
            <a:off x="482219" y="1080580"/>
            <a:ext cx="8013700" cy="5268974"/>
          </a:xfrm>
          <a:prstGeom prst="roundRect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/>
              <p:cNvSpPr txBox="1"/>
              <p:nvPr>
                <p:custDataLst>
                  <p:tags r:id="rId5"/>
                </p:custDataLst>
              </p:nvPr>
            </p:nvSpPr>
            <p:spPr>
              <a:xfrm>
                <a:off x="2937980" y="1208028"/>
                <a:ext cx="1360501" cy="461665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25400">
                <a:solidFill>
                  <a:schemeClr val="accent2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charset="0"/>
                            </a:rPr>
                            <m:t>Hyb</m:t>
                          </m:r>
                        </m:e>
                        <m:sub>
                          <m:r>
                            <a:rPr lang="en-US" sz="2400" b="0" i="0" smtClean="0">
                              <a:latin typeface="Cambria Math" charset="0"/>
                            </a:rPr>
                            <m:t>4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𝑏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5"/>
                </p:custDataLst>
              </p:nvPr>
            </p:nvSpPr>
            <p:spPr>
              <a:xfrm>
                <a:off x="2937980" y="1208028"/>
                <a:ext cx="1360501" cy="461665"/>
              </a:xfrm>
              <a:prstGeom prst="rect">
                <a:avLst/>
              </a:prstGeom>
              <a:blipFill>
                <a:blip r:embed="rId23"/>
                <a:stretch>
                  <a:fillRect b="-13750"/>
                </a:stretch>
              </a:blipFill>
              <a:ln w="2540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/>
              <p:cNvSpPr txBox="1"/>
              <p:nvPr>
                <p:custDataLst>
                  <p:tags r:id="rId6"/>
                </p:custDataLst>
              </p:nvPr>
            </p:nvSpPr>
            <p:spPr>
              <a:xfrm>
                <a:off x="1123181" y="1159276"/>
                <a:ext cx="65915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u="sng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𝒜</m:t>
                      </m:r>
                    </m:oMath>
                  </m:oMathPara>
                </a14:m>
                <a:endParaRPr lang="en-US" sz="3200" u="sng" dirty="0"/>
              </a:p>
            </p:txBody>
          </p:sp>
        </mc:Choice>
        <mc:Fallback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6"/>
                </p:custDataLst>
              </p:nvPr>
            </p:nvSpPr>
            <p:spPr>
              <a:xfrm>
                <a:off x="1123181" y="1159276"/>
                <a:ext cx="659155" cy="584775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/>
              <p:cNvSpPr txBox="1"/>
              <p:nvPr>
                <p:custDataLst>
                  <p:tags r:id="rId7"/>
                </p:custDataLst>
              </p:nvPr>
            </p:nvSpPr>
            <p:spPr>
              <a:xfrm>
                <a:off x="5865563" y="1159277"/>
                <a:ext cx="75751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u="sng" smtClean="0">
                          <a:latin typeface="Cambria Math" charset="0"/>
                        </a:rPr>
                        <m:t>𝐶h</m:t>
                      </m:r>
                    </m:oMath>
                  </m:oMathPara>
                </a14:m>
                <a:endParaRPr lang="en-US" sz="3200" u="sng" dirty="0"/>
              </a:p>
            </p:txBody>
          </p:sp>
        </mc:Choice>
        <mc:Fallback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7"/>
                </p:custDataLst>
              </p:nvPr>
            </p:nvSpPr>
            <p:spPr>
              <a:xfrm>
                <a:off x="5865563" y="1159277"/>
                <a:ext cx="757515" cy="584775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>
                <p:custDataLst>
                  <p:tags r:id="rId8"/>
                </p:custDataLst>
              </p:nvPr>
            </p:nvSpPr>
            <p:spPr>
              <a:xfrm>
                <a:off x="4059961" y="1744051"/>
                <a:ext cx="4450836" cy="12431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Sample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charset="0"/>
                          </a:rPr>
                          <m:t>𝑆</m:t>
                        </m:r>
                        <m:r>
                          <a:rPr lang="en-US" sz="2400" i="1">
                            <a:latin typeface="Cambria Math" charset="0"/>
                          </a:rPr>
                          <m:t>,</m:t>
                        </m:r>
                        <m:r>
                          <a:rPr lang="en-US" sz="2400" i="1">
                            <a:latin typeface="Cambria Math" charset="0"/>
                          </a:rPr>
                          <m:t>𝑧</m:t>
                        </m:r>
                      </m:e>
                    </m:d>
                  </m:oMath>
                </a14:m>
                <a:endParaRPr lang="en-US" sz="2400" dirty="0"/>
              </a:p>
              <a:p>
                <a:r>
                  <a:rPr lang="en-US" sz="2400" dirty="0">
                    <a:solidFill>
                      <a:schemeClr val="tx1"/>
                    </a:solidFill>
                  </a:rPr>
                  <a:t>Sample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←</m:t>
                    </m:r>
                    <m:r>
                      <m:rPr>
                        <m:lit/>
                      </m:rPr>
                      <a:rPr lang="en-US" sz="2400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{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0,1</m:t>
                    </m:r>
                    <m:r>
                      <m:rPr>
                        <m:lit/>
                      </m:rPr>
                      <a:rPr lang="en-US" sz="2400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}</m:t>
                    </m:r>
                  </m:oMath>
                </a14:m>
                <a:endParaRPr lang="en-US" sz="2400" dirty="0">
                  <a:solidFill>
                    <a:schemeClr val="tx1"/>
                  </a:solidFill>
                </a:endParaRPr>
              </a:p>
              <a:p>
                <a:r>
                  <a:rPr lang="en-US" sz="2400" dirty="0">
                    <a:solidFill>
                      <a:schemeClr val="tx1"/>
                    </a:solidFill>
                  </a:rPr>
                  <a:t>Prepare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𝑣</m:t>
                        </m:r>
                        <m: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∈</m:t>
                        </m:r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S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⊥</m:t>
                            </m:r>
                          </m:sup>
                        </m:sSup>
                      </m:sub>
                      <m:sup/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sSup>
                                  <m:sSupPr>
                                    <m:ctrlP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400" b="0" i="0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H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⊗</m:t>
                                    </m:r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𝑛</m:t>
                                    </m:r>
                                  </m:sup>
                                </m:sSup>
                                <m:d>
                                  <m:dPr>
                                    <m:begChr m:val="|"/>
                                    <m:endChr m:val="⟩"/>
                                    <m:ctrlP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𝑣</m:t>
                                    </m:r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+</m:t>
                                    </m:r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𝑧</m:t>
                                    </m:r>
                                  </m:e>
                                </m:d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A</m:t>
                                </m:r>
                              </m:sub>
                            </m:sSub>
                            <m:d>
                              <m:dPr>
                                <m:begChr m:val="|"/>
                                <m:endChr m:val="⟩"/>
                                <m:ctrlP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𝑣</m:t>
                                </m:r>
                              </m:e>
                            </m:d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40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X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 </a:t>
                </a:r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8"/>
                </p:custDataLst>
              </p:nvPr>
            </p:nvSpPr>
            <p:spPr>
              <a:xfrm>
                <a:off x="4059961" y="1744051"/>
                <a:ext cx="4450836" cy="1243161"/>
              </a:xfrm>
              <a:prstGeom prst="rect">
                <a:avLst/>
              </a:prstGeom>
              <a:blipFill>
                <a:blip r:embed="rId26"/>
                <a:stretch>
                  <a:fillRect l="-2055" t="-3922" b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/>
          <p:cNvCxnSpPr/>
          <p:nvPr>
            <p:custDataLst>
              <p:tags r:id="rId9"/>
            </p:custDataLst>
          </p:nvPr>
        </p:nvCxnSpPr>
        <p:spPr>
          <a:xfrm flipH="1">
            <a:off x="1733539" y="3131631"/>
            <a:ext cx="182880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/>
              <p:cNvSpPr txBox="1"/>
              <p:nvPr>
                <p:custDataLst>
                  <p:tags r:id="rId10"/>
                </p:custDataLst>
              </p:nvPr>
            </p:nvSpPr>
            <p:spPr>
              <a:xfrm>
                <a:off x="1746239" y="2552807"/>
                <a:ext cx="193854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Com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𝑆</m:t>
                          </m:r>
                        </m:e>
                      </m:d>
                      <m:r>
                        <a:rPr lang="en-US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,</m:t>
                      </m:r>
                      <m:r>
                        <a:rPr lang="en-US" sz="240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𝑏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′</m:t>
                      </m:r>
                      <m:r>
                        <a:rPr lang="en-US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A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0"/>
                </p:custDataLst>
              </p:nvPr>
            </p:nvSpPr>
            <p:spPr>
              <a:xfrm>
                <a:off x="1746239" y="2552807"/>
                <a:ext cx="1938544" cy="461665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/>
              <p:cNvSpPr txBox="1"/>
              <p:nvPr>
                <p:custDataLst>
                  <p:tags r:id="rId11"/>
                </p:custDataLst>
              </p:nvPr>
            </p:nvSpPr>
            <p:spPr>
              <a:xfrm>
                <a:off x="2403187" y="3145627"/>
                <a:ext cx="61238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𝜋</m:t>
                      </m:r>
                      <m:r>
                        <a:rPr lang="en-US" sz="2400" b="0" i="1" smtClean="0">
                          <a:latin typeface="Cambria Math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charset="0"/>
                        </a:rPr>
                        <m:t>st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1"/>
                </p:custDataLst>
              </p:nvPr>
            </p:nvSpPr>
            <p:spPr>
              <a:xfrm>
                <a:off x="2403187" y="3145627"/>
                <a:ext cx="612386" cy="461665"/>
              </a:xfrm>
              <a:prstGeom prst="rect">
                <a:avLst/>
              </a:prstGeom>
              <a:blipFill>
                <a:blip r:embed="rId28"/>
                <a:stretch>
                  <a:fillRect r="-168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/>
              <p:cNvSpPr txBox="1"/>
              <p:nvPr>
                <p:custDataLst>
                  <p:tags r:id="rId12"/>
                </p:custDataLst>
              </p:nvPr>
            </p:nvSpPr>
            <p:spPr>
              <a:xfrm>
                <a:off x="3676918" y="3606624"/>
                <a:ext cx="4754691" cy="27429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If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𝜋</m:t>
                    </m:r>
                    <m:r>
                      <a:rPr lang="en-US" sz="2400" i="1">
                        <a:latin typeface="Cambria Math" charset="0"/>
                      </a:rPr>
                      <m:t>∉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charset="0"/>
                          </a:rPr>
                          <m:t>𝑆</m:t>
                        </m:r>
                      </m:e>
                      <m:sup>
                        <m:r>
                          <a:rPr lang="en-US" sz="2400" i="1">
                            <a:latin typeface="Cambria Math" charset="0"/>
                          </a:rPr>
                          <m:t>⊥</m:t>
                        </m:r>
                      </m:sup>
                    </m:sSup>
                    <m:r>
                      <a:rPr lang="en-US" sz="2400" i="1">
                        <a:latin typeface="Cambria Math" charset="0"/>
                      </a:rPr>
                      <m:t>+</m:t>
                    </m:r>
                    <m:r>
                      <a:rPr lang="en-US" sz="2400" i="1">
                        <a:latin typeface="Cambria Math" charset="0"/>
                      </a:rPr>
                      <m:t>𝑧</m:t>
                    </m:r>
                  </m:oMath>
                </a14:m>
                <a:r>
                  <a:rPr lang="en-US" sz="2400" dirty="0"/>
                  <a:t>, output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charset="0"/>
                          </a:rPr>
                          <m:t>⊥</m:t>
                        </m:r>
                      </m:e>
                    </m:d>
                    <m:d>
                      <m:dPr>
                        <m:begChr m:val="⟨"/>
                        <m:endChr m:val="|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charset="0"/>
                          </a:rPr>
                          <m:t>⊥</m:t>
                        </m:r>
                      </m:e>
                    </m:d>
                  </m:oMath>
                </a14:m>
                <a:endParaRPr lang="en-US" sz="2400" dirty="0"/>
              </a:p>
              <a:p>
                <a:r>
                  <a:rPr lang="en-US" sz="2400" dirty="0">
                    <a:solidFill>
                      <a:srgbClr val="FF0000"/>
                    </a:solidFill>
                  </a:rPr>
                  <a:t>Attempt to project register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>
                        <a:solidFill>
                          <a:srgbClr val="FF0000"/>
                        </a:solidFill>
                        <a:latin typeface="Cambria Math" charset="0"/>
                      </a:rPr>
                      <m:t>X</m:t>
                    </m:r>
                  </m:oMath>
                </a14:m>
                <a:r>
                  <a:rPr lang="en-US" sz="2400" dirty="0">
                    <a:solidFill>
                      <a:srgbClr val="FF0000"/>
                    </a:solidFill>
                  </a:rPr>
                  <a:t> onto </a:t>
                </a:r>
                <a14:m>
                  <m:oMath xmlns:m="http://schemas.openxmlformats.org/officeDocument/2006/math">
                    <m:r>
                      <a:rPr lang="en-US" sz="2400">
                        <a:solidFill>
                          <a:srgbClr val="FF0000"/>
                        </a:solidFill>
                        <a:latin typeface="Cambria Math" charset="0"/>
                      </a:rPr>
                      <m:t>|</m:t>
                    </m:r>
                    <m:r>
                      <a:rPr lang="en-US" sz="2400" i="1">
                        <a:solidFill>
                          <a:srgbClr val="FF0000"/>
                        </a:solidFill>
                        <a:latin typeface="Cambria Math" charset="0"/>
                      </a:rPr>
                      <m:t>𝜋</m:t>
                    </m:r>
                    <m:r>
                      <a:rPr lang="en-US" sz="2400">
                        <a:solidFill>
                          <a:srgbClr val="FF0000"/>
                        </a:solidFill>
                        <a:latin typeface="Cambria Math" charset="0"/>
                      </a:rPr>
                      <m:t>−</m:t>
                    </m:r>
                    <m:r>
                      <a:rPr lang="en-US" sz="2400" i="1">
                        <a:solidFill>
                          <a:srgbClr val="FF0000"/>
                        </a:solidFill>
                        <a:latin typeface="Cambria Math" charset="0"/>
                      </a:rPr>
                      <m:t>𝑧</m:t>
                    </m:r>
                    <m:r>
                      <a:rPr lang="en-US" sz="2400" i="1">
                        <a:solidFill>
                          <a:srgbClr val="FF0000"/>
                        </a:solidFill>
                        <a:latin typeface="Cambria Math" charset="0"/>
                      </a:rPr>
                      <m:t>⟩</m:t>
                    </m:r>
                  </m:oMath>
                </a14:m>
                <a:r>
                  <a:rPr lang="en-US" sz="2400" dirty="0">
                    <a:solidFill>
                      <a:srgbClr val="FF0000"/>
                    </a:solidFill>
                  </a:rPr>
                  <a:t>, output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⊥</m:t>
                        </m:r>
                      </m:e>
                    </m:d>
                    <m:d>
                      <m:dPr>
                        <m:begChr m:val="⟨"/>
                        <m:endChr m:val="|"/>
                        <m:ctrlP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⊥</m:t>
                        </m:r>
                      </m:e>
                    </m:d>
                  </m:oMath>
                </a14:m>
                <a:r>
                  <a:rPr lang="en-US" sz="2400" dirty="0">
                    <a:solidFill>
                      <a:srgbClr val="FF0000"/>
                    </a:solidFill>
                  </a:rPr>
                  <a:t> if fails</a:t>
                </a:r>
                <a:endParaRPr lang="en-US" sz="2400" dirty="0"/>
              </a:p>
              <a:p>
                <a:r>
                  <a:rPr lang="en-US" sz="2400" dirty="0">
                    <a:solidFill>
                      <a:schemeClr val="tx1"/>
                    </a:solidFill>
                  </a:rPr>
                  <a:t>Apply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𝑈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𝑆</m:t>
                        </m:r>
                      </m:sub>
                      <m:sup>
                        <m:r>
                          <a:rPr lang="sk-SK" sz="2400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†</m:t>
                        </m:r>
                      </m:sup>
                    </m:sSubSup>
                    <m:r>
                      <a:rPr lang="sk-SK" sz="24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to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>
                        <a:solidFill>
                          <a:schemeClr val="tx1"/>
                        </a:solidFill>
                        <a:latin typeface="Cambria Math" charset="0"/>
                      </a:rPr>
                      <m:t>X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and then measure register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>
                        <a:solidFill>
                          <a:schemeClr val="tx1"/>
                        </a:solidFill>
                        <a:latin typeface="Cambria Math" charset="0"/>
                      </a:rPr>
                      <m:t>X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to obtain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charset="0"/>
                      </a:rPr>
                      <m:t>𝑥</m:t>
                    </m:r>
                  </m:oMath>
                </a14:m>
                <a:endParaRPr lang="en-US" sz="2400" dirty="0">
                  <a:solidFill>
                    <a:schemeClr val="tx1"/>
                  </a:solidFill>
                </a:endParaRPr>
              </a:p>
              <a:p>
                <a:r>
                  <a:rPr lang="en-US" sz="2400" dirty="0">
                    <a:solidFill>
                      <a:schemeClr val="tx1"/>
                    </a:solidFill>
                  </a:rPr>
                  <a:t>If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𝑏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⊕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</m:t>
                        </m:r>
                      </m:sub>
                    </m:sSub>
                    <m:r>
                      <a:rPr lang="en-US" sz="24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≠</m:t>
                    </m:r>
                    <m:r>
                      <a:rPr lang="en-US" sz="24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𝑏</m:t>
                    </m:r>
                    <m:r>
                      <a:rPr lang="en-US" sz="24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′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, output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⊥</m:t>
                        </m:r>
                      </m:e>
                    </m:d>
                    <m:d>
                      <m:dPr>
                        <m:begChr m:val="⟨"/>
                        <m:endChr m:val="|"/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⊥</m:t>
                        </m:r>
                      </m:e>
                    </m:d>
                  </m:oMath>
                </a14:m>
                <a:endParaRPr lang="en-US" sz="2400" dirty="0">
                  <a:solidFill>
                    <a:schemeClr val="tx1"/>
                  </a:solidFill>
                </a:endParaRPr>
              </a:p>
              <a:p>
                <a:r>
                  <a:rPr lang="en-US" sz="2400" dirty="0"/>
                  <a:t>Otherwise, output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charset="0"/>
                      </a:rPr>
                      <m:t>st</m:t>
                    </m:r>
                  </m:oMath>
                </a14:m>
                <a:endParaRPr lang="en-US" sz="2400" dirty="0"/>
              </a:p>
            </p:txBody>
          </p:sp>
        </mc:Choice>
        <mc:Fallback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2"/>
                </p:custDataLst>
              </p:nvPr>
            </p:nvSpPr>
            <p:spPr>
              <a:xfrm>
                <a:off x="3676918" y="3606624"/>
                <a:ext cx="4754691" cy="2742930"/>
              </a:xfrm>
              <a:prstGeom prst="rect">
                <a:avLst/>
              </a:prstGeom>
              <a:blipFill>
                <a:blip r:embed="rId29"/>
                <a:stretch>
                  <a:fillRect l="-1923" t="-1778" b="-4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/>
          <p:cNvCxnSpPr/>
          <p:nvPr>
            <p:custDataLst>
              <p:tags r:id="rId13"/>
            </p:custDataLst>
          </p:nvPr>
        </p:nvCxnSpPr>
        <p:spPr>
          <a:xfrm flipV="1">
            <a:off x="1746239" y="3632292"/>
            <a:ext cx="1828800" cy="38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/>
              <p:cNvSpPr txBox="1"/>
              <p:nvPr>
                <p:custDataLst>
                  <p:tags r:id="rId14"/>
                </p:custDataLst>
              </p:nvPr>
            </p:nvSpPr>
            <p:spPr>
              <a:xfrm>
                <a:off x="1695393" y="6387654"/>
                <a:ext cx="561019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Hybrid 4: Introduce projection on register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charset="0"/>
                      </a:rPr>
                      <m:t>X</m:t>
                    </m:r>
                  </m:oMath>
                </a14:m>
                <a:endParaRPr lang="en-US" sz="2400" dirty="0"/>
              </a:p>
            </p:txBody>
          </p:sp>
        </mc:Choice>
        <mc:Fallback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4"/>
                </p:custDataLst>
              </p:nvPr>
            </p:nvSpPr>
            <p:spPr>
              <a:xfrm>
                <a:off x="1695393" y="6387654"/>
                <a:ext cx="5610190" cy="461665"/>
              </a:xfrm>
              <a:prstGeom prst="rect">
                <a:avLst/>
              </a:prstGeom>
              <a:blipFill>
                <a:blip r:embed="rId30"/>
                <a:stretch>
                  <a:fillRect l="-1630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4"/>
              <p:cNvSpPr/>
              <p:nvPr>
                <p:custDataLst>
                  <p:tags r:id="rId15"/>
                </p:custDataLst>
              </p:nvPr>
            </p:nvSpPr>
            <p:spPr>
              <a:xfrm>
                <a:off x="8617104" y="2254917"/>
                <a:ext cx="3296645" cy="95750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2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2200">
                              <a:latin typeface="Cambria Math" charset="0"/>
                            </a:rPr>
                            <m:t>U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200">
                              <a:latin typeface="Cambria Math" charset="0"/>
                            </a:rPr>
                            <m:t>S</m:t>
                          </m:r>
                        </m:sub>
                        <m:sup>
                          <m:r>
                            <a:rPr lang="en-US" sz="2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†</m:t>
                          </m:r>
                        </m:sup>
                      </m:sSubSup>
                      <m:d>
                        <m:dPr>
                          <m:begChr m:val="|"/>
                          <m:endChr m:val="⟩"/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latin typeface="Cambria Math" charset="0"/>
                            </a:rPr>
                            <m:t>𝑣</m:t>
                          </m:r>
                        </m:e>
                      </m:d>
                      <m:r>
                        <a:rPr lang="en-US" sz="2200" i="1">
                          <a:latin typeface="Cambria Math" charset="0"/>
                        </a:rPr>
                        <m:t>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200" i="1">
                              <a:latin typeface="Cambria Math" charset="0"/>
                            </a:rPr>
                            <m:t>𝑥</m:t>
                          </m:r>
                          <m:r>
                            <a:rPr lang="en-US" sz="2200" i="1">
                              <a:latin typeface="Cambria Math" charset="0"/>
                            </a:rPr>
                            <m:t>∈</m:t>
                          </m:r>
                          <m:r>
                            <m:rPr>
                              <m:sty m:val="p"/>
                            </m:rPr>
                            <a:rPr lang="en-US" sz="2200">
                              <a:latin typeface="Cambria Math" charset="0"/>
                            </a:rPr>
                            <m:t>co</m:t>
                          </m:r>
                          <m:r>
                            <a:rPr lang="en-US" sz="2200" i="1">
                              <a:latin typeface="Cambria Math" charset="0"/>
                            </a:rPr>
                            <m:t>(</m:t>
                          </m:r>
                          <m:r>
                            <a:rPr lang="en-US" sz="2200" i="1">
                              <a:latin typeface="Cambria Math" charset="0"/>
                            </a:rPr>
                            <m:t>𝑆</m:t>
                          </m:r>
                          <m:r>
                            <a:rPr lang="en-US" sz="2200" i="1">
                              <a:latin typeface="Cambria Math" charset="0"/>
                            </a:rPr>
                            <m:t>)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𝑣</m:t>
                              </m:r>
                              <m:r>
                                <a:rPr lang="en-US" sz="2200" i="1">
                                  <a:latin typeface="Cambria Math" charset="0"/>
                                </a:rPr>
                                <m:t>⋅</m:t>
                              </m:r>
                              <m:r>
                                <a:rPr lang="en-US" sz="2200" i="1">
                                  <a:latin typeface="Cambria Math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en-US" sz="2200" i="1">
                              <a:latin typeface="Cambria Math" charset="0"/>
                            </a:rPr>
                            <m:t>|</m:t>
                          </m:r>
                          <m:r>
                            <a:rPr lang="en-US" sz="2200" i="1">
                              <a:latin typeface="Cambria Math" charset="0"/>
                            </a:rPr>
                            <m:t>𝑥</m:t>
                          </m:r>
                          <m:r>
                            <a:rPr lang="en-US" sz="2200" i="1">
                              <a:latin typeface="Cambria Math" charset="0"/>
                            </a:rPr>
                            <m:t>⟩</m:t>
                          </m:r>
                        </m:e>
                      </m:nary>
                    </m:oMath>
                  </m:oMathPara>
                </a14:m>
                <a:endParaRPr lang="en-US" sz="2200" dirty="0"/>
              </a:p>
            </p:txBody>
          </p:sp>
        </mc:Choice>
        <mc:Fallback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5"/>
                </p:custDataLst>
              </p:nvPr>
            </p:nvSpPr>
            <p:spPr>
              <a:xfrm>
                <a:off x="8617104" y="2254917"/>
                <a:ext cx="3296645" cy="957506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/>
              <p:cNvSpPr txBox="1"/>
              <p:nvPr>
                <p:custDataLst>
                  <p:tags r:id="rId16"/>
                </p:custDataLst>
              </p:nvPr>
            </p:nvSpPr>
            <p:spPr>
              <a:xfrm>
                <a:off x="8521700" y="4195441"/>
                <a:ext cx="3533660" cy="4397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>
                          <a:latin typeface="Cambria Math" charset="0"/>
                        </a:rPr>
                        <m:t>TD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charset="0"/>
                                </a:rPr>
                                <m:t>Hyb</m:t>
                              </m:r>
                            </m:e>
                            <m:sub>
                              <m:r>
                                <a:rPr lang="en-US" sz="2000">
                                  <a:latin typeface="Cambria Math" charset="0"/>
                                </a:rPr>
                                <m:t>4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>
                                  <a:latin typeface="Cambria Math" charset="0"/>
                                </a:rPr>
                                <m:t>0</m:t>
                              </m:r>
                            </m:e>
                          </m:d>
                          <m:r>
                            <a:rPr lang="en-US" sz="2000">
                              <a:latin typeface="Cambria Math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charset="0"/>
                                </a:rPr>
                                <m:t>Hyb</m:t>
                              </m:r>
                            </m:e>
                            <m:sub>
                              <m:r>
                                <a:rPr lang="en-US" sz="2000">
                                  <a:latin typeface="Cambria Math" charset="0"/>
                                </a:rPr>
                                <m:t>4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>
                                  <a:latin typeface="Cambria Math" charset="0"/>
                                </a:rPr>
                                <m:t>1</m:t>
                              </m:r>
                            </m:e>
                          </m:d>
                        </m:e>
                      </m:d>
                      <m:r>
                        <a:rPr lang="en-US" sz="2000">
                          <a:latin typeface="Cambria Math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000">
                          <a:latin typeface="Cambria Math" charset="0"/>
                        </a:rPr>
                        <m:t>negl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6"/>
                </p:custDataLst>
              </p:nvPr>
            </p:nvSpPr>
            <p:spPr>
              <a:xfrm>
                <a:off x="8521700" y="4195441"/>
                <a:ext cx="3533660" cy="439736"/>
              </a:xfrm>
              <a:prstGeom prst="rect">
                <a:avLst/>
              </a:prstGeom>
              <a:blipFill>
                <a:blip r:embed="rId32"/>
                <a:stretch>
                  <a:fillRect b="-97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Down Arrow 9"/>
          <p:cNvSpPr/>
          <p:nvPr>
            <p:custDataLst>
              <p:tags r:id="rId17"/>
            </p:custDataLst>
          </p:nvPr>
        </p:nvSpPr>
        <p:spPr>
          <a:xfrm>
            <a:off x="10265426" y="3565402"/>
            <a:ext cx="215900" cy="432113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>
            <p:custDataLst>
              <p:tags r:id="rId18"/>
            </p:custDataLst>
          </p:nvPr>
        </p:nvSpPr>
        <p:spPr>
          <a:xfrm>
            <a:off x="9044709" y="740540"/>
            <a:ext cx="3045691" cy="1057250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/>
              <p:cNvSpPr txBox="1"/>
              <p:nvPr>
                <p:custDataLst>
                  <p:tags r:id="rId19"/>
                </p:custDataLst>
              </p:nvPr>
            </p:nvSpPr>
            <p:spPr>
              <a:xfrm>
                <a:off x="9044709" y="796415"/>
                <a:ext cx="3085268" cy="9307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200">
                              <a:latin typeface="Cambria Math" charset="0"/>
                            </a:rPr>
                            <m:t>U</m:t>
                          </m:r>
                        </m:e>
                        <m:sub>
                          <m:r>
                            <a:rPr lang="en-US" sz="2200" i="1">
                              <a:latin typeface="Cambria Math" charset="0"/>
                            </a:rPr>
                            <m:t>𝑆</m:t>
                          </m:r>
                        </m:sub>
                      </m:sSub>
                      <m:d>
                        <m:dPr>
                          <m:begChr m:val="|"/>
                          <m:endChr m:val="⟩"/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i="1">
                              <a:latin typeface="Cambria Math" charset="0"/>
                            </a:rPr>
                            <m:t>𝑥</m:t>
                          </m:r>
                        </m:e>
                      </m:d>
                      <m:r>
                        <a:rPr lang="en-US" sz="2200" i="1">
                          <a:latin typeface="Cambria Math" charset="0"/>
                        </a:rPr>
                        <m:t>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200" b="0" i="1" smtClean="0">
                              <a:latin typeface="Cambria Math" charset="0"/>
                            </a:rPr>
                            <m:t>𝑣</m:t>
                          </m:r>
                          <m:r>
                            <a:rPr lang="en-US" sz="2200" i="1">
                              <a:latin typeface="Cambria Math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𝑆</m:t>
                              </m:r>
                            </m:e>
                            <m:sup>
                              <m:r>
                                <a:rPr lang="en-US" sz="2200" i="1">
                                  <a:latin typeface="Cambria Math" charset="0"/>
                                </a:rPr>
                                <m:t>⊥</m:t>
                              </m:r>
                            </m:sup>
                          </m:sSup>
                        </m:sub>
                        <m:sup/>
                        <m:e>
                          <m:sSup>
                            <m:sSup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𝑣</m:t>
                              </m:r>
                              <m:r>
                                <a:rPr lang="en-US" sz="2200" i="1">
                                  <a:latin typeface="Cambria Math" charset="0"/>
                                </a:rPr>
                                <m:t>⋅</m:t>
                              </m:r>
                              <m:r>
                                <a:rPr lang="en-US" sz="2200" i="1">
                                  <a:latin typeface="Cambria Math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en-US" sz="2200" i="1">
                              <a:latin typeface="Cambria Math" charset="0"/>
                            </a:rPr>
                            <m:t>|</m:t>
                          </m:r>
                          <m:r>
                            <a:rPr lang="en-US" sz="2200" b="0" i="1" smtClean="0">
                              <a:latin typeface="Cambria Math" charset="0"/>
                            </a:rPr>
                            <m:t>𝑣</m:t>
                          </m:r>
                          <m:r>
                            <a:rPr lang="en-US" sz="2200" i="1">
                              <a:latin typeface="Cambria Math" charset="0"/>
                            </a:rPr>
                            <m:t>⟩</m:t>
                          </m:r>
                        </m:e>
                      </m:nary>
                    </m:oMath>
                  </m:oMathPara>
                </a14:m>
                <a:endParaRPr lang="en-US" sz="2200" dirty="0"/>
              </a:p>
            </p:txBody>
          </p:sp>
        </mc:Choice>
        <mc:Fallback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9"/>
                </p:custDataLst>
              </p:nvPr>
            </p:nvSpPr>
            <p:spPr>
              <a:xfrm>
                <a:off x="9044709" y="796415"/>
                <a:ext cx="3085268" cy="930704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ounded Rectangle 25"/>
          <p:cNvSpPr/>
          <p:nvPr>
            <p:custDataLst>
              <p:tags r:id="rId20"/>
            </p:custDataLst>
          </p:nvPr>
        </p:nvSpPr>
        <p:spPr>
          <a:xfrm>
            <a:off x="8586010" y="2254917"/>
            <a:ext cx="3540629" cy="2494498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10197623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920687" y="335793"/>
            <a:ext cx="1911913" cy="815493"/>
          </a:xfrm>
        </p:spPr>
        <p:txBody>
          <a:bodyPr/>
          <a:lstStyle/>
          <a:p>
            <a:r>
              <a:rPr lang="en-US" u="sng" dirty="0"/>
              <a:t>Outline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3801486" y="1753650"/>
                <a:ext cx="1356974" cy="461665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25400">
                <a:solidFill>
                  <a:schemeClr val="accent2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charset="0"/>
                            </a:rPr>
                            <m:t>Hyb</m:t>
                          </m:r>
                        </m:e>
                        <m:sub>
                          <m:r>
                            <a:rPr lang="en-US" sz="2400" b="0" i="0" smtClean="0"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1486" y="1753650"/>
                <a:ext cx="1356974" cy="461665"/>
              </a:xfrm>
              <a:prstGeom prst="rect">
                <a:avLst/>
              </a:prstGeom>
              <a:blipFill rotWithShape="0">
                <a:blip r:embed="rId3"/>
                <a:stretch>
                  <a:fillRect b="-15190"/>
                </a:stretch>
              </a:blipFill>
              <a:ln w="2540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6585913" y="1753650"/>
                <a:ext cx="1356974" cy="461665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25400">
                <a:solidFill>
                  <a:schemeClr val="accent2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charset="0"/>
                            </a:rPr>
                            <m:t>Hyb</m:t>
                          </m:r>
                        </m:e>
                        <m:sub>
                          <m:r>
                            <a:rPr lang="en-US" sz="2400" b="0" i="0" smtClean="0"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5913" y="1753650"/>
                <a:ext cx="1356974" cy="461665"/>
              </a:xfrm>
              <a:prstGeom prst="rect">
                <a:avLst/>
              </a:prstGeom>
              <a:blipFill rotWithShape="0">
                <a:blip r:embed="rId4"/>
                <a:stretch>
                  <a:fillRect b="-15190"/>
                </a:stretch>
              </a:blipFill>
              <a:ln w="2540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3801486" y="2604550"/>
                <a:ext cx="1349857" cy="461665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25400">
                <a:solidFill>
                  <a:schemeClr val="accent2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charset="0"/>
                            </a:rPr>
                            <m:t>Hyb</m:t>
                          </m:r>
                        </m:e>
                        <m:sub>
                          <m:r>
                            <a:rPr lang="en-US" sz="2400" b="0" i="0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1486" y="2604550"/>
                <a:ext cx="1349857" cy="461665"/>
              </a:xfrm>
              <a:prstGeom prst="rect">
                <a:avLst/>
              </a:prstGeom>
              <a:blipFill rotWithShape="0">
                <a:blip r:embed="rId5"/>
                <a:stretch>
                  <a:fillRect b="-13750"/>
                </a:stretch>
              </a:blipFill>
              <a:ln w="2540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6585913" y="2604550"/>
                <a:ext cx="1349857" cy="461665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25400">
                <a:solidFill>
                  <a:schemeClr val="accent2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charset="0"/>
                            </a:rPr>
                            <m:t>Hyb</m:t>
                          </m:r>
                        </m:e>
                        <m:sub>
                          <m:r>
                            <a:rPr lang="en-US" sz="2400" b="0" i="0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5913" y="2604550"/>
                <a:ext cx="1349857" cy="461665"/>
              </a:xfrm>
              <a:prstGeom prst="rect">
                <a:avLst/>
              </a:prstGeom>
              <a:blipFill rotWithShape="0">
                <a:blip r:embed="rId6"/>
                <a:stretch>
                  <a:fillRect b="-13750"/>
                </a:stretch>
              </a:blipFill>
              <a:ln w="2540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3801486" y="3455450"/>
                <a:ext cx="1356975" cy="461665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25400">
                <a:solidFill>
                  <a:schemeClr val="accent2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charset="0"/>
                            </a:rPr>
                            <m:t>Hyb</m:t>
                          </m:r>
                        </m:e>
                        <m:sub>
                          <m:r>
                            <a:rPr lang="en-US" sz="2400" b="0" i="0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1486" y="3455450"/>
                <a:ext cx="1356975" cy="461665"/>
              </a:xfrm>
              <a:prstGeom prst="rect">
                <a:avLst/>
              </a:prstGeom>
              <a:blipFill rotWithShape="0">
                <a:blip r:embed="rId7"/>
                <a:stretch>
                  <a:fillRect b="-13750"/>
                </a:stretch>
              </a:blipFill>
              <a:ln w="2540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6585913" y="3455450"/>
                <a:ext cx="1356975" cy="461665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25400">
                <a:solidFill>
                  <a:schemeClr val="accent2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charset="0"/>
                            </a:rPr>
                            <m:t>Hyb</m:t>
                          </m:r>
                        </m:e>
                        <m:sub>
                          <m:r>
                            <a:rPr lang="en-US" sz="2400" b="0" i="0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5913" y="3455450"/>
                <a:ext cx="1356975" cy="461665"/>
              </a:xfrm>
              <a:prstGeom prst="rect">
                <a:avLst/>
              </a:prstGeom>
              <a:blipFill rotWithShape="0">
                <a:blip r:embed="rId8"/>
                <a:stretch>
                  <a:fillRect b="-13750"/>
                </a:stretch>
              </a:blipFill>
              <a:ln w="2540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3801486" y="4306350"/>
                <a:ext cx="1356975" cy="461665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25400">
                <a:solidFill>
                  <a:schemeClr val="accent2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charset="0"/>
                            </a:rPr>
                            <m:t>Hyb</m:t>
                          </m:r>
                        </m:e>
                        <m:sub>
                          <m:r>
                            <a:rPr lang="en-US" sz="2400" b="0" i="0" smtClean="0">
                              <a:latin typeface="Cambria Math" charset="0"/>
                            </a:rPr>
                            <m:t>3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1486" y="4306350"/>
                <a:ext cx="1356975" cy="461665"/>
              </a:xfrm>
              <a:prstGeom prst="rect">
                <a:avLst/>
              </a:prstGeom>
              <a:blipFill rotWithShape="0">
                <a:blip r:embed="rId9"/>
                <a:stretch>
                  <a:fillRect b="-13750"/>
                </a:stretch>
              </a:blipFill>
              <a:ln w="2540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6585913" y="4306350"/>
                <a:ext cx="1356975" cy="461665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25400">
                <a:solidFill>
                  <a:schemeClr val="accent2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charset="0"/>
                            </a:rPr>
                            <m:t>Hyb</m:t>
                          </m:r>
                        </m:e>
                        <m:sub>
                          <m:r>
                            <a:rPr lang="en-US" sz="2400" b="0" i="0" smtClean="0">
                              <a:latin typeface="Cambria Math" charset="0"/>
                            </a:rPr>
                            <m:t>3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5913" y="4306350"/>
                <a:ext cx="1356975" cy="461665"/>
              </a:xfrm>
              <a:prstGeom prst="rect">
                <a:avLst/>
              </a:prstGeom>
              <a:blipFill rotWithShape="0">
                <a:blip r:embed="rId10"/>
                <a:stretch>
                  <a:fillRect b="-13750"/>
                </a:stretch>
              </a:blipFill>
              <a:ln w="2540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3794369" y="5157250"/>
                <a:ext cx="1356975" cy="461665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25400">
                <a:solidFill>
                  <a:schemeClr val="accent2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charset="0"/>
                            </a:rPr>
                            <m:t>Hyb</m:t>
                          </m:r>
                        </m:e>
                        <m:sub>
                          <m:r>
                            <a:rPr lang="en-US" sz="2400" b="0" i="0" smtClean="0">
                              <a:latin typeface="Cambria Math" charset="0"/>
                            </a:rPr>
                            <m:t>4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4369" y="5157250"/>
                <a:ext cx="1356975" cy="461665"/>
              </a:xfrm>
              <a:prstGeom prst="rect">
                <a:avLst/>
              </a:prstGeom>
              <a:blipFill rotWithShape="0">
                <a:blip r:embed="rId11"/>
                <a:stretch>
                  <a:fillRect b="-13750"/>
                </a:stretch>
              </a:blipFill>
              <a:ln w="2540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6578796" y="5157250"/>
                <a:ext cx="1356975" cy="461665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25400">
                <a:solidFill>
                  <a:schemeClr val="accent2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charset="0"/>
                            </a:rPr>
                            <m:t>Hyb</m:t>
                          </m:r>
                        </m:e>
                        <m:sub>
                          <m:r>
                            <a:rPr lang="en-US" sz="2400" b="0" i="0" smtClean="0">
                              <a:latin typeface="Cambria Math" charset="0"/>
                            </a:rPr>
                            <m:t>4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8796" y="5157250"/>
                <a:ext cx="1356975" cy="461665"/>
              </a:xfrm>
              <a:prstGeom prst="rect">
                <a:avLst/>
              </a:prstGeom>
              <a:blipFill rotWithShape="0">
                <a:blip r:embed="rId12"/>
                <a:stretch>
                  <a:fillRect b="-13750"/>
                </a:stretch>
              </a:blipFill>
              <a:ln w="2540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Curved Left Arrow 14"/>
          <p:cNvSpPr/>
          <p:nvPr/>
        </p:nvSpPr>
        <p:spPr>
          <a:xfrm>
            <a:off x="8181927" y="1968500"/>
            <a:ext cx="365760" cy="914400"/>
          </a:xfrm>
          <a:prstGeom prst="curvedLef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Curved Right Arrow 16"/>
          <p:cNvSpPr/>
          <p:nvPr/>
        </p:nvSpPr>
        <p:spPr>
          <a:xfrm>
            <a:off x="3196686" y="1968500"/>
            <a:ext cx="365760" cy="914400"/>
          </a:xfrm>
          <a:prstGeom prst="curved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Curved Left Arrow 17"/>
          <p:cNvSpPr/>
          <p:nvPr/>
        </p:nvSpPr>
        <p:spPr>
          <a:xfrm>
            <a:off x="8181927" y="2882900"/>
            <a:ext cx="365760" cy="914400"/>
          </a:xfrm>
          <a:prstGeom prst="curvedLef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Curved Right Arrow 18"/>
          <p:cNvSpPr/>
          <p:nvPr/>
        </p:nvSpPr>
        <p:spPr>
          <a:xfrm>
            <a:off x="3196686" y="2882900"/>
            <a:ext cx="365760" cy="914400"/>
          </a:xfrm>
          <a:prstGeom prst="curved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Curved Left Arrow 19"/>
          <p:cNvSpPr/>
          <p:nvPr/>
        </p:nvSpPr>
        <p:spPr>
          <a:xfrm>
            <a:off x="8181927" y="3797300"/>
            <a:ext cx="365760" cy="914400"/>
          </a:xfrm>
          <a:prstGeom prst="curvedLef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Curved Right Arrow 20"/>
          <p:cNvSpPr/>
          <p:nvPr/>
        </p:nvSpPr>
        <p:spPr>
          <a:xfrm>
            <a:off x="3196686" y="3797300"/>
            <a:ext cx="365760" cy="914400"/>
          </a:xfrm>
          <a:prstGeom prst="curved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Curved Left Arrow 21"/>
          <p:cNvSpPr/>
          <p:nvPr/>
        </p:nvSpPr>
        <p:spPr>
          <a:xfrm>
            <a:off x="8181927" y="4711700"/>
            <a:ext cx="365760" cy="914400"/>
          </a:xfrm>
          <a:prstGeom prst="curvedLef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Curved Right Arrow 22"/>
          <p:cNvSpPr/>
          <p:nvPr/>
        </p:nvSpPr>
        <p:spPr>
          <a:xfrm>
            <a:off x="3196686" y="4711700"/>
            <a:ext cx="365760" cy="914400"/>
          </a:xfrm>
          <a:prstGeom prst="curved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8659727" y="2204440"/>
                <a:ext cx="101265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Guess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charset="0"/>
                      </a:rPr>
                      <m:t>𝑏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9727" y="2204440"/>
                <a:ext cx="1012650" cy="400110"/>
              </a:xfrm>
              <a:prstGeom prst="rect">
                <a:avLst/>
              </a:prstGeom>
              <a:blipFill rotWithShape="0">
                <a:blip r:embed="rId13"/>
                <a:stretch>
                  <a:fillRect l="-6627" t="-9231" b="-2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2060958" y="2204440"/>
                <a:ext cx="101265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Guess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charset="0"/>
                      </a:rPr>
                      <m:t>𝑏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0958" y="2204440"/>
                <a:ext cx="1012650" cy="400110"/>
              </a:xfrm>
              <a:prstGeom prst="rect">
                <a:avLst/>
              </a:prstGeom>
              <a:blipFill rotWithShape="0">
                <a:blip r:embed="rId14"/>
                <a:stretch>
                  <a:fillRect l="-6024" t="-9231" b="-2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8659727" y="3095613"/>
                <a:ext cx="99815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Purify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charset="0"/>
                      </a:rPr>
                      <m:t>𝑥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9727" y="3095613"/>
                <a:ext cx="998158" cy="400110"/>
              </a:xfrm>
              <a:prstGeom prst="rect">
                <a:avLst/>
              </a:prstGeom>
              <a:blipFill rotWithShape="0">
                <a:blip r:embed="rId15"/>
                <a:stretch>
                  <a:fillRect l="-6748" t="-9231" b="-2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2060958" y="3089322"/>
                <a:ext cx="99815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Purify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charset="0"/>
                      </a:rPr>
                      <m:t>𝑥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0958" y="3089322"/>
                <a:ext cx="998158" cy="400110"/>
              </a:xfrm>
              <a:prstGeom prst="rect">
                <a:avLst/>
              </a:prstGeom>
              <a:blipFill rotWithShape="0">
                <a:blip r:embed="rId15"/>
                <a:stretch>
                  <a:fillRect l="-6098" t="-9231" b="-2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/>
          <p:cNvSpPr txBox="1"/>
          <p:nvPr/>
        </p:nvSpPr>
        <p:spPr>
          <a:xfrm>
            <a:off x="8674219" y="3974205"/>
            <a:ext cx="18080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Change of basis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309194" y="3974205"/>
            <a:ext cx="18080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Change of basis</a:t>
            </a:r>
            <a:endParaRPr lang="en-US" sz="2000" dirty="0"/>
          </a:p>
        </p:txBody>
      </p:sp>
      <p:sp>
        <p:nvSpPr>
          <p:cNvPr id="30" name="Left-Right Arrow 29"/>
          <p:cNvSpPr/>
          <p:nvPr/>
        </p:nvSpPr>
        <p:spPr>
          <a:xfrm>
            <a:off x="5397500" y="5283200"/>
            <a:ext cx="927100" cy="190500"/>
          </a:xfrm>
          <a:prstGeom prst="left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8674219" y="4919693"/>
            <a:ext cx="23205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Introduce projection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776644" y="4919693"/>
            <a:ext cx="23205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Introduce projection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248537" y="5732269"/>
            <a:ext cx="32562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Clearly close in trace distance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7449125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62987" y="318826"/>
            <a:ext cx="4104190" cy="815493"/>
          </a:xfrm>
        </p:spPr>
        <p:txBody>
          <a:bodyPr/>
          <a:lstStyle/>
          <a:p>
            <a:r>
              <a:rPr lang="en-US" dirty="0"/>
              <a:t>Example Proof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910086" y="274898"/>
            <a:ext cx="50637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Simplified version of proof from [</a:t>
            </a:r>
            <a:r>
              <a:rPr lang="en-US" sz="2000" b="1" dirty="0"/>
              <a:t>B</a:t>
            </a:r>
            <a:r>
              <a:rPr lang="en-US" sz="2000" dirty="0"/>
              <a:t>GGKMRR23]</a:t>
            </a:r>
            <a:endParaRPr lang="en-US" sz="2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3352811" y="2793644"/>
                <a:ext cx="6047677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Suffices to show that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𝒜</m:t>
                    </m:r>
                  </m:oMath>
                </a14:m>
                <a:r>
                  <a:rPr lang="en-US" sz="2400" dirty="0"/>
                  <a:t> has negligible probability of winning the following game:</a:t>
                </a:r>
              </a:p>
              <a:p>
                <a:endParaRPr lang="en-US" sz="2400" dirty="0"/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2400" dirty="0"/>
                  <a:t>Sample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𝑆</m:t>
                    </m:r>
                  </m:oMath>
                </a14:m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𝑧</m:t>
                    </m:r>
                    <m:r>
                      <a:rPr lang="en-US" sz="2400" b="0" i="1" smtClean="0">
                        <a:latin typeface="Cambria Math" charset="0"/>
                      </a:rPr>
                      <m:t>←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charset="0"/>
                      </a:rPr>
                      <m:t>co</m:t>
                    </m:r>
                    <m:r>
                      <a:rPr lang="en-US" sz="2400" b="0" i="1" smtClean="0"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𝑆</m:t>
                        </m:r>
                      </m:e>
                      <m:sup>
                        <m:r>
                          <a:rPr lang="en-US" sz="2400" b="0" i="1" smtClean="0">
                            <a:latin typeface="Cambria Math" charset="0"/>
                          </a:rPr>
                          <m:t>⊥</m:t>
                        </m:r>
                      </m:sup>
                    </m:sSup>
                    <m:r>
                      <a:rPr lang="en-US" sz="2400" b="0" i="1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𝑣</m:t>
                    </m:r>
                    <m:r>
                      <a:rPr lang="en-US" sz="2400" b="0" i="1" smtClean="0">
                        <a:latin typeface="Cambria Math" charset="0"/>
                      </a:rPr>
                      <m:t>←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𝑆</m:t>
                        </m:r>
                      </m:e>
                      <m:sup>
                        <m:r>
                          <a:rPr lang="en-US" sz="2400" b="0" i="1" smtClean="0">
                            <a:latin typeface="Cambria Math" charset="0"/>
                          </a:rPr>
                          <m:t>⊥</m:t>
                        </m:r>
                      </m:sup>
                    </m:sSup>
                  </m:oMath>
                </a14:m>
                <a:endParaRPr lang="en-US" sz="2400" b="0" dirty="0"/>
              </a:p>
              <a:p>
                <a:pPr marL="285750" indent="-285750"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𝒜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Com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𝑆</m:t>
                            </m:r>
                          </m:e>
                        </m:d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𝑣</m:t>
                        </m:r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+</m:t>
                        </m:r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𝑧</m:t>
                        </m:r>
                      </m:e>
                    </m:d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𝜋</m:t>
                    </m:r>
                  </m:oMath>
                </a14:m>
                <a:endParaRPr lang="en-US" sz="2400" i="1" dirty="0"/>
              </a:p>
              <a:p>
                <a:pPr marL="285750" indent="-285750"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𝒜</m:t>
                    </m:r>
                  </m:oMath>
                </a14:m>
                <a:r>
                  <a:rPr lang="en-US" sz="2400" i="1" dirty="0"/>
                  <a:t> </a:t>
                </a:r>
                <a:r>
                  <a:rPr lang="en-US" sz="2400" dirty="0"/>
                  <a:t>wins if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𝜋</m:t>
                    </m:r>
                    <m:r>
                      <a:rPr lang="en-US" sz="2400" b="0" i="1" smtClean="0">
                        <a:latin typeface="Cambria Math" charset="0"/>
                      </a:rPr>
                      <m:t>∈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𝑆</m:t>
                        </m:r>
                      </m:e>
                      <m:sup>
                        <m:r>
                          <a:rPr lang="en-US" sz="2400" b="0" i="1" smtClean="0">
                            <a:latin typeface="Cambria Math" charset="0"/>
                          </a:rPr>
                          <m:t>⊥</m:t>
                        </m:r>
                      </m:sup>
                    </m:sSup>
                    <m:r>
                      <a:rPr lang="en-US" sz="2400" b="0" i="1" smtClean="0">
                        <a:latin typeface="Cambria Math" charset="0"/>
                      </a:rPr>
                      <m:t>+</m:t>
                    </m:r>
                    <m:r>
                      <a:rPr lang="en-US" sz="2400" b="0" i="1" smtClean="0">
                        <a:latin typeface="Cambria Math" charset="0"/>
                      </a:rPr>
                      <m:t>𝑧</m:t>
                    </m:r>
                  </m:oMath>
                </a14:m>
                <a:r>
                  <a:rPr lang="en-US" sz="2400" dirty="0"/>
                  <a:t> but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𝜋</m:t>
                    </m:r>
                    <m:r>
                      <a:rPr lang="en-US" sz="2400" b="0" i="1" smtClean="0">
                        <a:latin typeface="Cambria Math" charset="0"/>
                      </a:rPr>
                      <m:t>≠</m:t>
                    </m:r>
                    <m:r>
                      <a:rPr lang="en-US" sz="2400" b="0" i="1" smtClean="0">
                        <a:latin typeface="Cambria Math" charset="0"/>
                      </a:rPr>
                      <m:t>𝑣</m:t>
                    </m:r>
                    <m:r>
                      <a:rPr lang="en-US" sz="2400" b="0" i="1" smtClean="0">
                        <a:latin typeface="Cambria Math" charset="0"/>
                      </a:rPr>
                      <m:t>+</m:t>
                    </m:r>
                    <m:r>
                      <a:rPr lang="en-US" sz="2400" b="0" i="1" smtClean="0">
                        <a:latin typeface="Cambria Math" charset="0"/>
                      </a:rPr>
                      <m:t>𝑧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2811" y="2793644"/>
                <a:ext cx="6047677" cy="2308324"/>
              </a:xfrm>
              <a:prstGeom prst="rect">
                <a:avLst/>
              </a:prstGeom>
              <a:blipFill rotWithShape="0">
                <a:blip r:embed="rId4"/>
                <a:stretch>
                  <a:fillRect l="-1512" t="-2111" b="-50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1280223" y="1479737"/>
                <a:ext cx="10192855" cy="5091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To complete the proof, show that for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𝑏</m:t>
                    </m:r>
                    <m:r>
                      <a:rPr lang="en-US" sz="2400" b="0" i="1" smtClean="0">
                        <a:latin typeface="Cambria Math" charset="0"/>
                      </a:rPr>
                      <m:t>∈</m:t>
                    </m:r>
                    <m:r>
                      <m:rPr>
                        <m:lit/>
                      </m:rPr>
                      <a:rPr lang="en-US" sz="2400" b="0" i="1" smtClean="0">
                        <a:latin typeface="Cambria Math" charset="0"/>
                      </a:rPr>
                      <m:t>{</m:t>
                    </m:r>
                    <m:r>
                      <a:rPr lang="en-US" sz="2400" b="0" i="1" smtClean="0">
                        <a:latin typeface="Cambria Math" charset="0"/>
                      </a:rPr>
                      <m:t>0,1</m:t>
                    </m:r>
                    <m:r>
                      <m:rPr>
                        <m:lit/>
                      </m:rPr>
                      <a:rPr lang="en-US" sz="2400" b="0" i="1" smtClean="0">
                        <a:latin typeface="Cambria Math" charset="0"/>
                      </a:rPr>
                      <m:t>}</m:t>
                    </m:r>
                  </m:oMath>
                </a14:m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charset="0"/>
                      </a:rPr>
                      <m:t>TD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charset="0"/>
                              </a:rPr>
                              <m:t>Hyb</m:t>
                            </m:r>
                          </m:e>
                          <m:sub>
                            <m:r>
                              <a:rPr lang="en-US" sz="2400" b="0" i="0" smtClean="0">
                                <a:latin typeface="Cambria Math" charset="0"/>
                              </a:rPr>
                              <m:t>3</m:t>
                            </m:r>
                          </m:sub>
                        </m:sSub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𝑏</m:t>
                            </m:r>
                          </m:e>
                        </m:d>
                        <m:r>
                          <a:rPr lang="en-US" sz="2400" b="0" i="1" smtClean="0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charset="0"/>
                              </a:rPr>
                              <m:t>Hyb</m:t>
                            </m:r>
                          </m:e>
                          <m:sub>
                            <m:r>
                              <a:rPr lang="en-US" sz="2400" b="0" i="0" smtClean="0">
                                <a:latin typeface="Cambria Math" charset="0"/>
                              </a:rPr>
                              <m:t>4</m:t>
                            </m:r>
                          </m:sub>
                        </m:sSub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𝑏</m:t>
                            </m:r>
                          </m:e>
                        </m:d>
                      </m:e>
                    </m:d>
                    <m:r>
                      <a:rPr lang="en-US" sz="2400" b="0" i="1" smtClean="0">
                        <a:latin typeface="Cambria Math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charset="0"/>
                      </a:rPr>
                      <m:t>negl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0223" y="1479737"/>
                <a:ext cx="10192855" cy="509178"/>
              </a:xfrm>
              <a:prstGeom prst="rect">
                <a:avLst/>
              </a:prstGeom>
              <a:blipFill rotWithShape="0">
                <a:blip r:embed="rId5"/>
                <a:stretch>
                  <a:fillRect l="-897" t="-3614" b="-240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5081013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6" descr="ay 15, 2020 - 99+ Outline Cloud Clipart, Free Download Transparent Png  Image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9195" y="1803421"/>
            <a:ext cx="4211432" cy="2572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" name="Rectangle 69"/>
          <p:cNvSpPr/>
          <p:nvPr>
            <p:custDataLst>
              <p:tags r:id="rId3"/>
            </p:custDataLst>
          </p:nvPr>
        </p:nvSpPr>
        <p:spPr>
          <a:xfrm>
            <a:off x="9523379" y="2637528"/>
            <a:ext cx="548640" cy="548640"/>
          </a:xfrm>
          <a:prstGeom prst="rect">
            <a:avLst/>
          </a:prstGeom>
          <a:solidFill>
            <a:schemeClr val="accent4">
              <a:alpha val="2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  <a:ea typeface="Braggadocio" charset="0"/>
              <a:cs typeface="Braggadocio" charset="0"/>
            </a:endParaRPr>
          </a:p>
        </p:txBody>
      </p:sp>
      <p:sp>
        <p:nvSpPr>
          <p:cNvPr id="71" name="TextBox 70"/>
          <p:cNvSpPr txBox="1"/>
          <p:nvPr>
            <p:custDataLst>
              <p:tags r:id="rId4"/>
            </p:custDataLst>
          </p:nvPr>
        </p:nvSpPr>
        <p:spPr>
          <a:xfrm>
            <a:off x="9164735" y="2343061"/>
            <a:ext cx="53893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|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2" name="TextBox 71"/>
              <p:cNvSpPr txBox="1"/>
              <p:nvPr>
                <p:custDataLst>
                  <p:tags r:id="rId5"/>
                </p:custDataLst>
              </p:nvPr>
            </p:nvSpPr>
            <p:spPr>
              <a:xfrm>
                <a:off x="9896336" y="2343061"/>
                <a:ext cx="636713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000" b="0" i="1" smtClean="0">
                          <a:latin typeface="Cambria Math" charset="0"/>
                        </a:rPr>
                        <m:t>⟩</m:t>
                      </m:r>
                    </m:oMath>
                  </m:oMathPara>
                </a14:m>
                <a:endParaRPr lang="en-US" sz="6000" dirty="0"/>
              </a:p>
            </p:txBody>
          </p:sp>
        </mc:Choice>
        <mc:Fallback>
          <p:sp>
            <p:nvSpPr>
              <p:cNvPr id="72" name="TextBox 71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5"/>
                </p:custDataLst>
              </p:nvPr>
            </p:nvSpPr>
            <p:spPr>
              <a:xfrm>
                <a:off x="9896336" y="2343061"/>
                <a:ext cx="636713" cy="1015663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5" name="Picture 8" descr="ocked Padlock Outline Security Symbol Vector - Clip Art Black And White  Loc"/>
          <p:cNvPicPr>
            <a:picLocks noChangeAspect="1" noChangeArrowheads="1"/>
          </p:cNvPicPr>
          <p:nvPr>
            <p:custDataLst>
              <p:tags r:id="rId6"/>
            </p:custDataLst>
          </p:nvPr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3459" y="2411438"/>
            <a:ext cx="332850" cy="426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oman reading Icon 3877731"/>
          <p:cNvPicPr>
            <a:picLocks noChangeAspect="1" noChangeArrowheads="1"/>
          </p:cNvPicPr>
          <p:nvPr>
            <p:custDataLst>
              <p:tags r:id="rId7"/>
            </p:custDataLst>
          </p:nvPr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191" y="853131"/>
            <a:ext cx="4370107" cy="4370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5" name="Straight Arrow Connector 34"/>
          <p:cNvCxnSpPr/>
          <p:nvPr>
            <p:custDataLst>
              <p:tags r:id="rId8"/>
            </p:custDataLst>
          </p:nvPr>
        </p:nvCxnSpPr>
        <p:spPr>
          <a:xfrm>
            <a:off x="3974356" y="2432668"/>
            <a:ext cx="317689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>
            <p:custDataLst>
              <p:tags r:id="rId9"/>
            </p:custDataLst>
          </p:nvPr>
        </p:nvCxnSpPr>
        <p:spPr>
          <a:xfrm flipH="1">
            <a:off x="3970828" y="3727049"/>
            <a:ext cx="3180423" cy="1138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>
            <p:custDataLst>
              <p:tags r:id="rId10"/>
            </p:custDataLst>
          </p:nvPr>
        </p:nvSpPr>
        <p:spPr>
          <a:xfrm>
            <a:off x="5037445" y="1445058"/>
            <a:ext cx="53893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|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1" name="TextBox 40"/>
              <p:cNvSpPr txBox="1"/>
              <p:nvPr>
                <p:custDataLst>
                  <p:tags r:id="rId11"/>
                </p:custDataLst>
              </p:nvPr>
            </p:nvSpPr>
            <p:spPr>
              <a:xfrm>
                <a:off x="5769046" y="1445058"/>
                <a:ext cx="636713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000" b="0" i="1" smtClean="0">
                          <a:latin typeface="Cambria Math" charset="0"/>
                        </a:rPr>
                        <m:t>⟩</m:t>
                      </m:r>
                    </m:oMath>
                  </m:oMathPara>
                </a14:m>
                <a:endParaRPr lang="en-US" sz="6000" dirty="0"/>
              </a:p>
            </p:txBody>
          </p:sp>
        </mc:Choice>
        <mc:Fallback>
          <p:sp>
            <p:nvSpPr>
              <p:cNvPr id="41" name="TextBox 40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1"/>
                </p:custDataLst>
              </p:nvPr>
            </p:nvSpPr>
            <p:spPr>
              <a:xfrm>
                <a:off x="5769046" y="1445058"/>
                <a:ext cx="636713" cy="1015663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Rectangle 41"/>
          <p:cNvSpPr/>
          <p:nvPr>
            <p:custDataLst>
              <p:tags r:id="rId12"/>
            </p:custDataLst>
          </p:nvPr>
        </p:nvSpPr>
        <p:spPr>
          <a:xfrm>
            <a:off x="5397766" y="1744880"/>
            <a:ext cx="548640" cy="548640"/>
          </a:xfrm>
          <a:prstGeom prst="rect">
            <a:avLst/>
          </a:prstGeom>
          <a:solidFill>
            <a:schemeClr val="accent4">
              <a:alpha val="2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ea typeface="Braggadocio" charset="0"/>
                <a:cs typeface="Braggadocio" charset="0"/>
              </a:rPr>
              <a:t>D</a:t>
            </a:r>
          </a:p>
        </p:txBody>
      </p:sp>
      <p:pic>
        <p:nvPicPr>
          <p:cNvPr id="43" name="Picture 8" descr="ocked Padlock Outline Security Symbol Vector - Clip Art Black And White  Loc"/>
          <p:cNvPicPr>
            <a:picLocks noChangeAspect="1" noChangeArrowheads="1"/>
          </p:cNvPicPr>
          <p:nvPr>
            <p:custDataLst>
              <p:tags r:id="rId13"/>
            </p:custDataLst>
          </p:nvPr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0832" y="1515379"/>
            <a:ext cx="332850" cy="426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/>
              <p:cNvSpPr txBox="1"/>
              <p:nvPr>
                <p:custDataLst>
                  <p:tags r:id="rId14"/>
                </p:custDataLst>
              </p:nvPr>
            </p:nvSpPr>
            <p:spPr>
              <a:xfrm>
                <a:off x="4558120" y="1667461"/>
                <a:ext cx="65024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charset="0"/>
                        </a:rPr>
                        <m:t>𝑓</m:t>
                      </m:r>
                      <m:r>
                        <a:rPr lang="en-US" sz="3600" b="0" i="1" smtClean="0">
                          <a:latin typeface="Cambria Math" charset="0"/>
                        </a:rPr>
                        <m:t>,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4"/>
                </p:custDataLst>
              </p:nvPr>
            </p:nvSpPr>
            <p:spPr>
              <a:xfrm>
                <a:off x="4558120" y="1667461"/>
                <a:ext cx="650243" cy="646331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/>
              <p:cNvSpPr txBox="1"/>
              <p:nvPr>
                <p:custDataLst>
                  <p:tags r:id="rId15"/>
                </p:custDataLst>
              </p:nvPr>
            </p:nvSpPr>
            <p:spPr>
              <a:xfrm>
                <a:off x="4804146" y="3172542"/>
                <a:ext cx="100950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charset="0"/>
                      </a:rPr>
                      <m:t>𝑓</m:t>
                    </m:r>
                    <m:r>
                      <a:rPr lang="en-US" sz="2800" b="0" i="1" smtClean="0">
                        <a:latin typeface="Cambria Math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2800" b="0" i="0" smtClean="0">
                        <a:latin typeface="Cambria Math" charset="0"/>
                      </a:rPr>
                      <m:t>D</m:t>
                    </m:r>
                    <m:r>
                      <a:rPr lang="en-US" sz="2800" b="0" i="1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800" dirty="0"/>
                  <a:t>,</a:t>
                </a:r>
              </a:p>
            </p:txBody>
          </p:sp>
        </mc:Choice>
        <mc:Fallback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5"/>
                </p:custDataLst>
              </p:nvPr>
            </p:nvSpPr>
            <p:spPr>
              <a:xfrm>
                <a:off x="4804146" y="3172542"/>
                <a:ext cx="1009507" cy="523220"/>
              </a:xfrm>
              <a:prstGeom prst="rect">
                <a:avLst/>
              </a:prstGeom>
              <a:blipFill>
                <a:blip r:embed="rId30"/>
                <a:stretch>
                  <a:fillRect t="-10465" r="-12048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/>
              <p:cNvSpPr txBox="1"/>
              <p:nvPr>
                <p:custDataLst>
                  <p:tags r:id="rId16"/>
                </p:custDataLst>
              </p:nvPr>
            </p:nvSpPr>
            <p:spPr>
              <a:xfrm>
                <a:off x="543665" y="5053168"/>
                <a:ext cx="9224654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charset="0"/>
                  <a:buChar char="•"/>
                </a:pPr>
                <a:r>
                  <a:rPr lang="en-US" sz="2400" dirty="0"/>
                  <a:t>Server can compute and return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𝑓</m:t>
                    </m:r>
                    <m:r>
                      <a:rPr lang="en-US" sz="2400" i="1">
                        <a:latin typeface="Cambria Math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2400">
                        <a:latin typeface="Cambria Math" charset="0"/>
                      </a:rPr>
                      <m:t>D</m:t>
                    </m:r>
                    <m:r>
                      <a:rPr lang="en-US" sz="2400" i="1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400" dirty="0"/>
                  <a:t> along with a proof          that they erased </a:t>
                </a:r>
                <a:r>
                  <a:rPr lang="en-US" sz="2400" i="1" dirty="0"/>
                  <a:t>all other </a:t>
                </a:r>
                <a:r>
                  <a:rPr lang="en-US" sz="2400" dirty="0"/>
                  <a:t>information about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charset="0"/>
                      </a:rPr>
                      <m:t>D</m:t>
                    </m:r>
                  </m:oMath>
                </a14:m>
                <a:endParaRPr lang="en-US" sz="2400" dirty="0"/>
              </a:p>
            </p:txBody>
          </p:sp>
        </mc:Choice>
        <mc:Fallback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6"/>
                </p:custDataLst>
              </p:nvPr>
            </p:nvSpPr>
            <p:spPr>
              <a:xfrm>
                <a:off x="543665" y="5053168"/>
                <a:ext cx="9224654" cy="830997"/>
              </a:xfrm>
              <a:prstGeom prst="rect">
                <a:avLst/>
              </a:prstGeom>
              <a:blipFill>
                <a:blip r:embed="rId31"/>
                <a:stretch>
                  <a:fillRect l="-859" t="-5882" r="-1652" b="-16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/>
          <p:cNvCxnSpPr/>
          <p:nvPr>
            <p:custDataLst>
              <p:tags r:id="rId17"/>
            </p:custDataLst>
          </p:nvPr>
        </p:nvCxnSpPr>
        <p:spPr>
          <a:xfrm>
            <a:off x="9301279" y="3243255"/>
            <a:ext cx="0" cy="335667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/>
              <p:cNvSpPr txBox="1"/>
              <p:nvPr>
                <p:custDataLst>
                  <p:tags r:id="rId18"/>
                </p:custDataLst>
              </p:nvPr>
            </p:nvSpPr>
            <p:spPr>
              <a:xfrm>
                <a:off x="8783952" y="3519188"/>
                <a:ext cx="100950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𝑓</m:t>
                      </m:r>
                      <m:r>
                        <a:rPr lang="en-US" sz="2800" b="0" i="1" smtClean="0">
                          <a:latin typeface="Cambria Math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latin typeface="Cambria Math" charset="0"/>
                        </a:rPr>
                        <m:t>D</m:t>
                      </m:r>
                      <m:r>
                        <a:rPr lang="en-US" sz="28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8"/>
                </p:custDataLst>
              </p:nvPr>
            </p:nvSpPr>
            <p:spPr>
              <a:xfrm>
                <a:off x="8783952" y="3519188"/>
                <a:ext cx="1009507" cy="523220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/>
              <p:cNvSpPr txBox="1"/>
              <p:nvPr>
                <p:custDataLst>
                  <p:tags r:id="rId19"/>
                </p:custDataLst>
              </p:nvPr>
            </p:nvSpPr>
            <p:spPr>
              <a:xfrm>
                <a:off x="8761638" y="2514704"/>
                <a:ext cx="65024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charset="0"/>
                        </a:rPr>
                        <m:t>𝑓</m:t>
                      </m:r>
                      <m:r>
                        <a:rPr lang="en-US" sz="3600" b="0" i="1" smtClean="0">
                          <a:latin typeface="Cambria Math" charset="0"/>
                        </a:rPr>
                        <m:t>,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9"/>
                </p:custDataLst>
              </p:nvPr>
            </p:nvSpPr>
            <p:spPr>
              <a:xfrm>
                <a:off x="8761638" y="2514704"/>
                <a:ext cx="650243" cy="646331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3" name="Picture 2" descr="ertificate Icon 5927781"/>
          <p:cNvPicPr>
            <a:picLocks noChangeAspect="1" noChangeArrowheads="1"/>
          </p:cNvPicPr>
          <p:nvPr>
            <p:custDataLst>
              <p:tags r:id="rId20"/>
            </p:custDataLst>
          </p:nvPr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6434" y="3024461"/>
            <a:ext cx="875469" cy="875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" descr="ertificate Icon 5927781"/>
          <p:cNvPicPr>
            <a:picLocks noChangeAspect="1" noChangeArrowheads="1"/>
          </p:cNvPicPr>
          <p:nvPr>
            <p:custDataLst>
              <p:tags r:id="rId21"/>
            </p:custDataLst>
          </p:nvPr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9241" y="4869657"/>
            <a:ext cx="875469" cy="875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itle 1"/>
          <p:cNvSpPr>
            <a:spLocks noGrp="1"/>
          </p:cNvSpPr>
          <p:nvPr>
            <p:ph type="title"/>
            <p:custDataLst>
              <p:tags r:id="rId22"/>
            </p:custDataLst>
          </p:nvPr>
        </p:nvSpPr>
        <p:spPr>
          <a:xfrm>
            <a:off x="175191" y="125251"/>
            <a:ext cx="7850763" cy="1034342"/>
          </a:xfrm>
        </p:spPr>
        <p:txBody>
          <a:bodyPr/>
          <a:lstStyle/>
          <a:p>
            <a:r>
              <a:rPr lang="en-US" dirty="0"/>
              <a:t>Certified Deletion: Delegation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77167180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62987" y="318826"/>
            <a:ext cx="4104190" cy="815493"/>
          </a:xfrm>
        </p:spPr>
        <p:txBody>
          <a:bodyPr/>
          <a:lstStyle/>
          <a:p>
            <a:r>
              <a:rPr lang="en-US" dirty="0"/>
              <a:t>Example Proof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910086" y="274898"/>
            <a:ext cx="50637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Simplified version of proof from [</a:t>
            </a:r>
            <a:r>
              <a:rPr lang="en-US" sz="2000" b="1" dirty="0"/>
              <a:t>B</a:t>
            </a:r>
            <a:r>
              <a:rPr lang="en-US" sz="2000" dirty="0"/>
              <a:t>GGKMRR23]</a:t>
            </a:r>
            <a:endParaRPr lang="en-US" sz="2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3352811" y="2793644"/>
                <a:ext cx="6047677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Suffices to show that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𝒜</m:t>
                    </m:r>
                  </m:oMath>
                </a14:m>
                <a:r>
                  <a:rPr lang="en-US" sz="2400" dirty="0"/>
                  <a:t> has negligible probability of winning the following game:</a:t>
                </a:r>
              </a:p>
              <a:p>
                <a:endParaRPr lang="en-US" sz="2400" dirty="0"/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2400" dirty="0"/>
                  <a:t>Sample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𝑆</m:t>
                    </m:r>
                  </m:oMath>
                </a14:m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𝑧</m:t>
                    </m:r>
                    <m:r>
                      <a:rPr lang="en-US" sz="2400" b="0" i="1" smtClean="0">
                        <a:latin typeface="Cambria Math" charset="0"/>
                      </a:rPr>
                      <m:t>←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charset="0"/>
                      </a:rPr>
                      <m:t>co</m:t>
                    </m:r>
                    <m:r>
                      <a:rPr lang="en-US" sz="2400" b="0" i="1" smtClean="0"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𝑆</m:t>
                        </m:r>
                      </m:e>
                      <m:sup>
                        <m:r>
                          <a:rPr lang="en-US" sz="2400" b="0" i="1" smtClean="0">
                            <a:latin typeface="Cambria Math" charset="0"/>
                          </a:rPr>
                          <m:t>⊥</m:t>
                        </m:r>
                      </m:sup>
                    </m:sSup>
                    <m:r>
                      <a:rPr lang="en-US" sz="2400" b="0" i="1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𝑣</m:t>
                    </m:r>
                    <m:r>
                      <a:rPr lang="en-US" sz="2400" b="0" i="1" smtClean="0">
                        <a:latin typeface="Cambria Math" charset="0"/>
                      </a:rPr>
                      <m:t>←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𝑆</m:t>
                        </m:r>
                      </m:e>
                      <m:sup>
                        <m:r>
                          <a:rPr lang="en-US" sz="2400" b="0" i="1" smtClean="0">
                            <a:latin typeface="Cambria Math" charset="0"/>
                          </a:rPr>
                          <m:t>⊥</m:t>
                        </m:r>
                      </m:sup>
                    </m:sSup>
                  </m:oMath>
                </a14:m>
                <a:endParaRPr lang="en-US" sz="2400" b="0" dirty="0"/>
              </a:p>
              <a:p>
                <a:pPr marL="285750" indent="-285750"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𝒜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Com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0</m:t>
                            </m:r>
                          </m:e>
                        </m:d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𝑣</m:t>
                        </m:r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+</m:t>
                        </m:r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𝑧</m:t>
                        </m:r>
                      </m:e>
                    </m:d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𝜋</m:t>
                    </m:r>
                  </m:oMath>
                </a14:m>
                <a:endParaRPr lang="en-US" sz="2400" i="1" dirty="0"/>
              </a:p>
              <a:p>
                <a:pPr marL="285750" indent="-285750"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𝒜</m:t>
                    </m:r>
                  </m:oMath>
                </a14:m>
                <a:r>
                  <a:rPr lang="en-US" sz="2400" i="1" dirty="0"/>
                  <a:t> </a:t>
                </a:r>
                <a:r>
                  <a:rPr lang="en-US" sz="2400" dirty="0"/>
                  <a:t>wins if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𝜋</m:t>
                    </m:r>
                    <m:r>
                      <a:rPr lang="en-US" sz="2400" b="0" i="1" smtClean="0">
                        <a:latin typeface="Cambria Math" charset="0"/>
                      </a:rPr>
                      <m:t>∈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𝑆</m:t>
                        </m:r>
                      </m:e>
                      <m:sup>
                        <m:r>
                          <a:rPr lang="en-US" sz="2400" b="0" i="1" smtClean="0">
                            <a:latin typeface="Cambria Math" charset="0"/>
                          </a:rPr>
                          <m:t>⊥</m:t>
                        </m:r>
                      </m:sup>
                    </m:sSup>
                    <m:r>
                      <a:rPr lang="en-US" sz="2400" b="0" i="1" smtClean="0">
                        <a:latin typeface="Cambria Math" charset="0"/>
                      </a:rPr>
                      <m:t>+</m:t>
                    </m:r>
                    <m:r>
                      <a:rPr lang="en-US" sz="2400" b="0" i="1" smtClean="0">
                        <a:latin typeface="Cambria Math" charset="0"/>
                      </a:rPr>
                      <m:t>𝑧</m:t>
                    </m:r>
                  </m:oMath>
                </a14:m>
                <a:r>
                  <a:rPr lang="en-US" sz="2400" dirty="0"/>
                  <a:t> but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𝜋</m:t>
                    </m:r>
                    <m:r>
                      <a:rPr lang="en-US" sz="2400" b="0" i="1" smtClean="0">
                        <a:latin typeface="Cambria Math" charset="0"/>
                      </a:rPr>
                      <m:t>≠</m:t>
                    </m:r>
                    <m:r>
                      <a:rPr lang="en-US" sz="2400" b="0" i="1" smtClean="0">
                        <a:latin typeface="Cambria Math" charset="0"/>
                      </a:rPr>
                      <m:t>𝑣</m:t>
                    </m:r>
                    <m:r>
                      <a:rPr lang="en-US" sz="2400" b="0" i="1" smtClean="0">
                        <a:latin typeface="Cambria Math" charset="0"/>
                      </a:rPr>
                      <m:t>+</m:t>
                    </m:r>
                    <m:r>
                      <a:rPr lang="en-US" sz="2400" b="0" i="1" smtClean="0">
                        <a:latin typeface="Cambria Math" charset="0"/>
                      </a:rPr>
                      <m:t>𝑧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2811" y="2793644"/>
                <a:ext cx="6047677" cy="2308324"/>
              </a:xfrm>
              <a:prstGeom prst="rect">
                <a:avLst/>
              </a:prstGeom>
              <a:blipFill rotWithShape="0">
                <a:blip r:embed="rId4"/>
                <a:stretch>
                  <a:fillRect l="-1512" t="-2111" b="-50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1280223" y="1479737"/>
                <a:ext cx="10192855" cy="5091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To complete the proof, show that for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𝑏</m:t>
                    </m:r>
                    <m:r>
                      <a:rPr lang="en-US" sz="2400" b="0" i="1" smtClean="0">
                        <a:latin typeface="Cambria Math" charset="0"/>
                      </a:rPr>
                      <m:t>∈</m:t>
                    </m:r>
                    <m:r>
                      <m:rPr>
                        <m:lit/>
                      </m:rPr>
                      <a:rPr lang="en-US" sz="2400" b="0" i="1" smtClean="0">
                        <a:latin typeface="Cambria Math" charset="0"/>
                      </a:rPr>
                      <m:t>{</m:t>
                    </m:r>
                    <m:r>
                      <a:rPr lang="en-US" sz="2400" b="0" i="1" smtClean="0">
                        <a:latin typeface="Cambria Math" charset="0"/>
                      </a:rPr>
                      <m:t>0,1</m:t>
                    </m:r>
                    <m:r>
                      <m:rPr>
                        <m:lit/>
                      </m:rPr>
                      <a:rPr lang="en-US" sz="2400" b="0" i="1" smtClean="0">
                        <a:latin typeface="Cambria Math" charset="0"/>
                      </a:rPr>
                      <m:t>}</m:t>
                    </m:r>
                  </m:oMath>
                </a14:m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charset="0"/>
                      </a:rPr>
                      <m:t>TD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charset="0"/>
                              </a:rPr>
                              <m:t>Hyb</m:t>
                            </m:r>
                          </m:e>
                          <m:sub>
                            <m:r>
                              <a:rPr lang="en-US" sz="2400" b="0" i="0" smtClean="0">
                                <a:latin typeface="Cambria Math" charset="0"/>
                              </a:rPr>
                              <m:t>3</m:t>
                            </m:r>
                          </m:sub>
                        </m:sSub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𝑏</m:t>
                            </m:r>
                          </m:e>
                        </m:d>
                        <m:r>
                          <a:rPr lang="en-US" sz="2400" b="0" i="1" smtClean="0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charset="0"/>
                              </a:rPr>
                              <m:t>Hyb</m:t>
                            </m:r>
                          </m:e>
                          <m:sub>
                            <m:r>
                              <a:rPr lang="en-US" sz="2400" b="0" i="0" smtClean="0">
                                <a:latin typeface="Cambria Math" charset="0"/>
                              </a:rPr>
                              <m:t>4</m:t>
                            </m:r>
                          </m:sub>
                        </m:sSub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𝑏</m:t>
                            </m:r>
                          </m:e>
                        </m:d>
                      </m:e>
                    </m:d>
                    <m:r>
                      <a:rPr lang="en-US" sz="2400" b="0" i="1" smtClean="0">
                        <a:latin typeface="Cambria Math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charset="0"/>
                      </a:rPr>
                      <m:t>negl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0223" y="1479737"/>
                <a:ext cx="10192855" cy="509178"/>
              </a:xfrm>
              <a:prstGeom prst="rect">
                <a:avLst/>
              </a:prstGeom>
              <a:blipFill rotWithShape="0">
                <a:blip r:embed="rId5"/>
                <a:stretch>
                  <a:fillRect l="-897" t="-3614" b="-240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368300" y="5445032"/>
                <a:ext cx="386509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chemeClr val="accent2"/>
                    </a:solidFill>
                  </a:rPr>
                  <a:t>Computational hiding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solidFill>
                          <a:schemeClr val="accent2"/>
                        </a:solidFill>
                        <a:latin typeface="Cambria Math" charset="0"/>
                      </a:rPr>
                      <m:t>Com</m:t>
                    </m:r>
                  </m:oMath>
                </a14:m>
                <a:endParaRPr lang="en-US" sz="24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300" y="5445032"/>
                <a:ext cx="3865097" cy="461665"/>
              </a:xfrm>
              <a:prstGeom prst="rect">
                <a:avLst/>
              </a:prstGeom>
              <a:blipFill rotWithShape="0">
                <a:blip r:embed="rId6"/>
                <a:stretch>
                  <a:fillRect l="-2366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/>
          <p:cNvCxnSpPr/>
          <p:nvPr/>
        </p:nvCxnSpPr>
        <p:spPr>
          <a:xfrm flipV="1">
            <a:off x="4038611" y="4711700"/>
            <a:ext cx="711189" cy="733332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678703468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62987" y="318826"/>
            <a:ext cx="4104190" cy="815493"/>
          </a:xfrm>
        </p:spPr>
        <p:txBody>
          <a:bodyPr/>
          <a:lstStyle/>
          <a:p>
            <a:r>
              <a:rPr lang="en-US" dirty="0"/>
              <a:t>Example Proof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910086" y="274898"/>
            <a:ext cx="50637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Simplified version of proof from [</a:t>
            </a:r>
            <a:r>
              <a:rPr lang="en-US" sz="2000" b="1" dirty="0"/>
              <a:t>B</a:t>
            </a:r>
            <a:r>
              <a:rPr lang="en-US" sz="2000" dirty="0"/>
              <a:t>GGKMRR23]</a:t>
            </a:r>
            <a:endParaRPr lang="en-US" sz="2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3352811" y="2793644"/>
                <a:ext cx="6047677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Suffices to show that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𝒜</m:t>
                    </m:r>
                  </m:oMath>
                </a14:m>
                <a:r>
                  <a:rPr lang="en-US" sz="2400" dirty="0"/>
                  <a:t> has negligible probability of winning the following game:</a:t>
                </a:r>
              </a:p>
              <a:p>
                <a:endParaRPr lang="en-US" sz="2400" dirty="0"/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2400" dirty="0"/>
                  <a:t>Sample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𝑆</m:t>
                    </m:r>
                  </m:oMath>
                </a14:m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𝑧</m:t>
                    </m:r>
                    <m:r>
                      <a:rPr lang="en-US" sz="2400" b="0" i="1" smtClean="0">
                        <a:latin typeface="Cambria Math" charset="0"/>
                      </a:rPr>
                      <m:t>←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charset="0"/>
                      </a:rPr>
                      <m:t>co</m:t>
                    </m:r>
                    <m:r>
                      <a:rPr lang="en-US" sz="2400" b="0" i="1" smtClean="0"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𝑆</m:t>
                        </m:r>
                      </m:e>
                      <m:sup>
                        <m:r>
                          <a:rPr lang="en-US" sz="2400" b="0" i="1" smtClean="0">
                            <a:latin typeface="Cambria Math" charset="0"/>
                          </a:rPr>
                          <m:t>⊥</m:t>
                        </m:r>
                      </m:sup>
                    </m:sSup>
                    <m:r>
                      <a:rPr lang="en-US" sz="2400" b="0" i="1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𝑣</m:t>
                    </m:r>
                    <m:r>
                      <a:rPr lang="en-US" sz="2400" b="0" i="1" smtClean="0">
                        <a:latin typeface="Cambria Math" charset="0"/>
                      </a:rPr>
                      <m:t>←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𝑆</m:t>
                        </m:r>
                      </m:e>
                      <m:sup>
                        <m:r>
                          <a:rPr lang="en-US" sz="2400" b="0" i="1" smtClean="0">
                            <a:latin typeface="Cambria Math" charset="0"/>
                          </a:rPr>
                          <m:t>⊥</m:t>
                        </m:r>
                      </m:sup>
                    </m:sSup>
                  </m:oMath>
                </a14:m>
                <a:endParaRPr lang="en-US" sz="2400" b="0" dirty="0"/>
              </a:p>
              <a:p>
                <a:pPr marL="285750" indent="-285750"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𝒜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Com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0</m:t>
                            </m:r>
                          </m:e>
                        </m:d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𝑣</m:t>
                        </m:r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+</m:t>
                        </m:r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𝑧</m:t>
                        </m:r>
                      </m:e>
                    </m:d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𝜋</m:t>
                    </m:r>
                  </m:oMath>
                </a14:m>
                <a:endParaRPr lang="en-US" sz="2400" i="1" dirty="0"/>
              </a:p>
              <a:p>
                <a:pPr marL="285750" indent="-285750"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𝒜</m:t>
                    </m:r>
                  </m:oMath>
                </a14:m>
                <a:r>
                  <a:rPr lang="en-US" sz="2400" i="1" dirty="0"/>
                  <a:t> </a:t>
                </a:r>
                <a:r>
                  <a:rPr lang="en-US" sz="2400" dirty="0"/>
                  <a:t>wins if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𝜋</m:t>
                    </m:r>
                    <m:r>
                      <a:rPr lang="en-US" sz="2400" b="0" i="1" smtClean="0">
                        <a:latin typeface="Cambria Math" charset="0"/>
                      </a:rPr>
                      <m:t>∈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𝑆</m:t>
                        </m:r>
                      </m:e>
                      <m:sup>
                        <m:r>
                          <a:rPr lang="en-US" sz="2400" b="0" i="1" smtClean="0">
                            <a:latin typeface="Cambria Math" charset="0"/>
                          </a:rPr>
                          <m:t>⊥</m:t>
                        </m:r>
                      </m:sup>
                    </m:sSup>
                    <m:r>
                      <a:rPr lang="en-US" sz="2400" b="0" i="1" smtClean="0">
                        <a:latin typeface="Cambria Math" charset="0"/>
                      </a:rPr>
                      <m:t>+</m:t>
                    </m:r>
                    <m:r>
                      <a:rPr lang="en-US" sz="2400" b="0" i="1" smtClean="0">
                        <a:latin typeface="Cambria Math" charset="0"/>
                      </a:rPr>
                      <m:t>𝑧</m:t>
                    </m:r>
                  </m:oMath>
                </a14:m>
                <a:r>
                  <a:rPr lang="en-US" sz="2400" dirty="0"/>
                  <a:t> but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𝜋</m:t>
                    </m:r>
                    <m:r>
                      <a:rPr lang="en-US" sz="2400" b="0" i="1" smtClean="0">
                        <a:latin typeface="Cambria Math" charset="0"/>
                      </a:rPr>
                      <m:t>≠</m:t>
                    </m:r>
                    <m:r>
                      <a:rPr lang="en-US" sz="2400" b="0" i="1" smtClean="0">
                        <a:latin typeface="Cambria Math" charset="0"/>
                      </a:rPr>
                      <m:t>𝑣</m:t>
                    </m:r>
                    <m:r>
                      <a:rPr lang="en-US" sz="2400" b="0" i="1" smtClean="0">
                        <a:latin typeface="Cambria Math" charset="0"/>
                      </a:rPr>
                      <m:t>+</m:t>
                    </m:r>
                    <m:r>
                      <a:rPr lang="en-US" sz="2400" b="0" i="1" smtClean="0">
                        <a:latin typeface="Cambria Math" charset="0"/>
                      </a:rPr>
                      <m:t>𝑧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2811" y="2793644"/>
                <a:ext cx="6047677" cy="2308324"/>
              </a:xfrm>
              <a:prstGeom prst="rect">
                <a:avLst/>
              </a:prstGeom>
              <a:blipFill rotWithShape="0">
                <a:blip r:embed="rId4"/>
                <a:stretch>
                  <a:fillRect l="-1512" t="-2111" b="-50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1280223" y="1479737"/>
                <a:ext cx="10192855" cy="5091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To complete the proof, show that for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𝑏</m:t>
                    </m:r>
                    <m:r>
                      <a:rPr lang="en-US" sz="2400" b="0" i="1" smtClean="0">
                        <a:latin typeface="Cambria Math" charset="0"/>
                      </a:rPr>
                      <m:t>∈</m:t>
                    </m:r>
                    <m:r>
                      <m:rPr>
                        <m:lit/>
                      </m:rPr>
                      <a:rPr lang="en-US" sz="2400" b="0" i="1" smtClean="0">
                        <a:latin typeface="Cambria Math" charset="0"/>
                      </a:rPr>
                      <m:t>{</m:t>
                    </m:r>
                    <m:r>
                      <a:rPr lang="en-US" sz="2400" b="0" i="1" smtClean="0">
                        <a:latin typeface="Cambria Math" charset="0"/>
                      </a:rPr>
                      <m:t>0,1</m:t>
                    </m:r>
                    <m:r>
                      <m:rPr>
                        <m:lit/>
                      </m:rPr>
                      <a:rPr lang="en-US" sz="2400" b="0" i="1" smtClean="0">
                        <a:latin typeface="Cambria Math" charset="0"/>
                      </a:rPr>
                      <m:t>}</m:t>
                    </m:r>
                  </m:oMath>
                </a14:m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charset="0"/>
                      </a:rPr>
                      <m:t>TD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charset="0"/>
                              </a:rPr>
                              <m:t>Hyb</m:t>
                            </m:r>
                          </m:e>
                          <m:sub>
                            <m:r>
                              <a:rPr lang="en-US" sz="2400" b="0" i="0" smtClean="0">
                                <a:latin typeface="Cambria Math" charset="0"/>
                              </a:rPr>
                              <m:t>3</m:t>
                            </m:r>
                          </m:sub>
                        </m:sSub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𝑏</m:t>
                            </m:r>
                          </m:e>
                        </m:d>
                        <m:r>
                          <a:rPr lang="en-US" sz="2400" b="0" i="1" smtClean="0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charset="0"/>
                              </a:rPr>
                              <m:t>Hyb</m:t>
                            </m:r>
                          </m:e>
                          <m:sub>
                            <m:r>
                              <a:rPr lang="en-US" sz="2400" b="0" i="0" smtClean="0">
                                <a:latin typeface="Cambria Math" charset="0"/>
                              </a:rPr>
                              <m:t>4</m:t>
                            </m:r>
                          </m:sub>
                        </m:sSub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𝑏</m:t>
                            </m:r>
                          </m:e>
                        </m:d>
                      </m:e>
                    </m:d>
                    <m:r>
                      <a:rPr lang="en-US" sz="2400" b="0" i="1" smtClean="0">
                        <a:latin typeface="Cambria Math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charset="0"/>
                      </a:rPr>
                      <m:t>negl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0223" y="1479737"/>
                <a:ext cx="10192855" cy="509178"/>
              </a:xfrm>
              <a:prstGeom prst="rect">
                <a:avLst/>
              </a:prstGeom>
              <a:blipFill rotWithShape="0">
                <a:blip r:embed="rId5"/>
                <a:stretch>
                  <a:fillRect l="-897" t="-3614" b="-240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3352811" y="5675864"/>
                <a:ext cx="495712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Negligible due to the randomness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𝑆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2811" y="5675864"/>
                <a:ext cx="4957126" cy="461665"/>
              </a:xfrm>
              <a:prstGeom prst="rect">
                <a:avLst/>
              </a:prstGeom>
              <a:blipFill rotWithShape="0">
                <a:blip r:embed="rId6"/>
                <a:stretch>
                  <a:fillRect l="-1845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387212508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462986" y="318826"/>
            <a:ext cx="7118913" cy="815493"/>
          </a:xfrm>
        </p:spPr>
        <p:txBody>
          <a:bodyPr>
            <a:normAutofit/>
          </a:bodyPr>
          <a:lstStyle/>
          <a:p>
            <a:r>
              <a:rPr lang="en-US" dirty="0"/>
              <a:t>Revisiting </a:t>
            </a:r>
            <a:r>
              <a:rPr lang="en-US"/>
              <a:t>the Applications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>
                <p:custDataLst>
                  <p:tags r:id="rId3"/>
                </p:custDataLst>
              </p:nvPr>
            </p:nvSpPr>
            <p:spPr>
              <a:xfrm>
                <a:off x="863600" y="1536700"/>
                <a:ext cx="9817100" cy="47207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buSzPts val="100"/>
                </a:pPr>
                <a:r>
                  <a:rPr lang="en-US" sz="2400" dirty="0">
                    <a:solidFill>
                      <a:schemeClr val="tx1">
                        <a:alpha val="0"/>
                      </a:schemeClr>
                    </a:solidFill>
                  </a:rPr>
                  <a:t>Cloud Storage:     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sz="2400" i="1">
                            <a:solidFill>
                              <a:schemeClr val="tx1">
                                <a:alpha val="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tx1">
                                    <a:alpha val="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tx1">
                                    <a:alpha val="0"/>
                                  </a:schemeClr>
                                </a:solidFill>
                                <a:latin typeface="Cambria Math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tx1">
                                    <a:alpha val="0"/>
                                  </a:schemeClr>
                                </a:solidFill>
                                <a:latin typeface="Cambria Math" charset="0"/>
                              </a:rPr>
                              <m:t>𝑥</m:t>
                            </m:r>
                            <m:r>
                              <a:rPr lang="en-US" sz="2400" i="1">
                                <a:solidFill>
                                  <a:schemeClr val="tx1">
                                    <a:alpha val="0"/>
                                  </a:schemeClr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sz="2400" i="1">
                                <a:solidFill>
                                  <a:schemeClr val="tx1">
                                    <a:alpha val="0"/>
                                  </a:schemeClr>
                                </a:solidFill>
                                <a:latin typeface="Cambria Math" charset="0"/>
                              </a:rPr>
                              <m:t>𝑧</m:t>
                            </m:r>
                          </m:sub>
                        </m:sSub>
                      </m:e>
                    </m:d>
                    <m:r>
                      <a:rPr lang="en-US" sz="2400" i="0">
                        <a:solidFill>
                          <a:schemeClr val="tx1">
                            <a:alpha val="0"/>
                          </a:schemeClr>
                        </a:solidFill>
                        <a:latin typeface="Cambria Math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2400" b="0" i="0" smtClean="0">
                        <a:solidFill>
                          <a:schemeClr val="tx1">
                            <a:alpha val="0"/>
                          </a:schemeClr>
                        </a:solidFill>
                        <a:latin typeface="Cambria Math" charset="0"/>
                      </a:rPr>
                      <m:t>Enc</m:t>
                    </m:r>
                    <m:d>
                      <m:dPr>
                        <m:ctrlPr>
                          <a:rPr lang="en-US" sz="2400" i="1">
                            <a:solidFill>
                              <a:schemeClr val="tx1">
                                <a:alpha val="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tx1">
                                <a:alpha val="0"/>
                              </a:schemeClr>
                            </a:solidFill>
                            <a:latin typeface="Cambria Math" charset="0"/>
                          </a:rPr>
                          <m:t>𝑆</m:t>
                        </m:r>
                      </m:e>
                    </m:d>
                    <m:r>
                      <a:rPr lang="en-US" sz="2400" i="1">
                        <a:solidFill>
                          <a:schemeClr val="tx1">
                            <a:alpha val="0"/>
                          </a:schemeClr>
                        </a:solidFill>
                        <a:latin typeface="Cambria Math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2400" b="0" i="0" smtClean="0">
                        <a:solidFill>
                          <a:schemeClr val="tx1">
                            <a:alpha val="0"/>
                          </a:schemeClr>
                        </a:solidFill>
                        <a:latin typeface="Cambria Math" charset="0"/>
                      </a:rPr>
                      <m:t>D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tx1">
                                <a:alpha val="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tx1">
                                <a:alpha val="0"/>
                              </a:schemeClr>
                            </a:solidFill>
                            <a:latin typeface="Cambria Math" charset="0"/>
                          </a:rPr>
                          <m:t>⊕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>
                                <a:alpha val="0"/>
                              </a:schemeClr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sz="2400" b="0" i="1" smtClean="0">
                            <a:solidFill>
                              <a:schemeClr val="tx1">
                                <a:alpha val="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>
                                <a:alpha val="0"/>
                              </a:schemeClr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>
                                <a:alpha val="0"/>
                              </a:schemeClr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2400" dirty="0">
                  <a:solidFill>
                    <a:schemeClr val="tx1">
                      <a:alpha val="0"/>
                    </a:schemeClr>
                  </a:solidFill>
                </a:endParaRPr>
              </a:p>
              <a:p>
                <a:r>
                  <a:rPr lang="en-US" sz="2400" dirty="0"/>
                  <a:t>  </a:t>
                </a:r>
              </a:p>
              <a:p>
                <a:endParaRPr lang="en-US" sz="2400" dirty="0"/>
              </a:p>
              <a:p>
                <a:pPr>
                  <a:buSzPts val="100"/>
                </a:pPr>
                <a:r>
                  <a:rPr lang="en-US" sz="2400" dirty="0">
                    <a:solidFill>
                      <a:schemeClr val="tx1">
                        <a:alpha val="0"/>
                      </a:schemeClr>
                    </a:solidFill>
                  </a:rPr>
                  <a:t>Timed-release:    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sz="2400" i="1">
                            <a:solidFill>
                              <a:schemeClr val="tx1">
                                <a:alpha val="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tx1">
                                    <a:alpha val="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tx1">
                                    <a:alpha val="0"/>
                                  </a:schemeClr>
                                </a:solidFill>
                                <a:latin typeface="Cambria Math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tx1">
                                    <a:alpha val="0"/>
                                  </a:schemeClr>
                                </a:solidFill>
                                <a:latin typeface="Cambria Math" charset="0"/>
                              </a:rPr>
                              <m:t>𝑥</m:t>
                            </m:r>
                            <m:r>
                              <a:rPr lang="en-US" sz="2400" i="1">
                                <a:solidFill>
                                  <a:schemeClr val="tx1">
                                    <a:alpha val="0"/>
                                  </a:schemeClr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sz="2400" i="1">
                                <a:solidFill>
                                  <a:schemeClr val="tx1">
                                    <a:alpha val="0"/>
                                  </a:schemeClr>
                                </a:solidFill>
                                <a:latin typeface="Cambria Math" charset="0"/>
                              </a:rPr>
                              <m:t>𝑧</m:t>
                            </m:r>
                          </m:sub>
                        </m:sSub>
                      </m:e>
                    </m:d>
                    <m:r>
                      <a:rPr lang="en-US" sz="2400" i="0">
                        <a:solidFill>
                          <a:schemeClr val="tx1">
                            <a:alpha val="0"/>
                          </a:schemeClr>
                        </a:solidFill>
                        <a:latin typeface="Cambria Math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2400" b="0" i="0" smtClean="0">
                        <a:solidFill>
                          <a:schemeClr val="tx1">
                            <a:alpha val="0"/>
                          </a:schemeClr>
                        </a:solidFill>
                        <a:latin typeface="Cambria Math" charset="0"/>
                      </a:rPr>
                      <m:t>TRE</m:t>
                    </m:r>
                    <m:d>
                      <m:dPr>
                        <m:ctrlPr>
                          <a:rPr lang="en-US" sz="2400" i="1">
                            <a:solidFill>
                              <a:schemeClr val="tx1">
                                <a:alpha val="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tx1">
                                <a:alpha val="0"/>
                              </a:schemeClr>
                            </a:solidFill>
                            <a:latin typeface="Cambria Math" charset="0"/>
                          </a:rPr>
                          <m:t>𝑆</m:t>
                        </m:r>
                      </m:e>
                    </m:d>
                    <m:r>
                      <a:rPr lang="en-US" sz="2400" i="1">
                        <a:solidFill>
                          <a:schemeClr val="tx1">
                            <a:alpha val="0"/>
                          </a:schemeClr>
                        </a:solidFill>
                        <a:latin typeface="Cambria Math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2400">
                        <a:solidFill>
                          <a:schemeClr val="tx1">
                            <a:alpha val="0"/>
                          </a:schemeClr>
                        </a:solidFill>
                        <a:latin typeface="Cambria Math" charset="0"/>
                      </a:rPr>
                      <m:t>D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tx1">
                                <a:alpha val="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tx1">
                                <a:alpha val="0"/>
                              </a:schemeClr>
                            </a:solidFill>
                            <a:latin typeface="Cambria Math" charset="0"/>
                          </a:rPr>
                          <m:t>⊕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tx1">
                                <a:alpha val="0"/>
                              </a:schemeClr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solidFill>
                              <a:schemeClr val="tx1">
                                <a:alpha val="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tx1">
                                <a:alpha val="0"/>
                              </a:schemeClr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tx1">
                                <a:alpha val="0"/>
                              </a:schemeClr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2400" dirty="0">
                  <a:solidFill>
                    <a:schemeClr val="tx1">
                      <a:alpha val="0"/>
                    </a:schemeClr>
                  </a:solidFill>
                </a:endParaRPr>
              </a:p>
              <a:p>
                <a:endParaRPr lang="en-US" sz="2400" dirty="0"/>
              </a:p>
              <a:p>
                <a:endParaRPr lang="en-US" sz="2400" dirty="0"/>
              </a:p>
              <a:p>
                <a:pPr>
                  <a:buSzPts val="100"/>
                </a:pPr>
                <a:r>
                  <a:rPr lang="en-US" sz="2400" dirty="0">
                    <a:solidFill>
                      <a:schemeClr val="tx1">
                        <a:alpha val="0"/>
                      </a:schemeClr>
                    </a:solidFill>
                  </a:rPr>
                  <a:t>Zero-knowledge:  </a:t>
                </a:r>
              </a:p>
              <a:p>
                <a:pPr marL="342900" indent="-342900">
                  <a:buSzPts val="100"/>
                  <a:buFont typeface="Arial" charset="0"/>
                  <a:buChar char="•"/>
                </a:pPr>
                <a:r>
                  <a:rPr lang="en-US" sz="2400" dirty="0">
                    <a:solidFill>
                      <a:schemeClr val="tx1">
                        <a:alpha val="0"/>
                      </a:schemeClr>
                    </a:solidFill>
                  </a:rPr>
                  <a:t>Start with bit commitment scheme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sz="2400" i="1">
                            <a:solidFill>
                              <a:schemeClr val="tx1">
                                <a:alpha val="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tx1">
                                    <a:alpha val="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tx1">
                                    <a:alpha val="0"/>
                                  </a:schemeClr>
                                </a:solidFill>
                                <a:latin typeface="Cambria Math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tx1">
                                    <a:alpha val="0"/>
                                  </a:schemeClr>
                                </a:solidFill>
                                <a:latin typeface="Cambria Math" charset="0"/>
                              </a:rPr>
                              <m:t>𝑥</m:t>
                            </m:r>
                            <m:r>
                              <a:rPr lang="en-US" sz="2400" i="1">
                                <a:solidFill>
                                  <a:schemeClr val="tx1">
                                    <a:alpha val="0"/>
                                  </a:schemeClr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sz="2400" i="1">
                                <a:solidFill>
                                  <a:schemeClr val="tx1">
                                    <a:alpha val="0"/>
                                  </a:schemeClr>
                                </a:solidFill>
                                <a:latin typeface="Cambria Math" charset="0"/>
                              </a:rPr>
                              <m:t>𝑧</m:t>
                            </m:r>
                          </m:sub>
                        </m:sSub>
                      </m:e>
                    </m:d>
                    <m:r>
                      <a:rPr lang="en-US" sz="2400" i="0">
                        <a:solidFill>
                          <a:schemeClr val="tx1">
                            <a:alpha val="0"/>
                          </a:schemeClr>
                        </a:solidFill>
                        <a:latin typeface="Cambria Math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2400" b="0" i="0" smtClean="0">
                        <a:solidFill>
                          <a:schemeClr val="tx1">
                            <a:alpha val="0"/>
                          </a:schemeClr>
                        </a:solidFill>
                        <a:latin typeface="Cambria Math" charset="0"/>
                      </a:rPr>
                      <m:t>Com</m:t>
                    </m:r>
                    <m:d>
                      <m:dPr>
                        <m:ctrlPr>
                          <a:rPr lang="en-US" sz="2400" i="1">
                            <a:solidFill>
                              <a:schemeClr val="tx1">
                                <a:alpha val="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tx1">
                                <a:alpha val="0"/>
                              </a:schemeClr>
                            </a:solidFill>
                            <a:latin typeface="Cambria Math" charset="0"/>
                          </a:rPr>
                          <m:t>𝑆</m:t>
                        </m:r>
                      </m:e>
                    </m:d>
                    <m:r>
                      <a:rPr lang="en-US" sz="2400" i="1">
                        <a:solidFill>
                          <a:schemeClr val="tx1">
                            <a:alpha val="0"/>
                          </a:schemeClr>
                        </a:solidFill>
                        <a:latin typeface="Cambria Math" charset="0"/>
                      </a:rPr>
                      <m:t>,</m:t>
                    </m:r>
                    <m:r>
                      <a:rPr lang="en-US" sz="2400" b="0" i="1" smtClean="0">
                        <a:solidFill>
                          <a:schemeClr val="tx1">
                            <a:alpha val="0"/>
                          </a:schemeClr>
                        </a:solidFill>
                        <a:latin typeface="Cambria Math" charset="0"/>
                      </a:rPr>
                      <m:t>𝑏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tx1">
                                <a:alpha val="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tx1">
                                <a:alpha val="0"/>
                              </a:schemeClr>
                            </a:solidFill>
                            <a:latin typeface="Cambria Math" charset="0"/>
                          </a:rPr>
                          <m:t>⊕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tx1">
                                <a:alpha val="0"/>
                              </a:schemeClr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solidFill>
                              <a:schemeClr val="tx1">
                                <a:alpha val="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tx1">
                                <a:alpha val="0"/>
                              </a:schemeClr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tx1">
                                <a:alpha val="0"/>
                              </a:schemeClr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tx1">
                        <a:alpha val="0"/>
                      </a:schemeClr>
                    </a:solidFill>
                  </a:rPr>
                  <a:t> </a:t>
                </a:r>
              </a:p>
              <a:p>
                <a:pPr marL="342900" indent="-342900">
                  <a:buSzPts val="100"/>
                  <a:buFont typeface="Arial" charset="0"/>
                  <a:buChar char="•"/>
                </a:pPr>
                <a:r>
                  <a:rPr lang="en-US" sz="2400" dirty="0">
                    <a:solidFill>
                      <a:schemeClr val="tx1">
                        <a:alpha val="0"/>
                      </a:schemeClr>
                    </a:solidFill>
                  </a:rPr>
                  <a:t>Plug into Sigma protocol to obtain zero-knowledge proofs with certified everlasting hiding</a:t>
                </a:r>
              </a:p>
              <a:p>
                <a:endParaRPr lang="en-US" sz="2400" dirty="0"/>
              </a:p>
              <a:p>
                <a:pPr>
                  <a:buSzPts val="100"/>
                </a:pPr>
                <a:r>
                  <a:rPr lang="en-US" sz="2400" dirty="0">
                    <a:solidFill>
                      <a:schemeClr val="tx1">
                        <a:alpha val="0"/>
                      </a:schemeClr>
                    </a:solidFill>
                  </a:rPr>
                  <a:t>Delegation: Use fully-homomorphic encryption?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sz="2400" i="1">
                            <a:solidFill>
                              <a:schemeClr val="tx1">
                                <a:alpha val="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tx1">
                                    <a:alpha val="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tx1">
                                    <a:alpha val="0"/>
                                  </a:schemeClr>
                                </a:solidFill>
                                <a:latin typeface="Cambria Math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tx1">
                                    <a:alpha val="0"/>
                                  </a:schemeClr>
                                </a:solidFill>
                                <a:latin typeface="Cambria Math" charset="0"/>
                              </a:rPr>
                              <m:t>𝑥</m:t>
                            </m:r>
                            <m:r>
                              <a:rPr lang="en-US" sz="2400" i="1">
                                <a:solidFill>
                                  <a:schemeClr val="tx1">
                                    <a:alpha val="0"/>
                                  </a:schemeClr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sz="2400" i="1">
                                <a:solidFill>
                                  <a:schemeClr val="tx1">
                                    <a:alpha val="0"/>
                                  </a:schemeClr>
                                </a:solidFill>
                                <a:latin typeface="Cambria Math" charset="0"/>
                              </a:rPr>
                              <m:t>𝑧</m:t>
                            </m:r>
                          </m:sub>
                        </m:sSub>
                      </m:e>
                    </m:d>
                    <m:r>
                      <a:rPr lang="en-US" sz="2400" i="0">
                        <a:solidFill>
                          <a:schemeClr val="tx1">
                            <a:alpha val="0"/>
                          </a:schemeClr>
                        </a:solidFill>
                        <a:latin typeface="Cambria Math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2400" b="0" i="0" smtClean="0">
                        <a:solidFill>
                          <a:schemeClr val="tx1">
                            <a:alpha val="0"/>
                          </a:schemeClr>
                        </a:solidFill>
                        <a:latin typeface="Cambria Math" charset="0"/>
                      </a:rPr>
                      <m:t>FHE</m:t>
                    </m:r>
                    <m:d>
                      <m:dPr>
                        <m:ctrlPr>
                          <a:rPr lang="en-US" sz="2400" i="1">
                            <a:solidFill>
                              <a:schemeClr val="tx1">
                                <a:alpha val="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tx1">
                                <a:alpha val="0"/>
                              </a:schemeClr>
                            </a:solidFill>
                            <a:latin typeface="Cambria Math" charset="0"/>
                          </a:rPr>
                          <m:t>𝑆</m:t>
                        </m:r>
                      </m:e>
                    </m:d>
                    <m:r>
                      <a:rPr lang="en-US" sz="2400" i="0">
                        <a:solidFill>
                          <a:schemeClr val="tx1">
                            <a:alpha val="0"/>
                          </a:schemeClr>
                        </a:solidFill>
                        <a:latin typeface="Cambria Math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2400" b="0" i="0" smtClean="0">
                        <a:solidFill>
                          <a:schemeClr val="tx1">
                            <a:alpha val="0"/>
                          </a:schemeClr>
                        </a:solidFill>
                        <a:latin typeface="Cambria Math" charset="0"/>
                      </a:rPr>
                      <m:t>D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tx1">
                                <a:alpha val="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tx1">
                                <a:alpha val="0"/>
                              </a:schemeClr>
                            </a:solidFill>
                            <a:latin typeface="Cambria Math" charset="0"/>
                          </a:rPr>
                          <m:t>⊕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tx1">
                                <a:alpha val="0"/>
                              </a:schemeClr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solidFill>
                              <a:schemeClr val="tx1">
                                <a:alpha val="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tx1">
                                <a:alpha val="0"/>
                              </a:schemeClr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tx1">
                                <a:alpha val="0"/>
                              </a:schemeClr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2400" dirty="0"/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3"/>
                </p:custDataLst>
              </p:nvPr>
            </p:nvSpPr>
            <p:spPr>
              <a:xfrm>
                <a:off x="863600" y="1536700"/>
                <a:ext cx="9817100" cy="4720716"/>
              </a:xfrm>
              <a:prstGeom prst="rect">
                <a:avLst/>
              </a:prstGeom>
              <a:blipFill>
                <a:blip r:embed="rId5"/>
                <a:stretch>
                  <a:fillRect l="-994" t="-388" b="-15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986908557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462986" y="318826"/>
            <a:ext cx="7118913" cy="815493"/>
          </a:xfrm>
        </p:spPr>
        <p:txBody>
          <a:bodyPr>
            <a:normAutofit/>
          </a:bodyPr>
          <a:lstStyle/>
          <a:p>
            <a:r>
              <a:rPr lang="en-US" dirty="0"/>
              <a:t>Revisiting </a:t>
            </a:r>
            <a:r>
              <a:rPr lang="en-US"/>
              <a:t>the Applications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>
                <p:custDataLst>
                  <p:tags r:id="rId3"/>
                </p:custDataLst>
              </p:nvPr>
            </p:nvSpPr>
            <p:spPr>
              <a:xfrm>
                <a:off x="863600" y="1536700"/>
                <a:ext cx="9817100" cy="47207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Cloud Storage:     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400" i="1">
                                <a:latin typeface="Cambria Math" charset="0"/>
                              </a:rPr>
                              <m:t>𝑥</m:t>
                            </m:r>
                            <m:r>
                              <a:rPr lang="en-US" sz="2400" i="1"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sz="2400" i="1">
                                <a:latin typeface="Cambria Math" charset="0"/>
                              </a:rPr>
                              <m:t>𝑧</m:t>
                            </m:r>
                          </m:sub>
                        </m:sSub>
                      </m:e>
                    </m:d>
                    <m:r>
                      <a:rPr lang="en-US" sz="2400" i="0">
                        <a:latin typeface="Cambria Math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charset="0"/>
                      </a:rPr>
                      <m:t>Enc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charset="0"/>
                          </a:rPr>
                          <m:t>𝑆</m:t>
                        </m:r>
                      </m:e>
                    </m:d>
                    <m:r>
                      <a:rPr lang="en-US" sz="2400" i="1">
                        <a:latin typeface="Cambria Math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charset="0"/>
                      </a:rPr>
                      <m:t>D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</a:rPr>
                          <m:t>⊕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2400" dirty="0"/>
              </a:p>
              <a:p>
                <a:r>
                  <a:rPr lang="en-US" sz="2400" dirty="0"/>
                  <a:t>  </a:t>
                </a:r>
              </a:p>
              <a:p>
                <a:endParaRPr lang="en-US" sz="2400" dirty="0"/>
              </a:p>
              <a:p>
                <a:pPr>
                  <a:buSzPts val="100"/>
                </a:pPr>
                <a:r>
                  <a:rPr lang="en-US" sz="2400" dirty="0">
                    <a:solidFill>
                      <a:schemeClr val="tx1">
                        <a:alpha val="0"/>
                      </a:schemeClr>
                    </a:solidFill>
                  </a:rPr>
                  <a:t>Timed-release:    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sz="2400" i="1">
                            <a:solidFill>
                              <a:schemeClr val="tx1">
                                <a:alpha val="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tx1">
                                    <a:alpha val="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tx1">
                                    <a:alpha val="0"/>
                                  </a:schemeClr>
                                </a:solidFill>
                                <a:latin typeface="Cambria Math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tx1">
                                    <a:alpha val="0"/>
                                  </a:schemeClr>
                                </a:solidFill>
                                <a:latin typeface="Cambria Math" charset="0"/>
                              </a:rPr>
                              <m:t>𝑥</m:t>
                            </m:r>
                            <m:r>
                              <a:rPr lang="en-US" sz="2400" i="1">
                                <a:solidFill>
                                  <a:schemeClr val="tx1">
                                    <a:alpha val="0"/>
                                  </a:schemeClr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sz="2400" i="1">
                                <a:solidFill>
                                  <a:schemeClr val="tx1">
                                    <a:alpha val="0"/>
                                  </a:schemeClr>
                                </a:solidFill>
                                <a:latin typeface="Cambria Math" charset="0"/>
                              </a:rPr>
                              <m:t>𝑧</m:t>
                            </m:r>
                          </m:sub>
                        </m:sSub>
                      </m:e>
                    </m:d>
                    <m:r>
                      <a:rPr lang="en-US" sz="2400" i="0">
                        <a:solidFill>
                          <a:schemeClr val="tx1">
                            <a:alpha val="0"/>
                          </a:schemeClr>
                        </a:solidFill>
                        <a:latin typeface="Cambria Math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2400" b="0" i="0" smtClean="0">
                        <a:solidFill>
                          <a:schemeClr val="tx1">
                            <a:alpha val="0"/>
                          </a:schemeClr>
                        </a:solidFill>
                        <a:latin typeface="Cambria Math" charset="0"/>
                      </a:rPr>
                      <m:t>TRE</m:t>
                    </m:r>
                    <m:d>
                      <m:dPr>
                        <m:ctrlPr>
                          <a:rPr lang="en-US" sz="2400" i="1">
                            <a:solidFill>
                              <a:schemeClr val="tx1">
                                <a:alpha val="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tx1">
                                <a:alpha val="0"/>
                              </a:schemeClr>
                            </a:solidFill>
                            <a:latin typeface="Cambria Math" charset="0"/>
                          </a:rPr>
                          <m:t>𝑆</m:t>
                        </m:r>
                      </m:e>
                    </m:d>
                    <m:r>
                      <a:rPr lang="en-US" sz="2400" i="1">
                        <a:solidFill>
                          <a:schemeClr val="tx1">
                            <a:alpha val="0"/>
                          </a:schemeClr>
                        </a:solidFill>
                        <a:latin typeface="Cambria Math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2400">
                        <a:solidFill>
                          <a:schemeClr val="tx1">
                            <a:alpha val="0"/>
                          </a:schemeClr>
                        </a:solidFill>
                        <a:latin typeface="Cambria Math" charset="0"/>
                      </a:rPr>
                      <m:t>D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tx1">
                                <a:alpha val="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tx1">
                                <a:alpha val="0"/>
                              </a:schemeClr>
                            </a:solidFill>
                            <a:latin typeface="Cambria Math" charset="0"/>
                          </a:rPr>
                          <m:t>⊕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tx1">
                                <a:alpha val="0"/>
                              </a:schemeClr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solidFill>
                              <a:schemeClr val="tx1">
                                <a:alpha val="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tx1">
                                <a:alpha val="0"/>
                              </a:schemeClr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tx1">
                                <a:alpha val="0"/>
                              </a:schemeClr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2400" dirty="0">
                  <a:solidFill>
                    <a:schemeClr val="tx1">
                      <a:alpha val="0"/>
                    </a:schemeClr>
                  </a:solidFill>
                </a:endParaRPr>
              </a:p>
              <a:p>
                <a:endParaRPr lang="en-US" sz="2400" dirty="0"/>
              </a:p>
              <a:p>
                <a:endParaRPr lang="en-US" sz="2400" dirty="0"/>
              </a:p>
              <a:p>
                <a:pPr>
                  <a:buSzPts val="100"/>
                </a:pPr>
                <a:r>
                  <a:rPr lang="en-US" sz="2400" dirty="0">
                    <a:solidFill>
                      <a:schemeClr val="tx1">
                        <a:alpha val="0"/>
                      </a:schemeClr>
                    </a:solidFill>
                  </a:rPr>
                  <a:t>Zero-knowledge:  </a:t>
                </a:r>
              </a:p>
              <a:p>
                <a:pPr marL="342900" indent="-342900">
                  <a:buSzPts val="100"/>
                  <a:buFont typeface="Arial" charset="0"/>
                  <a:buChar char="•"/>
                </a:pPr>
                <a:r>
                  <a:rPr lang="en-US" sz="2400" dirty="0">
                    <a:solidFill>
                      <a:schemeClr val="tx1">
                        <a:alpha val="0"/>
                      </a:schemeClr>
                    </a:solidFill>
                  </a:rPr>
                  <a:t>Start with bit commitment scheme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sz="2400" i="1">
                            <a:solidFill>
                              <a:schemeClr val="tx1">
                                <a:alpha val="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tx1">
                                    <a:alpha val="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tx1">
                                    <a:alpha val="0"/>
                                  </a:schemeClr>
                                </a:solidFill>
                                <a:latin typeface="Cambria Math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tx1">
                                    <a:alpha val="0"/>
                                  </a:schemeClr>
                                </a:solidFill>
                                <a:latin typeface="Cambria Math" charset="0"/>
                              </a:rPr>
                              <m:t>𝑥</m:t>
                            </m:r>
                            <m:r>
                              <a:rPr lang="en-US" sz="2400" i="1">
                                <a:solidFill>
                                  <a:schemeClr val="tx1">
                                    <a:alpha val="0"/>
                                  </a:schemeClr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sz="2400" i="1">
                                <a:solidFill>
                                  <a:schemeClr val="tx1">
                                    <a:alpha val="0"/>
                                  </a:schemeClr>
                                </a:solidFill>
                                <a:latin typeface="Cambria Math" charset="0"/>
                              </a:rPr>
                              <m:t>𝑧</m:t>
                            </m:r>
                          </m:sub>
                        </m:sSub>
                      </m:e>
                    </m:d>
                    <m:r>
                      <a:rPr lang="en-US" sz="2400" i="0">
                        <a:solidFill>
                          <a:schemeClr val="tx1">
                            <a:alpha val="0"/>
                          </a:schemeClr>
                        </a:solidFill>
                        <a:latin typeface="Cambria Math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2400" b="0" i="0" smtClean="0">
                        <a:solidFill>
                          <a:schemeClr val="tx1">
                            <a:alpha val="0"/>
                          </a:schemeClr>
                        </a:solidFill>
                        <a:latin typeface="Cambria Math" charset="0"/>
                      </a:rPr>
                      <m:t>Com</m:t>
                    </m:r>
                    <m:d>
                      <m:dPr>
                        <m:ctrlPr>
                          <a:rPr lang="en-US" sz="2400" i="1">
                            <a:solidFill>
                              <a:schemeClr val="tx1">
                                <a:alpha val="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tx1">
                                <a:alpha val="0"/>
                              </a:schemeClr>
                            </a:solidFill>
                            <a:latin typeface="Cambria Math" charset="0"/>
                          </a:rPr>
                          <m:t>𝑆</m:t>
                        </m:r>
                      </m:e>
                    </m:d>
                    <m:r>
                      <a:rPr lang="en-US" sz="2400" i="1">
                        <a:solidFill>
                          <a:schemeClr val="tx1">
                            <a:alpha val="0"/>
                          </a:schemeClr>
                        </a:solidFill>
                        <a:latin typeface="Cambria Math" charset="0"/>
                      </a:rPr>
                      <m:t>,</m:t>
                    </m:r>
                    <m:r>
                      <a:rPr lang="en-US" sz="2400" b="0" i="1" smtClean="0">
                        <a:solidFill>
                          <a:schemeClr val="tx1">
                            <a:alpha val="0"/>
                          </a:schemeClr>
                        </a:solidFill>
                        <a:latin typeface="Cambria Math" charset="0"/>
                      </a:rPr>
                      <m:t>𝑏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tx1">
                                <a:alpha val="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tx1">
                                <a:alpha val="0"/>
                              </a:schemeClr>
                            </a:solidFill>
                            <a:latin typeface="Cambria Math" charset="0"/>
                          </a:rPr>
                          <m:t>⊕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tx1">
                                <a:alpha val="0"/>
                              </a:schemeClr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solidFill>
                              <a:schemeClr val="tx1">
                                <a:alpha val="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tx1">
                                <a:alpha val="0"/>
                              </a:schemeClr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tx1">
                                <a:alpha val="0"/>
                              </a:schemeClr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tx1">
                        <a:alpha val="0"/>
                      </a:schemeClr>
                    </a:solidFill>
                  </a:rPr>
                  <a:t> </a:t>
                </a:r>
              </a:p>
              <a:p>
                <a:pPr marL="342900" indent="-342900">
                  <a:buSzPts val="100"/>
                  <a:buFont typeface="Arial" charset="0"/>
                  <a:buChar char="•"/>
                </a:pPr>
                <a:r>
                  <a:rPr lang="en-US" sz="2400" dirty="0">
                    <a:solidFill>
                      <a:schemeClr val="tx1">
                        <a:alpha val="0"/>
                      </a:schemeClr>
                    </a:solidFill>
                  </a:rPr>
                  <a:t>Plug into Sigma protocol to obtain zero-knowledge proofs with certified everlasting hiding</a:t>
                </a:r>
              </a:p>
              <a:p>
                <a:endParaRPr lang="en-US" sz="2400" dirty="0"/>
              </a:p>
              <a:p>
                <a:pPr>
                  <a:buSzPts val="100"/>
                </a:pPr>
                <a:r>
                  <a:rPr lang="en-US" sz="2400" dirty="0">
                    <a:solidFill>
                      <a:schemeClr val="tx1">
                        <a:alpha val="0"/>
                      </a:schemeClr>
                    </a:solidFill>
                  </a:rPr>
                  <a:t>Delegation: Use fully-homomorphic encryption?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sz="2400" i="1">
                            <a:solidFill>
                              <a:schemeClr val="tx1">
                                <a:alpha val="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tx1">
                                    <a:alpha val="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tx1">
                                    <a:alpha val="0"/>
                                  </a:schemeClr>
                                </a:solidFill>
                                <a:latin typeface="Cambria Math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tx1">
                                    <a:alpha val="0"/>
                                  </a:schemeClr>
                                </a:solidFill>
                                <a:latin typeface="Cambria Math" charset="0"/>
                              </a:rPr>
                              <m:t>𝑥</m:t>
                            </m:r>
                            <m:r>
                              <a:rPr lang="en-US" sz="2400" i="1">
                                <a:solidFill>
                                  <a:schemeClr val="tx1">
                                    <a:alpha val="0"/>
                                  </a:schemeClr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sz="2400" i="1">
                                <a:solidFill>
                                  <a:schemeClr val="tx1">
                                    <a:alpha val="0"/>
                                  </a:schemeClr>
                                </a:solidFill>
                                <a:latin typeface="Cambria Math" charset="0"/>
                              </a:rPr>
                              <m:t>𝑧</m:t>
                            </m:r>
                          </m:sub>
                        </m:sSub>
                      </m:e>
                    </m:d>
                    <m:r>
                      <a:rPr lang="en-US" sz="2400" i="0">
                        <a:solidFill>
                          <a:schemeClr val="tx1">
                            <a:alpha val="0"/>
                          </a:schemeClr>
                        </a:solidFill>
                        <a:latin typeface="Cambria Math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2400" b="0" i="0" smtClean="0">
                        <a:solidFill>
                          <a:schemeClr val="tx1">
                            <a:alpha val="0"/>
                          </a:schemeClr>
                        </a:solidFill>
                        <a:latin typeface="Cambria Math" charset="0"/>
                      </a:rPr>
                      <m:t>FHE</m:t>
                    </m:r>
                    <m:d>
                      <m:dPr>
                        <m:ctrlPr>
                          <a:rPr lang="en-US" sz="2400" i="1">
                            <a:solidFill>
                              <a:schemeClr val="tx1">
                                <a:alpha val="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tx1">
                                <a:alpha val="0"/>
                              </a:schemeClr>
                            </a:solidFill>
                            <a:latin typeface="Cambria Math" charset="0"/>
                          </a:rPr>
                          <m:t>𝑆</m:t>
                        </m:r>
                      </m:e>
                    </m:d>
                    <m:r>
                      <a:rPr lang="en-US" sz="2400" i="0">
                        <a:solidFill>
                          <a:schemeClr val="tx1">
                            <a:alpha val="0"/>
                          </a:schemeClr>
                        </a:solidFill>
                        <a:latin typeface="Cambria Math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2400" b="0" i="0" smtClean="0">
                        <a:solidFill>
                          <a:schemeClr val="tx1">
                            <a:alpha val="0"/>
                          </a:schemeClr>
                        </a:solidFill>
                        <a:latin typeface="Cambria Math" charset="0"/>
                      </a:rPr>
                      <m:t>D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tx1">
                                <a:alpha val="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tx1">
                                <a:alpha val="0"/>
                              </a:schemeClr>
                            </a:solidFill>
                            <a:latin typeface="Cambria Math" charset="0"/>
                          </a:rPr>
                          <m:t>⊕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tx1">
                                <a:alpha val="0"/>
                              </a:schemeClr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solidFill>
                              <a:schemeClr val="tx1">
                                <a:alpha val="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tx1">
                                <a:alpha val="0"/>
                              </a:schemeClr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tx1">
                                <a:alpha val="0"/>
                              </a:schemeClr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2400" dirty="0"/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3"/>
                </p:custDataLst>
              </p:nvPr>
            </p:nvSpPr>
            <p:spPr>
              <a:xfrm>
                <a:off x="863600" y="1536700"/>
                <a:ext cx="9817100" cy="4720716"/>
              </a:xfrm>
              <a:prstGeom prst="rect">
                <a:avLst/>
              </a:prstGeom>
              <a:blipFill>
                <a:blip r:embed="rId5"/>
                <a:stretch>
                  <a:fillRect l="-994" t="-388" b="-15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411394863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462986" y="318826"/>
            <a:ext cx="7118913" cy="815493"/>
          </a:xfrm>
        </p:spPr>
        <p:txBody>
          <a:bodyPr>
            <a:normAutofit/>
          </a:bodyPr>
          <a:lstStyle/>
          <a:p>
            <a:r>
              <a:rPr lang="en-US" dirty="0"/>
              <a:t>Revisiting </a:t>
            </a:r>
            <a:r>
              <a:rPr lang="en-US"/>
              <a:t>the Applications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>
                <p:custDataLst>
                  <p:tags r:id="rId3"/>
                </p:custDataLst>
              </p:nvPr>
            </p:nvSpPr>
            <p:spPr>
              <a:xfrm>
                <a:off x="863600" y="1536700"/>
                <a:ext cx="9817100" cy="47207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Cloud Storage:     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400" i="1">
                                <a:latin typeface="Cambria Math" charset="0"/>
                              </a:rPr>
                              <m:t>𝑥</m:t>
                            </m:r>
                            <m:r>
                              <a:rPr lang="en-US" sz="2400" i="1"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sz="2400" i="1">
                                <a:latin typeface="Cambria Math" charset="0"/>
                              </a:rPr>
                              <m:t>𝑧</m:t>
                            </m:r>
                          </m:sub>
                        </m:sSub>
                      </m:e>
                    </m:d>
                    <m:r>
                      <a:rPr lang="en-US" sz="2400" i="0">
                        <a:latin typeface="Cambria Math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charset="0"/>
                      </a:rPr>
                      <m:t>Enc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charset="0"/>
                          </a:rPr>
                          <m:t>𝑆</m:t>
                        </m:r>
                      </m:e>
                    </m:d>
                    <m:r>
                      <a:rPr lang="en-US" sz="2400" i="1">
                        <a:latin typeface="Cambria Math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charset="0"/>
                      </a:rPr>
                      <m:t>D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</a:rPr>
                          <m:t>⊕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2400" dirty="0"/>
              </a:p>
              <a:p>
                <a:r>
                  <a:rPr lang="en-US" sz="2400" dirty="0"/>
                  <a:t>  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Timed-release:    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400" i="1">
                                <a:latin typeface="Cambria Math" charset="0"/>
                              </a:rPr>
                              <m:t>𝑥</m:t>
                            </m:r>
                            <m:r>
                              <a:rPr lang="en-US" sz="2400" i="1"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sz="2400" i="1">
                                <a:latin typeface="Cambria Math" charset="0"/>
                              </a:rPr>
                              <m:t>𝑧</m:t>
                            </m:r>
                          </m:sub>
                        </m:sSub>
                      </m:e>
                    </m:d>
                    <m:r>
                      <a:rPr lang="en-US" sz="2400" i="0">
                        <a:latin typeface="Cambria Math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charset="0"/>
                      </a:rPr>
                      <m:t>TRE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charset="0"/>
                          </a:rPr>
                          <m:t>𝑆</m:t>
                        </m:r>
                      </m:e>
                    </m:d>
                    <m:r>
                      <a:rPr lang="en-US" sz="2400" i="1">
                        <a:latin typeface="Cambria Math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2400">
                        <a:latin typeface="Cambria Math" charset="0"/>
                      </a:rPr>
                      <m:t>D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</a:rPr>
                          <m:t>⊕</m:t>
                        </m:r>
                      </m:e>
                      <m:sub>
                        <m:r>
                          <a:rPr lang="en-US" sz="2400" i="1">
                            <a:latin typeface="Cambria Math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pPr>
                  <a:buSzPts val="100"/>
                </a:pPr>
                <a:r>
                  <a:rPr lang="en-US" sz="2400" dirty="0">
                    <a:solidFill>
                      <a:schemeClr val="tx1">
                        <a:alpha val="0"/>
                      </a:schemeClr>
                    </a:solidFill>
                  </a:rPr>
                  <a:t>Zero-knowledge:  </a:t>
                </a:r>
              </a:p>
              <a:p>
                <a:pPr marL="342900" indent="-342900">
                  <a:buSzPts val="100"/>
                  <a:buFont typeface="Arial" charset="0"/>
                  <a:buChar char="•"/>
                </a:pPr>
                <a:r>
                  <a:rPr lang="en-US" sz="2400" dirty="0">
                    <a:solidFill>
                      <a:schemeClr val="tx1">
                        <a:alpha val="0"/>
                      </a:schemeClr>
                    </a:solidFill>
                  </a:rPr>
                  <a:t>Start with bit commitment scheme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sz="2400" i="1">
                            <a:solidFill>
                              <a:schemeClr val="tx1">
                                <a:alpha val="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tx1">
                                    <a:alpha val="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tx1">
                                    <a:alpha val="0"/>
                                  </a:schemeClr>
                                </a:solidFill>
                                <a:latin typeface="Cambria Math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tx1">
                                    <a:alpha val="0"/>
                                  </a:schemeClr>
                                </a:solidFill>
                                <a:latin typeface="Cambria Math" charset="0"/>
                              </a:rPr>
                              <m:t>𝑥</m:t>
                            </m:r>
                            <m:r>
                              <a:rPr lang="en-US" sz="2400" i="1">
                                <a:solidFill>
                                  <a:schemeClr val="tx1">
                                    <a:alpha val="0"/>
                                  </a:schemeClr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sz="2400" i="1">
                                <a:solidFill>
                                  <a:schemeClr val="tx1">
                                    <a:alpha val="0"/>
                                  </a:schemeClr>
                                </a:solidFill>
                                <a:latin typeface="Cambria Math" charset="0"/>
                              </a:rPr>
                              <m:t>𝑧</m:t>
                            </m:r>
                          </m:sub>
                        </m:sSub>
                      </m:e>
                    </m:d>
                    <m:r>
                      <a:rPr lang="en-US" sz="2400" i="0">
                        <a:solidFill>
                          <a:schemeClr val="tx1">
                            <a:alpha val="0"/>
                          </a:schemeClr>
                        </a:solidFill>
                        <a:latin typeface="Cambria Math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2400" b="0" i="0" smtClean="0">
                        <a:solidFill>
                          <a:schemeClr val="tx1">
                            <a:alpha val="0"/>
                          </a:schemeClr>
                        </a:solidFill>
                        <a:latin typeface="Cambria Math" charset="0"/>
                      </a:rPr>
                      <m:t>Com</m:t>
                    </m:r>
                    <m:d>
                      <m:dPr>
                        <m:ctrlPr>
                          <a:rPr lang="en-US" sz="2400" i="1">
                            <a:solidFill>
                              <a:schemeClr val="tx1">
                                <a:alpha val="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tx1">
                                <a:alpha val="0"/>
                              </a:schemeClr>
                            </a:solidFill>
                            <a:latin typeface="Cambria Math" charset="0"/>
                          </a:rPr>
                          <m:t>𝑆</m:t>
                        </m:r>
                      </m:e>
                    </m:d>
                    <m:r>
                      <a:rPr lang="en-US" sz="2400" i="1">
                        <a:solidFill>
                          <a:schemeClr val="tx1">
                            <a:alpha val="0"/>
                          </a:schemeClr>
                        </a:solidFill>
                        <a:latin typeface="Cambria Math" charset="0"/>
                      </a:rPr>
                      <m:t>,</m:t>
                    </m:r>
                    <m:r>
                      <a:rPr lang="en-US" sz="2400" b="0" i="1" smtClean="0">
                        <a:solidFill>
                          <a:schemeClr val="tx1">
                            <a:alpha val="0"/>
                          </a:schemeClr>
                        </a:solidFill>
                        <a:latin typeface="Cambria Math" charset="0"/>
                      </a:rPr>
                      <m:t>𝑏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tx1">
                                <a:alpha val="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tx1">
                                <a:alpha val="0"/>
                              </a:schemeClr>
                            </a:solidFill>
                            <a:latin typeface="Cambria Math" charset="0"/>
                          </a:rPr>
                          <m:t>⊕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tx1">
                                <a:alpha val="0"/>
                              </a:schemeClr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solidFill>
                              <a:schemeClr val="tx1">
                                <a:alpha val="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tx1">
                                <a:alpha val="0"/>
                              </a:schemeClr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tx1">
                                <a:alpha val="0"/>
                              </a:schemeClr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tx1">
                        <a:alpha val="0"/>
                      </a:schemeClr>
                    </a:solidFill>
                  </a:rPr>
                  <a:t> </a:t>
                </a:r>
              </a:p>
              <a:p>
                <a:pPr marL="342900" indent="-342900">
                  <a:buSzPts val="100"/>
                  <a:buFont typeface="Arial" charset="0"/>
                  <a:buChar char="•"/>
                </a:pPr>
                <a:r>
                  <a:rPr lang="en-US" sz="2400" dirty="0">
                    <a:solidFill>
                      <a:schemeClr val="tx1">
                        <a:alpha val="0"/>
                      </a:schemeClr>
                    </a:solidFill>
                  </a:rPr>
                  <a:t>Plug into Sigma protocol to obtain zero-knowledge proofs with certified everlasting hiding</a:t>
                </a:r>
              </a:p>
              <a:p>
                <a:endParaRPr lang="en-US" sz="2400" dirty="0"/>
              </a:p>
              <a:p>
                <a:pPr>
                  <a:buSzPts val="100"/>
                </a:pPr>
                <a:r>
                  <a:rPr lang="en-US" sz="2400" dirty="0">
                    <a:solidFill>
                      <a:schemeClr val="tx1">
                        <a:alpha val="0"/>
                      </a:schemeClr>
                    </a:solidFill>
                  </a:rPr>
                  <a:t>Delegation: Use fully-homomorphic encryption?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sz="2400" i="1">
                            <a:solidFill>
                              <a:schemeClr val="tx1">
                                <a:alpha val="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tx1">
                                    <a:alpha val="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tx1">
                                    <a:alpha val="0"/>
                                  </a:schemeClr>
                                </a:solidFill>
                                <a:latin typeface="Cambria Math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tx1">
                                    <a:alpha val="0"/>
                                  </a:schemeClr>
                                </a:solidFill>
                                <a:latin typeface="Cambria Math" charset="0"/>
                              </a:rPr>
                              <m:t>𝑥</m:t>
                            </m:r>
                            <m:r>
                              <a:rPr lang="en-US" sz="2400" i="1">
                                <a:solidFill>
                                  <a:schemeClr val="tx1">
                                    <a:alpha val="0"/>
                                  </a:schemeClr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sz="2400" i="1">
                                <a:solidFill>
                                  <a:schemeClr val="tx1">
                                    <a:alpha val="0"/>
                                  </a:schemeClr>
                                </a:solidFill>
                                <a:latin typeface="Cambria Math" charset="0"/>
                              </a:rPr>
                              <m:t>𝑧</m:t>
                            </m:r>
                          </m:sub>
                        </m:sSub>
                      </m:e>
                    </m:d>
                    <m:r>
                      <a:rPr lang="en-US" sz="2400" i="0">
                        <a:solidFill>
                          <a:schemeClr val="tx1">
                            <a:alpha val="0"/>
                          </a:schemeClr>
                        </a:solidFill>
                        <a:latin typeface="Cambria Math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2400" b="0" i="0" smtClean="0">
                        <a:solidFill>
                          <a:schemeClr val="tx1">
                            <a:alpha val="0"/>
                          </a:schemeClr>
                        </a:solidFill>
                        <a:latin typeface="Cambria Math" charset="0"/>
                      </a:rPr>
                      <m:t>FHE</m:t>
                    </m:r>
                    <m:d>
                      <m:dPr>
                        <m:ctrlPr>
                          <a:rPr lang="en-US" sz="2400" i="1">
                            <a:solidFill>
                              <a:schemeClr val="tx1">
                                <a:alpha val="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tx1">
                                <a:alpha val="0"/>
                              </a:schemeClr>
                            </a:solidFill>
                            <a:latin typeface="Cambria Math" charset="0"/>
                          </a:rPr>
                          <m:t>𝑆</m:t>
                        </m:r>
                      </m:e>
                    </m:d>
                    <m:r>
                      <a:rPr lang="en-US" sz="2400" i="0">
                        <a:solidFill>
                          <a:schemeClr val="tx1">
                            <a:alpha val="0"/>
                          </a:schemeClr>
                        </a:solidFill>
                        <a:latin typeface="Cambria Math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2400" b="0" i="0" smtClean="0">
                        <a:solidFill>
                          <a:schemeClr val="tx1">
                            <a:alpha val="0"/>
                          </a:schemeClr>
                        </a:solidFill>
                        <a:latin typeface="Cambria Math" charset="0"/>
                      </a:rPr>
                      <m:t>D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tx1">
                                <a:alpha val="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tx1">
                                <a:alpha val="0"/>
                              </a:schemeClr>
                            </a:solidFill>
                            <a:latin typeface="Cambria Math" charset="0"/>
                          </a:rPr>
                          <m:t>⊕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tx1">
                                <a:alpha val="0"/>
                              </a:schemeClr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solidFill>
                              <a:schemeClr val="tx1">
                                <a:alpha val="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tx1">
                                <a:alpha val="0"/>
                              </a:schemeClr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tx1">
                                <a:alpha val="0"/>
                              </a:schemeClr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2400" dirty="0"/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3"/>
                </p:custDataLst>
              </p:nvPr>
            </p:nvSpPr>
            <p:spPr>
              <a:xfrm>
                <a:off x="863600" y="1536700"/>
                <a:ext cx="9817100" cy="4720716"/>
              </a:xfrm>
              <a:prstGeom prst="rect">
                <a:avLst/>
              </a:prstGeom>
              <a:blipFill>
                <a:blip r:embed="rId5"/>
                <a:stretch>
                  <a:fillRect l="-994" t="-388" b="-15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899562856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462986" y="318826"/>
            <a:ext cx="7118913" cy="815493"/>
          </a:xfrm>
        </p:spPr>
        <p:txBody>
          <a:bodyPr>
            <a:normAutofit/>
          </a:bodyPr>
          <a:lstStyle/>
          <a:p>
            <a:r>
              <a:rPr lang="en-US" dirty="0"/>
              <a:t>Revisiting </a:t>
            </a:r>
            <a:r>
              <a:rPr lang="en-US"/>
              <a:t>the Applications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>
                <p:custDataLst>
                  <p:tags r:id="rId3"/>
                </p:custDataLst>
              </p:nvPr>
            </p:nvSpPr>
            <p:spPr>
              <a:xfrm>
                <a:off x="863600" y="1536700"/>
                <a:ext cx="9817100" cy="47207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Cloud Storage:     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400" i="1">
                                <a:latin typeface="Cambria Math" charset="0"/>
                              </a:rPr>
                              <m:t>𝑥</m:t>
                            </m:r>
                            <m:r>
                              <a:rPr lang="en-US" sz="2400" i="1"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sz="2400" i="1">
                                <a:latin typeface="Cambria Math" charset="0"/>
                              </a:rPr>
                              <m:t>𝑧</m:t>
                            </m:r>
                          </m:sub>
                        </m:sSub>
                      </m:e>
                    </m:d>
                    <m:r>
                      <a:rPr lang="en-US" sz="2400" i="0">
                        <a:latin typeface="Cambria Math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charset="0"/>
                      </a:rPr>
                      <m:t>Enc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charset="0"/>
                          </a:rPr>
                          <m:t>𝑆</m:t>
                        </m:r>
                      </m:e>
                    </m:d>
                    <m:r>
                      <a:rPr lang="en-US" sz="2400" i="1">
                        <a:latin typeface="Cambria Math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charset="0"/>
                      </a:rPr>
                      <m:t>D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</a:rPr>
                          <m:t>⊕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2400" dirty="0"/>
              </a:p>
              <a:p>
                <a:r>
                  <a:rPr lang="en-US" sz="2400" dirty="0"/>
                  <a:t>  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Timed-release:    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400" i="1">
                                <a:latin typeface="Cambria Math" charset="0"/>
                              </a:rPr>
                              <m:t>𝑥</m:t>
                            </m:r>
                            <m:r>
                              <a:rPr lang="en-US" sz="2400" i="1"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sz="2400" i="1">
                                <a:latin typeface="Cambria Math" charset="0"/>
                              </a:rPr>
                              <m:t>𝑧</m:t>
                            </m:r>
                          </m:sub>
                        </m:sSub>
                      </m:e>
                    </m:d>
                    <m:r>
                      <a:rPr lang="en-US" sz="2400" i="0">
                        <a:latin typeface="Cambria Math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charset="0"/>
                      </a:rPr>
                      <m:t>TRE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charset="0"/>
                          </a:rPr>
                          <m:t>𝑆</m:t>
                        </m:r>
                      </m:e>
                    </m:d>
                    <m:r>
                      <a:rPr lang="en-US" sz="2400" i="1">
                        <a:latin typeface="Cambria Math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2400">
                        <a:latin typeface="Cambria Math" charset="0"/>
                      </a:rPr>
                      <m:t>D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</a:rPr>
                          <m:t>⊕</m:t>
                        </m:r>
                      </m:e>
                      <m:sub>
                        <m:r>
                          <a:rPr lang="en-US" sz="2400" i="1">
                            <a:latin typeface="Cambria Math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dirty="0"/>
                  <a:t>Zero-knowledge:  </a:t>
                </a:r>
              </a:p>
              <a:p>
                <a:pPr marL="342900" indent="-342900">
                  <a:buSzPts val="100"/>
                  <a:buFont typeface="Arial" charset="0"/>
                  <a:buChar char="•"/>
                </a:pPr>
                <a:r>
                  <a:rPr lang="en-US" sz="2400" dirty="0">
                    <a:solidFill>
                      <a:schemeClr val="tx1">
                        <a:alpha val="0"/>
                      </a:schemeClr>
                    </a:solidFill>
                  </a:rPr>
                  <a:t>Start with bit commitment scheme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sz="2400" i="1">
                            <a:solidFill>
                              <a:schemeClr val="tx1">
                                <a:alpha val="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tx1">
                                    <a:alpha val="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tx1">
                                    <a:alpha val="0"/>
                                  </a:schemeClr>
                                </a:solidFill>
                                <a:latin typeface="Cambria Math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tx1">
                                    <a:alpha val="0"/>
                                  </a:schemeClr>
                                </a:solidFill>
                                <a:latin typeface="Cambria Math" charset="0"/>
                              </a:rPr>
                              <m:t>𝑥</m:t>
                            </m:r>
                            <m:r>
                              <a:rPr lang="en-US" sz="2400" i="1">
                                <a:solidFill>
                                  <a:schemeClr val="tx1">
                                    <a:alpha val="0"/>
                                  </a:schemeClr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sz="2400" i="1">
                                <a:solidFill>
                                  <a:schemeClr val="tx1">
                                    <a:alpha val="0"/>
                                  </a:schemeClr>
                                </a:solidFill>
                                <a:latin typeface="Cambria Math" charset="0"/>
                              </a:rPr>
                              <m:t>𝑧</m:t>
                            </m:r>
                          </m:sub>
                        </m:sSub>
                      </m:e>
                    </m:d>
                    <m:r>
                      <a:rPr lang="en-US" sz="2400" i="0">
                        <a:solidFill>
                          <a:schemeClr val="tx1">
                            <a:alpha val="0"/>
                          </a:schemeClr>
                        </a:solidFill>
                        <a:latin typeface="Cambria Math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2400" b="0" i="0" smtClean="0">
                        <a:solidFill>
                          <a:schemeClr val="tx1">
                            <a:alpha val="0"/>
                          </a:schemeClr>
                        </a:solidFill>
                        <a:latin typeface="Cambria Math" charset="0"/>
                      </a:rPr>
                      <m:t>Com</m:t>
                    </m:r>
                    <m:d>
                      <m:dPr>
                        <m:ctrlPr>
                          <a:rPr lang="en-US" sz="2400" i="1">
                            <a:solidFill>
                              <a:schemeClr val="tx1">
                                <a:alpha val="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tx1">
                                <a:alpha val="0"/>
                              </a:schemeClr>
                            </a:solidFill>
                            <a:latin typeface="Cambria Math" charset="0"/>
                          </a:rPr>
                          <m:t>𝑆</m:t>
                        </m:r>
                      </m:e>
                    </m:d>
                    <m:r>
                      <a:rPr lang="en-US" sz="2400" i="1">
                        <a:solidFill>
                          <a:schemeClr val="tx1">
                            <a:alpha val="0"/>
                          </a:schemeClr>
                        </a:solidFill>
                        <a:latin typeface="Cambria Math" charset="0"/>
                      </a:rPr>
                      <m:t>,</m:t>
                    </m:r>
                    <m:r>
                      <a:rPr lang="en-US" sz="2400" b="0" i="1" smtClean="0">
                        <a:solidFill>
                          <a:schemeClr val="tx1">
                            <a:alpha val="0"/>
                          </a:schemeClr>
                        </a:solidFill>
                        <a:latin typeface="Cambria Math" charset="0"/>
                      </a:rPr>
                      <m:t>𝑏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tx1">
                                <a:alpha val="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tx1">
                                <a:alpha val="0"/>
                              </a:schemeClr>
                            </a:solidFill>
                            <a:latin typeface="Cambria Math" charset="0"/>
                          </a:rPr>
                          <m:t>⊕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tx1">
                                <a:alpha val="0"/>
                              </a:schemeClr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solidFill>
                              <a:schemeClr val="tx1">
                                <a:alpha val="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tx1">
                                <a:alpha val="0"/>
                              </a:schemeClr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tx1">
                                <a:alpha val="0"/>
                              </a:schemeClr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tx1">
                        <a:alpha val="0"/>
                      </a:schemeClr>
                    </a:solidFill>
                  </a:rPr>
                  <a:t> </a:t>
                </a:r>
              </a:p>
              <a:p>
                <a:pPr marL="342900" indent="-342900">
                  <a:buSzPts val="100"/>
                  <a:buFont typeface="Arial" charset="0"/>
                  <a:buChar char="•"/>
                </a:pPr>
                <a:r>
                  <a:rPr lang="en-US" sz="2400" dirty="0">
                    <a:solidFill>
                      <a:schemeClr val="tx1">
                        <a:alpha val="0"/>
                      </a:schemeClr>
                    </a:solidFill>
                  </a:rPr>
                  <a:t>Plug into Sigma protocol to obtain zero-knowledge proofs with certified everlasting hiding</a:t>
                </a:r>
              </a:p>
              <a:p>
                <a:endParaRPr lang="en-US" sz="2400" dirty="0"/>
              </a:p>
              <a:p>
                <a:pPr>
                  <a:buSzPts val="100"/>
                </a:pPr>
                <a:r>
                  <a:rPr lang="en-US" sz="2400" dirty="0">
                    <a:solidFill>
                      <a:schemeClr val="tx1">
                        <a:alpha val="0"/>
                      </a:schemeClr>
                    </a:solidFill>
                  </a:rPr>
                  <a:t>Delegation: Use fully-homomorphic encryption?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sz="2400" i="1">
                            <a:solidFill>
                              <a:schemeClr val="tx1">
                                <a:alpha val="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tx1">
                                    <a:alpha val="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tx1">
                                    <a:alpha val="0"/>
                                  </a:schemeClr>
                                </a:solidFill>
                                <a:latin typeface="Cambria Math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tx1">
                                    <a:alpha val="0"/>
                                  </a:schemeClr>
                                </a:solidFill>
                                <a:latin typeface="Cambria Math" charset="0"/>
                              </a:rPr>
                              <m:t>𝑥</m:t>
                            </m:r>
                            <m:r>
                              <a:rPr lang="en-US" sz="2400" i="1">
                                <a:solidFill>
                                  <a:schemeClr val="tx1">
                                    <a:alpha val="0"/>
                                  </a:schemeClr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sz="2400" i="1">
                                <a:solidFill>
                                  <a:schemeClr val="tx1">
                                    <a:alpha val="0"/>
                                  </a:schemeClr>
                                </a:solidFill>
                                <a:latin typeface="Cambria Math" charset="0"/>
                              </a:rPr>
                              <m:t>𝑧</m:t>
                            </m:r>
                          </m:sub>
                        </m:sSub>
                      </m:e>
                    </m:d>
                    <m:r>
                      <a:rPr lang="en-US" sz="2400" i="0">
                        <a:solidFill>
                          <a:schemeClr val="tx1">
                            <a:alpha val="0"/>
                          </a:schemeClr>
                        </a:solidFill>
                        <a:latin typeface="Cambria Math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2400" b="0" i="0" smtClean="0">
                        <a:solidFill>
                          <a:schemeClr val="tx1">
                            <a:alpha val="0"/>
                          </a:schemeClr>
                        </a:solidFill>
                        <a:latin typeface="Cambria Math" charset="0"/>
                      </a:rPr>
                      <m:t>FHE</m:t>
                    </m:r>
                    <m:d>
                      <m:dPr>
                        <m:ctrlPr>
                          <a:rPr lang="en-US" sz="2400" i="1">
                            <a:solidFill>
                              <a:schemeClr val="tx1">
                                <a:alpha val="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tx1">
                                <a:alpha val="0"/>
                              </a:schemeClr>
                            </a:solidFill>
                            <a:latin typeface="Cambria Math" charset="0"/>
                          </a:rPr>
                          <m:t>𝑆</m:t>
                        </m:r>
                      </m:e>
                    </m:d>
                    <m:r>
                      <a:rPr lang="en-US" sz="2400" i="0">
                        <a:solidFill>
                          <a:schemeClr val="tx1">
                            <a:alpha val="0"/>
                          </a:schemeClr>
                        </a:solidFill>
                        <a:latin typeface="Cambria Math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2400" b="0" i="0" smtClean="0">
                        <a:solidFill>
                          <a:schemeClr val="tx1">
                            <a:alpha val="0"/>
                          </a:schemeClr>
                        </a:solidFill>
                        <a:latin typeface="Cambria Math" charset="0"/>
                      </a:rPr>
                      <m:t>D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tx1">
                                <a:alpha val="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tx1">
                                <a:alpha val="0"/>
                              </a:schemeClr>
                            </a:solidFill>
                            <a:latin typeface="Cambria Math" charset="0"/>
                          </a:rPr>
                          <m:t>⊕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tx1">
                                <a:alpha val="0"/>
                              </a:schemeClr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solidFill>
                              <a:schemeClr val="tx1">
                                <a:alpha val="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tx1">
                                <a:alpha val="0"/>
                              </a:schemeClr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tx1">
                                <a:alpha val="0"/>
                              </a:schemeClr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2400" dirty="0"/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3"/>
                </p:custDataLst>
              </p:nvPr>
            </p:nvSpPr>
            <p:spPr>
              <a:xfrm>
                <a:off x="863600" y="1536700"/>
                <a:ext cx="9817100" cy="4720716"/>
              </a:xfrm>
              <a:prstGeom prst="rect">
                <a:avLst/>
              </a:prstGeom>
              <a:blipFill>
                <a:blip r:embed="rId5"/>
                <a:stretch>
                  <a:fillRect l="-994" t="-388" b="-15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902515239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462986" y="318826"/>
            <a:ext cx="7118913" cy="815493"/>
          </a:xfrm>
        </p:spPr>
        <p:txBody>
          <a:bodyPr>
            <a:normAutofit/>
          </a:bodyPr>
          <a:lstStyle/>
          <a:p>
            <a:r>
              <a:rPr lang="en-US" dirty="0"/>
              <a:t>Revisiting </a:t>
            </a:r>
            <a:r>
              <a:rPr lang="en-US"/>
              <a:t>the Applications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>
                <p:custDataLst>
                  <p:tags r:id="rId3"/>
                </p:custDataLst>
              </p:nvPr>
            </p:nvSpPr>
            <p:spPr>
              <a:xfrm>
                <a:off x="863600" y="1536700"/>
                <a:ext cx="9817100" cy="47207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Cloud Storage:     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400" i="1">
                                <a:latin typeface="Cambria Math" charset="0"/>
                              </a:rPr>
                              <m:t>𝑥</m:t>
                            </m:r>
                            <m:r>
                              <a:rPr lang="en-US" sz="2400" i="1"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sz="2400" i="1">
                                <a:latin typeface="Cambria Math" charset="0"/>
                              </a:rPr>
                              <m:t>𝑧</m:t>
                            </m:r>
                          </m:sub>
                        </m:sSub>
                      </m:e>
                    </m:d>
                    <m:r>
                      <a:rPr lang="en-US" sz="2400" i="0">
                        <a:latin typeface="Cambria Math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charset="0"/>
                      </a:rPr>
                      <m:t>Enc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charset="0"/>
                          </a:rPr>
                          <m:t>𝑆</m:t>
                        </m:r>
                      </m:e>
                    </m:d>
                    <m:r>
                      <a:rPr lang="en-US" sz="2400" i="1">
                        <a:latin typeface="Cambria Math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charset="0"/>
                      </a:rPr>
                      <m:t>D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</a:rPr>
                          <m:t>⊕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2400" dirty="0"/>
              </a:p>
              <a:p>
                <a:r>
                  <a:rPr lang="en-US" sz="2400" dirty="0"/>
                  <a:t>  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Timed-release:    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400" i="1">
                                <a:latin typeface="Cambria Math" charset="0"/>
                              </a:rPr>
                              <m:t>𝑥</m:t>
                            </m:r>
                            <m:r>
                              <a:rPr lang="en-US" sz="2400" i="1"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sz="2400" i="1">
                                <a:latin typeface="Cambria Math" charset="0"/>
                              </a:rPr>
                              <m:t>𝑧</m:t>
                            </m:r>
                          </m:sub>
                        </m:sSub>
                      </m:e>
                    </m:d>
                    <m:r>
                      <a:rPr lang="en-US" sz="2400" i="0">
                        <a:latin typeface="Cambria Math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charset="0"/>
                      </a:rPr>
                      <m:t>TRE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charset="0"/>
                          </a:rPr>
                          <m:t>𝑆</m:t>
                        </m:r>
                      </m:e>
                    </m:d>
                    <m:r>
                      <a:rPr lang="en-US" sz="2400" i="1">
                        <a:latin typeface="Cambria Math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2400">
                        <a:latin typeface="Cambria Math" charset="0"/>
                      </a:rPr>
                      <m:t>D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</a:rPr>
                          <m:t>⊕</m:t>
                        </m:r>
                      </m:e>
                      <m:sub>
                        <m:r>
                          <a:rPr lang="en-US" sz="2400" i="1">
                            <a:latin typeface="Cambria Math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dirty="0"/>
                  <a:t>Zero-knowledge:  </a:t>
                </a: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sz="2400" dirty="0"/>
                  <a:t>Start with bit commitment scheme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400" i="1">
                                <a:latin typeface="Cambria Math" charset="0"/>
                              </a:rPr>
                              <m:t>𝑥</m:t>
                            </m:r>
                            <m:r>
                              <a:rPr lang="en-US" sz="2400" i="1"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sz="2400" i="1">
                                <a:latin typeface="Cambria Math" charset="0"/>
                              </a:rPr>
                              <m:t>𝑧</m:t>
                            </m:r>
                          </m:sub>
                        </m:sSub>
                      </m:e>
                    </m:d>
                    <m:r>
                      <a:rPr lang="en-US" sz="2400" i="0">
                        <a:latin typeface="Cambria Math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charset="0"/>
                      </a:rPr>
                      <m:t>Com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𝑆</m:t>
                        </m:r>
                      </m:e>
                    </m:d>
                    <m:r>
                      <a:rPr lang="en-US" sz="2400" i="1">
                        <a:latin typeface="Cambria Math" charset="0"/>
                      </a:rPr>
                      <m:t>,</m:t>
                    </m:r>
                    <m:r>
                      <a:rPr lang="en-US" sz="2400" b="0" i="1" smtClean="0">
                        <a:latin typeface="Cambria Math" charset="0"/>
                      </a:rPr>
                      <m:t>𝑏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</a:rPr>
                          <m:t>⊕</m:t>
                        </m:r>
                      </m:e>
                      <m:sub>
                        <m:r>
                          <a:rPr lang="en-US" sz="2400" i="1">
                            <a:latin typeface="Cambria Math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/>
                  <a:t> </a:t>
                </a:r>
              </a:p>
              <a:p>
                <a:pPr marL="342900" indent="-342900">
                  <a:buSzPts val="100"/>
                  <a:buFont typeface="Arial" charset="0"/>
                  <a:buChar char="•"/>
                </a:pPr>
                <a:r>
                  <a:rPr lang="en-US" sz="2400" dirty="0">
                    <a:solidFill>
                      <a:schemeClr val="tx1">
                        <a:alpha val="0"/>
                      </a:schemeClr>
                    </a:solidFill>
                  </a:rPr>
                  <a:t>Plug into Sigma protocol to obtain zero-knowledge proofs with certified everlasting hiding</a:t>
                </a:r>
              </a:p>
              <a:p>
                <a:endParaRPr lang="en-US" sz="2400" dirty="0"/>
              </a:p>
              <a:p>
                <a:pPr>
                  <a:buSzPts val="100"/>
                </a:pPr>
                <a:r>
                  <a:rPr lang="en-US" sz="2400" dirty="0">
                    <a:solidFill>
                      <a:schemeClr val="tx1">
                        <a:alpha val="0"/>
                      </a:schemeClr>
                    </a:solidFill>
                  </a:rPr>
                  <a:t>Delegation: Use fully-homomorphic encryption?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sz="2400" i="1">
                            <a:solidFill>
                              <a:schemeClr val="tx1">
                                <a:alpha val="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tx1">
                                    <a:alpha val="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tx1">
                                    <a:alpha val="0"/>
                                  </a:schemeClr>
                                </a:solidFill>
                                <a:latin typeface="Cambria Math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tx1">
                                    <a:alpha val="0"/>
                                  </a:schemeClr>
                                </a:solidFill>
                                <a:latin typeface="Cambria Math" charset="0"/>
                              </a:rPr>
                              <m:t>𝑥</m:t>
                            </m:r>
                            <m:r>
                              <a:rPr lang="en-US" sz="2400" i="1">
                                <a:solidFill>
                                  <a:schemeClr val="tx1">
                                    <a:alpha val="0"/>
                                  </a:schemeClr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sz="2400" i="1">
                                <a:solidFill>
                                  <a:schemeClr val="tx1">
                                    <a:alpha val="0"/>
                                  </a:schemeClr>
                                </a:solidFill>
                                <a:latin typeface="Cambria Math" charset="0"/>
                              </a:rPr>
                              <m:t>𝑧</m:t>
                            </m:r>
                          </m:sub>
                        </m:sSub>
                      </m:e>
                    </m:d>
                    <m:r>
                      <a:rPr lang="en-US" sz="2400" i="0">
                        <a:solidFill>
                          <a:schemeClr val="tx1">
                            <a:alpha val="0"/>
                          </a:schemeClr>
                        </a:solidFill>
                        <a:latin typeface="Cambria Math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2400" b="0" i="0" smtClean="0">
                        <a:solidFill>
                          <a:schemeClr val="tx1">
                            <a:alpha val="0"/>
                          </a:schemeClr>
                        </a:solidFill>
                        <a:latin typeface="Cambria Math" charset="0"/>
                      </a:rPr>
                      <m:t>FHE</m:t>
                    </m:r>
                    <m:d>
                      <m:dPr>
                        <m:ctrlPr>
                          <a:rPr lang="en-US" sz="2400" i="1">
                            <a:solidFill>
                              <a:schemeClr val="tx1">
                                <a:alpha val="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tx1">
                                <a:alpha val="0"/>
                              </a:schemeClr>
                            </a:solidFill>
                            <a:latin typeface="Cambria Math" charset="0"/>
                          </a:rPr>
                          <m:t>𝑆</m:t>
                        </m:r>
                      </m:e>
                    </m:d>
                    <m:r>
                      <a:rPr lang="en-US" sz="2400" i="0">
                        <a:solidFill>
                          <a:schemeClr val="tx1">
                            <a:alpha val="0"/>
                          </a:schemeClr>
                        </a:solidFill>
                        <a:latin typeface="Cambria Math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2400" b="0" i="0" smtClean="0">
                        <a:solidFill>
                          <a:schemeClr val="tx1">
                            <a:alpha val="0"/>
                          </a:schemeClr>
                        </a:solidFill>
                        <a:latin typeface="Cambria Math" charset="0"/>
                      </a:rPr>
                      <m:t>D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tx1">
                                <a:alpha val="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tx1">
                                <a:alpha val="0"/>
                              </a:schemeClr>
                            </a:solidFill>
                            <a:latin typeface="Cambria Math" charset="0"/>
                          </a:rPr>
                          <m:t>⊕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tx1">
                                <a:alpha val="0"/>
                              </a:schemeClr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solidFill>
                              <a:schemeClr val="tx1">
                                <a:alpha val="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tx1">
                                <a:alpha val="0"/>
                              </a:schemeClr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tx1">
                                <a:alpha val="0"/>
                              </a:schemeClr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2400" dirty="0"/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3"/>
                </p:custDataLst>
              </p:nvPr>
            </p:nvSpPr>
            <p:spPr>
              <a:xfrm>
                <a:off x="863600" y="1536700"/>
                <a:ext cx="9817100" cy="4720716"/>
              </a:xfrm>
              <a:prstGeom prst="rect">
                <a:avLst/>
              </a:prstGeom>
              <a:blipFill>
                <a:blip r:embed="rId5"/>
                <a:stretch>
                  <a:fillRect l="-994" t="-388" b="-15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671639731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462986" y="318826"/>
            <a:ext cx="7118913" cy="815493"/>
          </a:xfrm>
        </p:spPr>
        <p:txBody>
          <a:bodyPr>
            <a:normAutofit/>
          </a:bodyPr>
          <a:lstStyle/>
          <a:p>
            <a:r>
              <a:rPr lang="en-US" dirty="0"/>
              <a:t>Revisiting </a:t>
            </a:r>
            <a:r>
              <a:rPr lang="en-US"/>
              <a:t>the Applications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>
                <p:custDataLst>
                  <p:tags r:id="rId3"/>
                </p:custDataLst>
              </p:nvPr>
            </p:nvSpPr>
            <p:spPr>
              <a:xfrm>
                <a:off x="863600" y="1536700"/>
                <a:ext cx="9817100" cy="47207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Cloud Storage:     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400" i="1">
                                <a:latin typeface="Cambria Math" charset="0"/>
                              </a:rPr>
                              <m:t>𝑥</m:t>
                            </m:r>
                            <m:r>
                              <a:rPr lang="en-US" sz="2400" i="1"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sz="2400" i="1">
                                <a:latin typeface="Cambria Math" charset="0"/>
                              </a:rPr>
                              <m:t>𝑧</m:t>
                            </m:r>
                          </m:sub>
                        </m:sSub>
                      </m:e>
                    </m:d>
                    <m:r>
                      <a:rPr lang="en-US" sz="2400" i="0">
                        <a:latin typeface="Cambria Math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charset="0"/>
                      </a:rPr>
                      <m:t>Enc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charset="0"/>
                          </a:rPr>
                          <m:t>𝑆</m:t>
                        </m:r>
                      </m:e>
                    </m:d>
                    <m:r>
                      <a:rPr lang="en-US" sz="2400" i="1">
                        <a:latin typeface="Cambria Math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charset="0"/>
                      </a:rPr>
                      <m:t>D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</a:rPr>
                          <m:t>⊕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2400" dirty="0"/>
              </a:p>
              <a:p>
                <a:r>
                  <a:rPr lang="en-US" sz="2400" dirty="0"/>
                  <a:t>  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Timed-release:    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400" i="1">
                                <a:latin typeface="Cambria Math" charset="0"/>
                              </a:rPr>
                              <m:t>𝑥</m:t>
                            </m:r>
                            <m:r>
                              <a:rPr lang="en-US" sz="2400" i="1"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sz="2400" i="1">
                                <a:latin typeface="Cambria Math" charset="0"/>
                              </a:rPr>
                              <m:t>𝑧</m:t>
                            </m:r>
                          </m:sub>
                        </m:sSub>
                      </m:e>
                    </m:d>
                    <m:r>
                      <a:rPr lang="en-US" sz="2400" i="0">
                        <a:latin typeface="Cambria Math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charset="0"/>
                      </a:rPr>
                      <m:t>TRE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charset="0"/>
                          </a:rPr>
                          <m:t>𝑆</m:t>
                        </m:r>
                      </m:e>
                    </m:d>
                    <m:r>
                      <a:rPr lang="en-US" sz="2400" i="1">
                        <a:latin typeface="Cambria Math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2400">
                        <a:latin typeface="Cambria Math" charset="0"/>
                      </a:rPr>
                      <m:t>D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</a:rPr>
                          <m:t>⊕</m:t>
                        </m:r>
                      </m:e>
                      <m:sub>
                        <m:r>
                          <a:rPr lang="en-US" sz="2400" i="1">
                            <a:latin typeface="Cambria Math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dirty="0"/>
                  <a:t>Zero-knowledge:  </a:t>
                </a: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sz="2400" dirty="0"/>
                  <a:t>Start with bit commitment scheme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400" i="1">
                                <a:latin typeface="Cambria Math" charset="0"/>
                              </a:rPr>
                              <m:t>𝑥</m:t>
                            </m:r>
                            <m:r>
                              <a:rPr lang="en-US" sz="2400" i="1"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sz="2400" i="1">
                                <a:latin typeface="Cambria Math" charset="0"/>
                              </a:rPr>
                              <m:t>𝑧</m:t>
                            </m:r>
                          </m:sub>
                        </m:sSub>
                      </m:e>
                    </m:d>
                    <m:r>
                      <a:rPr lang="en-US" sz="2400" i="0">
                        <a:latin typeface="Cambria Math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charset="0"/>
                      </a:rPr>
                      <m:t>Com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𝑆</m:t>
                        </m:r>
                      </m:e>
                    </m:d>
                    <m:r>
                      <a:rPr lang="en-US" sz="2400" i="1">
                        <a:latin typeface="Cambria Math" charset="0"/>
                      </a:rPr>
                      <m:t>,</m:t>
                    </m:r>
                    <m:r>
                      <a:rPr lang="en-US" sz="2400" b="0" i="1" smtClean="0">
                        <a:latin typeface="Cambria Math" charset="0"/>
                      </a:rPr>
                      <m:t>𝑏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</a:rPr>
                          <m:t>⊕</m:t>
                        </m:r>
                      </m:e>
                      <m:sub>
                        <m:r>
                          <a:rPr lang="en-US" sz="2400" i="1">
                            <a:latin typeface="Cambria Math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/>
                  <a:t> </a:t>
                </a: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sz="2400" dirty="0"/>
                  <a:t>Plug into Sigma protocol to obtain zero-knowledge proofs with certified everlasting hiding</a:t>
                </a:r>
              </a:p>
              <a:p>
                <a:endParaRPr lang="en-US" sz="2400" dirty="0"/>
              </a:p>
              <a:p>
                <a:pPr>
                  <a:buSzPts val="100"/>
                </a:pPr>
                <a:r>
                  <a:rPr lang="en-US" sz="2400" dirty="0">
                    <a:solidFill>
                      <a:schemeClr val="tx1">
                        <a:alpha val="0"/>
                      </a:schemeClr>
                    </a:solidFill>
                  </a:rPr>
                  <a:t>Delegation: Use fully-homomorphic encryption?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sz="2400" i="1">
                            <a:solidFill>
                              <a:schemeClr val="tx1">
                                <a:alpha val="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tx1">
                                    <a:alpha val="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tx1">
                                    <a:alpha val="0"/>
                                  </a:schemeClr>
                                </a:solidFill>
                                <a:latin typeface="Cambria Math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tx1">
                                    <a:alpha val="0"/>
                                  </a:schemeClr>
                                </a:solidFill>
                                <a:latin typeface="Cambria Math" charset="0"/>
                              </a:rPr>
                              <m:t>𝑥</m:t>
                            </m:r>
                            <m:r>
                              <a:rPr lang="en-US" sz="2400" i="1">
                                <a:solidFill>
                                  <a:schemeClr val="tx1">
                                    <a:alpha val="0"/>
                                  </a:schemeClr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sz="2400" i="1">
                                <a:solidFill>
                                  <a:schemeClr val="tx1">
                                    <a:alpha val="0"/>
                                  </a:schemeClr>
                                </a:solidFill>
                                <a:latin typeface="Cambria Math" charset="0"/>
                              </a:rPr>
                              <m:t>𝑧</m:t>
                            </m:r>
                          </m:sub>
                        </m:sSub>
                      </m:e>
                    </m:d>
                    <m:r>
                      <a:rPr lang="en-US" sz="2400" i="0">
                        <a:solidFill>
                          <a:schemeClr val="tx1">
                            <a:alpha val="0"/>
                          </a:schemeClr>
                        </a:solidFill>
                        <a:latin typeface="Cambria Math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2400" b="0" i="0" smtClean="0">
                        <a:solidFill>
                          <a:schemeClr val="tx1">
                            <a:alpha val="0"/>
                          </a:schemeClr>
                        </a:solidFill>
                        <a:latin typeface="Cambria Math" charset="0"/>
                      </a:rPr>
                      <m:t>FHE</m:t>
                    </m:r>
                    <m:d>
                      <m:dPr>
                        <m:ctrlPr>
                          <a:rPr lang="en-US" sz="2400" i="1">
                            <a:solidFill>
                              <a:schemeClr val="tx1">
                                <a:alpha val="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tx1">
                                <a:alpha val="0"/>
                              </a:schemeClr>
                            </a:solidFill>
                            <a:latin typeface="Cambria Math" charset="0"/>
                          </a:rPr>
                          <m:t>𝑆</m:t>
                        </m:r>
                      </m:e>
                    </m:d>
                    <m:r>
                      <a:rPr lang="en-US" sz="2400" i="0">
                        <a:solidFill>
                          <a:schemeClr val="tx1">
                            <a:alpha val="0"/>
                          </a:schemeClr>
                        </a:solidFill>
                        <a:latin typeface="Cambria Math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2400" b="0" i="0" smtClean="0">
                        <a:solidFill>
                          <a:schemeClr val="tx1">
                            <a:alpha val="0"/>
                          </a:schemeClr>
                        </a:solidFill>
                        <a:latin typeface="Cambria Math" charset="0"/>
                      </a:rPr>
                      <m:t>D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tx1">
                                <a:alpha val="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tx1">
                                <a:alpha val="0"/>
                              </a:schemeClr>
                            </a:solidFill>
                            <a:latin typeface="Cambria Math" charset="0"/>
                          </a:rPr>
                          <m:t>⊕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tx1">
                                <a:alpha val="0"/>
                              </a:schemeClr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solidFill>
                              <a:schemeClr val="tx1">
                                <a:alpha val="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tx1">
                                <a:alpha val="0"/>
                              </a:schemeClr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tx1">
                                <a:alpha val="0"/>
                              </a:schemeClr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2400" dirty="0"/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3"/>
                </p:custDataLst>
              </p:nvPr>
            </p:nvSpPr>
            <p:spPr>
              <a:xfrm>
                <a:off x="863600" y="1536700"/>
                <a:ext cx="9817100" cy="4720716"/>
              </a:xfrm>
              <a:prstGeom prst="rect">
                <a:avLst/>
              </a:prstGeom>
              <a:blipFill>
                <a:blip r:embed="rId5"/>
                <a:stretch>
                  <a:fillRect l="-994" t="-388" b="-15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261457276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462986" y="318826"/>
            <a:ext cx="7118913" cy="815493"/>
          </a:xfrm>
        </p:spPr>
        <p:txBody>
          <a:bodyPr>
            <a:normAutofit/>
          </a:bodyPr>
          <a:lstStyle/>
          <a:p>
            <a:r>
              <a:rPr lang="en-US" dirty="0"/>
              <a:t>Revisiting </a:t>
            </a:r>
            <a:r>
              <a:rPr lang="en-US"/>
              <a:t>the Applications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>
                <p:custDataLst>
                  <p:tags r:id="rId3"/>
                </p:custDataLst>
              </p:nvPr>
            </p:nvSpPr>
            <p:spPr>
              <a:xfrm>
                <a:off x="863600" y="1536700"/>
                <a:ext cx="9817100" cy="47207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Cloud Storage:     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400" i="1">
                                <a:latin typeface="Cambria Math" charset="0"/>
                              </a:rPr>
                              <m:t>𝑥</m:t>
                            </m:r>
                            <m:r>
                              <a:rPr lang="en-US" sz="2400" i="1"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sz="2400" i="1">
                                <a:latin typeface="Cambria Math" charset="0"/>
                              </a:rPr>
                              <m:t>𝑧</m:t>
                            </m:r>
                          </m:sub>
                        </m:sSub>
                      </m:e>
                    </m:d>
                    <m:r>
                      <a:rPr lang="en-US" sz="2400" i="0">
                        <a:latin typeface="Cambria Math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charset="0"/>
                      </a:rPr>
                      <m:t>Enc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charset="0"/>
                          </a:rPr>
                          <m:t>𝑆</m:t>
                        </m:r>
                      </m:e>
                    </m:d>
                    <m:r>
                      <a:rPr lang="en-US" sz="2400" i="1">
                        <a:latin typeface="Cambria Math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charset="0"/>
                      </a:rPr>
                      <m:t>D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</a:rPr>
                          <m:t>⊕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2400" dirty="0"/>
              </a:p>
              <a:p>
                <a:r>
                  <a:rPr lang="en-US" sz="2400" dirty="0"/>
                  <a:t>  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Timed-release:    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400" i="1">
                                <a:latin typeface="Cambria Math" charset="0"/>
                              </a:rPr>
                              <m:t>𝑥</m:t>
                            </m:r>
                            <m:r>
                              <a:rPr lang="en-US" sz="2400" i="1"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sz="2400" i="1">
                                <a:latin typeface="Cambria Math" charset="0"/>
                              </a:rPr>
                              <m:t>𝑧</m:t>
                            </m:r>
                          </m:sub>
                        </m:sSub>
                      </m:e>
                    </m:d>
                    <m:r>
                      <a:rPr lang="en-US" sz="2400" i="0">
                        <a:latin typeface="Cambria Math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charset="0"/>
                      </a:rPr>
                      <m:t>TRE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charset="0"/>
                          </a:rPr>
                          <m:t>𝑆</m:t>
                        </m:r>
                      </m:e>
                    </m:d>
                    <m:r>
                      <a:rPr lang="en-US" sz="2400" i="1">
                        <a:latin typeface="Cambria Math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2400">
                        <a:latin typeface="Cambria Math" charset="0"/>
                      </a:rPr>
                      <m:t>D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</a:rPr>
                          <m:t>⊕</m:t>
                        </m:r>
                      </m:e>
                      <m:sub>
                        <m:r>
                          <a:rPr lang="en-US" sz="2400" i="1">
                            <a:latin typeface="Cambria Math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dirty="0"/>
                  <a:t>Zero-knowledge:  </a:t>
                </a: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sz="2400" dirty="0"/>
                  <a:t>Start with bit commitment scheme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400" i="1">
                                <a:latin typeface="Cambria Math" charset="0"/>
                              </a:rPr>
                              <m:t>𝑥</m:t>
                            </m:r>
                            <m:r>
                              <a:rPr lang="en-US" sz="2400" i="1"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sz="2400" i="1">
                                <a:latin typeface="Cambria Math" charset="0"/>
                              </a:rPr>
                              <m:t>𝑧</m:t>
                            </m:r>
                          </m:sub>
                        </m:sSub>
                      </m:e>
                    </m:d>
                    <m:r>
                      <a:rPr lang="en-US" sz="2400" i="0">
                        <a:latin typeface="Cambria Math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charset="0"/>
                      </a:rPr>
                      <m:t>Com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𝑆</m:t>
                        </m:r>
                      </m:e>
                    </m:d>
                    <m:r>
                      <a:rPr lang="en-US" sz="2400" i="1">
                        <a:latin typeface="Cambria Math" charset="0"/>
                      </a:rPr>
                      <m:t>,</m:t>
                    </m:r>
                    <m:r>
                      <a:rPr lang="en-US" sz="2400" b="0" i="1" smtClean="0">
                        <a:latin typeface="Cambria Math" charset="0"/>
                      </a:rPr>
                      <m:t>𝑏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</a:rPr>
                          <m:t>⊕</m:t>
                        </m:r>
                      </m:e>
                      <m:sub>
                        <m:r>
                          <a:rPr lang="en-US" sz="2400" i="1">
                            <a:latin typeface="Cambria Math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/>
                  <a:t> </a:t>
                </a: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sz="2400" dirty="0"/>
                  <a:t>Plug into Sigma protocol to obtain zero-knowledge proofs with certified everlasting hiding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Delegation: Use fully-homomorphic encryption?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400" i="1">
                                <a:latin typeface="Cambria Math" charset="0"/>
                              </a:rPr>
                              <m:t>𝑥</m:t>
                            </m:r>
                            <m:r>
                              <a:rPr lang="en-US" sz="2400" i="1"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sz="2400" i="1">
                                <a:latin typeface="Cambria Math" charset="0"/>
                              </a:rPr>
                              <m:t>𝑧</m:t>
                            </m:r>
                          </m:sub>
                        </m:sSub>
                      </m:e>
                    </m:d>
                    <m:r>
                      <a:rPr lang="en-US" sz="2400" i="0">
                        <a:latin typeface="Cambria Math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charset="0"/>
                      </a:rPr>
                      <m:t>FHE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charset="0"/>
                          </a:rPr>
                          <m:t>𝑆</m:t>
                        </m:r>
                      </m:e>
                    </m:d>
                    <m:r>
                      <a:rPr lang="en-US" sz="2400" i="0">
                        <a:latin typeface="Cambria Math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charset="0"/>
                      </a:rPr>
                      <m:t>D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</a:rPr>
                          <m:t>⊕</m:t>
                        </m:r>
                      </m:e>
                      <m:sub>
                        <m:r>
                          <a:rPr lang="en-US" sz="2400" i="1">
                            <a:latin typeface="Cambria Math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2400" dirty="0"/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3"/>
                </p:custDataLst>
              </p:nvPr>
            </p:nvSpPr>
            <p:spPr>
              <a:xfrm>
                <a:off x="863600" y="1536700"/>
                <a:ext cx="9817100" cy="4720716"/>
              </a:xfrm>
              <a:prstGeom prst="rect">
                <a:avLst/>
              </a:prstGeom>
              <a:blipFill>
                <a:blip r:embed="rId5"/>
                <a:stretch>
                  <a:fillRect l="-994" t="-388" b="-15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042256690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ay 15, 2020 - 99+ Outline Cloud Clipart, Free Download Transparent Png  Image">
            <a:extLst>
              <a:ext uri="{FF2B5EF4-FFF2-40B4-BE49-F238E27FC236}">
                <a16:creationId xmlns:a16="http://schemas.microsoft.com/office/drawing/2014/main" id="{A42B96AA-83A9-514E-908D-966D4D040C37}"/>
              </a:ext>
            </a:extLst>
          </p:cNvPr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9385" y="2800162"/>
            <a:ext cx="4211432" cy="2572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itle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462986" y="318826"/>
            <a:ext cx="7118913" cy="815493"/>
          </a:xfrm>
        </p:spPr>
        <p:txBody>
          <a:bodyPr>
            <a:normAutofit/>
          </a:bodyPr>
          <a:lstStyle/>
          <a:p>
            <a:r>
              <a:rPr lang="en-US" dirty="0"/>
              <a:t>Delegation</a:t>
            </a:r>
          </a:p>
        </p:txBody>
      </p:sp>
      <p:pic>
        <p:nvPicPr>
          <p:cNvPr id="32" name="Picture 2" descr="oman reading Icon 3877731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5644" y="493441"/>
            <a:ext cx="3584938" cy="3584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4" descr="ile Folder Clipart Image: | Clipart Panda - Free Clipart Images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5756" y="1935993"/>
            <a:ext cx="404252" cy="316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/>
          <p:cNvSpPr txBox="1"/>
          <p:nvPr>
            <p:custDataLst>
              <p:tags r:id="rId6"/>
            </p:custDataLst>
          </p:nvPr>
        </p:nvSpPr>
        <p:spPr>
          <a:xfrm>
            <a:off x="1930697" y="1952202"/>
            <a:ext cx="342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</a:t>
            </a:r>
          </a:p>
        </p:txBody>
      </p:sp>
      <p:sp>
        <p:nvSpPr>
          <p:cNvPr id="3" name="TextBox 2"/>
          <p:cNvSpPr txBox="1"/>
          <p:nvPr>
            <p:custDataLst>
              <p:tags r:id="rId7"/>
            </p:custDataLst>
          </p:nvPr>
        </p:nvSpPr>
        <p:spPr>
          <a:xfrm>
            <a:off x="8544621" y="326462"/>
            <a:ext cx="31823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Template from [Poremba 23]</a:t>
            </a:r>
          </a:p>
          <a:p>
            <a:endParaRPr lang="en-US" sz="20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990520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6" descr="ay 15, 2020 - 99+ Outline Cloud Clipart, Free Download Transparent Png  Image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9195" y="1803421"/>
            <a:ext cx="4211432" cy="2572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" name="Rectangle 69"/>
          <p:cNvSpPr/>
          <p:nvPr>
            <p:custDataLst>
              <p:tags r:id="rId3"/>
            </p:custDataLst>
          </p:nvPr>
        </p:nvSpPr>
        <p:spPr>
          <a:xfrm>
            <a:off x="9523379" y="2637528"/>
            <a:ext cx="548640" cy="548640"/>
          </a:xfrm>
          <a:prstGeom prst="rect">
            <a:avLst/>
          </a:prstGeom>
          <a:solidFill>
            <a:schemeClr val="accent4">
              <a:alpha val="2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  <a:ea typeface="Braggadocio" charset="0"/>
              <a:cs typeface="Braggadocio" charset="0"/>
            </a:endParaRPr>
          </a:p>
        </p:txBody>
      </p:sp>
      <p:sp>
        <p:nvSpPr>
          <p:cNvPr id="71" name="TextBox 70"/>
          <p:cNvSpPr txBox="1"/>
          <p:nvPr>
            <p:custDataLst>
              <p:tags r:id="rId4"/>
            </p:custDataLst>
          </p:nvPr>
        </p:nvSpPr>
        <p:spPr>
          <a:xfrm>
            <a:off x="9164735" y="2343061"/>
            <a:ext cx="53893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|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2" name="TextBox 71"/>
              <p:cNvSpPr txBox="1"/>
              <p:nvPr>
                <p:custDataLst>
                  <p:tags r:id="rId5"/>
                </p:custDataLst>
              </p:nvPr>
            </p:nvSpPr>
            <p:spPr>
              <a:xfrm>
                <a:off x="9896336" y="2343061"/>
                <a:ext cx="636713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000" b="0" i="1" smtClean="0">
                          <a:latin typeface="Cambria Math" charset="0"/>
                        </a:rPr>
                        <m:t>⟩</m:t>
                      </m:r>
                    </m:oMath>
                  </m:oMathPara>
                </a14:m>
                <a:endParaRPr lang="en-US" sz="6000" dirty="0"/>
              </a:p>
            </p:txBody>
          </p:sp>
        </mc:Choice>
        <mc:Fallback>
          <p:sp>
            <p:nvSpPr>
              <p:cNvPr id="72" name="TextBox 71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5"/>
                </p:custDataLst>
              </p:nvPr>
            </p:nvSpPr>
            <p:spPr>
              <a:xfrm>
                <a:off x="9896336" y="2343061"/>
                <a:ext cx="636713" cy="1015663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5" name="Picture 8" descr="ocked Padlock Outline Security Symbol Vector - Clip Art Black And White  Loc"/>
          <p:cNvPicPr>
            <a:picLocks noChangeAspect="1" noChangeArrowheads="1"/>
          </p:cNvPicPr>
          <p:nvPr>
            <p:custDataLst>
              <p:tags r:id="rId6"/>
            </p:custDataLst>
          </p:nvPr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3459" y="2411438"/>
            <a:ext cx="332850" cy="426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oman reading Icon 3877731"/>
          <p:cNvPicPr>
            <a:picLocks noChangeAspect="1" noChangeArrowheads="1"/>
          </p:cNvPicPr>
          <p:nvPr>
            <p:custDataLst>
              <p:tags r:id="rId7"/>
            </p:custDataLst>
          </p:nvPr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191" y="853131"/>
            <a:ext cx="4370107" cy="4370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5" name="Straight Arrow Connector 34"/>
          <p:cNvCxnSpPr/>
          <p:nvPr>
            <p:custDataLst>
              <p:tags r:id="rId8"/>
            </p:custDataLst>
          </p:nvPr>
        </p:nvCxnSpPr>
        <p:spPr>
          <a:xfrm>
            <a:off x="3974356" y="2432668"/>
            <a:ext cx="317689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>
            <p:custDataLst>
              <p:tags r:id="rId9"/>
            </p:custDataLst>
          </p:nvPr>
        </p:nvCxnSpPr>
        <p:spPr>
          <a:xfrm flipH="1">
            <a:off x="3970828" y="3727049"/>
            <a:ext cx="3180423" cy="1138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>
            <p:custDataLst>
              <p:tags r:id="rId10"/>
            </p:custDataLst>
          </p:nvPr>
        </p:nvSpPr>
        <p:spPr>
          <a:xfrm>
            <a:off x="5037445" y="1445058"/>
            <a:ext cx="53893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|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1" name="TextBox 40"/>
              <p:cNvSpPr txBox="1"/>
              <p:nvPr>
                <p:custDataLst>
                  <p:tags r:id="rId11"/>
                </p:custDataLst>
              </p:nvPr>
            </p:nvSpPr>
            <p:spPr>
              <a:xfrm>
                <a:off x="5769046" y="1445058"/>
                <a:ext cx="636713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000" b="0" i="1" smtClean="0">
                          <a:latin typeface="Cambria Math" charset="0"/>
                        </a:rPr>
                        <m:t>⟩</m:t>
                      </m:r>
                    </m:oMath>
                  </m:oMathPara>
                </a14:m>
                <a:endParaRPr lang="en-US" sz="6000" dirty="0"/>
              </a:p>
            </p:txBody>
          </p:sp>
        </mc:Choice>
        <mc:Fallback>
          <p:sp>
            <p:nvSpPr>
              <p:cNvPr id="41" name="TextBox 40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1"/>
                </p:custDataLst>
              </p:nvPr>
            </p:nvSpPr>
            <p:spPr>
              <a:xfrm>
                <a:off x="5769046" y="1445058"/>
                <a:ext cx="636713" cy="1015663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Rectangle 41"/>
          <p:cNvSpPr/>
          <p:nvPr>
            <p:custDataLst>
              <p:tags r:id="rId12"/>
            </p:custDataLst>
          </p:nvPr>
        </p:nvSpPr>
        <p:spPr>
          <a:xfrm>
            <a:off x="5397766" y="1744880"/>
            <a:ext cx="548640" cy="548640"/>
          </a:xfrm>
          <a:prstGeom prst="rect">
            <a:avLst/>
          </a:prstGeom>
          <a:solidFill>
            <a:schemeClr val="accent4">
              <a:alpha val="2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ea typeface="Braggadocio" charset="0"/>
                <a:cs typeface="Braggadocio" charset="0"/>
              </a:rPr>
              <a:t>D</a:t>
            </a:r>
          </a:p>
        </p:txBody>
      </p:sp>
      <p:pic>
        <p:nvPicPr>
          <p:cNvPr id="43" name="Picture 8" descr="ocked Padlock Outline Security Symbol Vector - Clip Art Black And White  Loc"/>
          <p:cNvPicPr>
            <a:picLocks noChangeAspect="1" noChangeArrowheads="1"/>
          </p:cNvPicPr>
          <p:nvPr>
            <p:custDataLst>
              <p:tags r:id="rId13"/>
            </p:custDataLst>
          </p:nvPr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0832" y="1515379"/>
            <a:ext cx="332850" cy="426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/>
              <p:cNvSpPr txBox="1"/>
              <p:nvPr>
                <p:custDataLst>
                  <p:tags r:id="rId14"/>
                </p:custDataLst>
              </p:nvPr>
            </p:nvSpPr>
            <p:spPr>
              <a:xfrm>
                <a:off x="4558120" y="1667461"/>
                <a:ext cx="65024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charset="0"/>
                        </a:rPr>
                        <m:t>𝑓</m:t>
                      </m:r>
                      <m:r>
                        <a:rPr lang="en-US" sz="3600" b="0" i="1" smtClean="0">
                          <a:latin typeface="Cambria Math" charset="0"/>
                        </a:rPr>
                        <m:t>,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4"/>
                </p:custDataLst>
              </p:nvPr>
            </p:nvSpPr>
            <p:spPr>
              <a:xfrm>
                <a:off x="4558120" y="1667461"/>
                <a:ext cx="650243" cy="646331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/>
              <p:cNvSpPr txBox="1"/>
              <p:nvPr>
                <p:custDataLst>
                  <p:tags r:id="rId15"/>
                </p:custDataLst>
              </p:nvPr>
            </p:nvSpPr>
            <p:spPr>
              <a:xfrm>
                <a:off x="4804146" y="3172542"/>
                <a:ext cx="100950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charset="0"/>
                      </a:rPr>
                      <m:t>𝑓</m:t>
                    </m:r>
                    <m:r>
                      <a:rPr lang="en-US" sz="2800" b="0" i="1" smtClean="0">
                        <a:latin typeface="Cambria Math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2800" b="0" i="0" smtClean="0">
                        <a:latin typeface="Cambria Math" charset="0"/>
                      </a:rPr>
                      <m:t>D</m:t>
                    </m:r>
                    <m:r>
                      <a:rPr lang="en-US" sz="2800" b="0" i="1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800" dirty="0"/>
                  <a:t>,</a:t>
                </a:r>
              </a:p>
            </p:txBody>
          </p:sp>
        </mc:Choice>
        <mc:Fallback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5"/>
                </p:custDataLst>
              </p:nvPr>
            </p:nvSpPr>
            <p:spPr>
              <a:xfrm>
                <a:off x="4804146" y="3172542"/>
                <a:ext cx="1009507" cy="523220"/>
              </a:xfrm>
              <a:prstGeom prst="rect">
                <a:avLst/>
              </a:prstGeom>
              <a:blipFill>
                <a:blip r:embed="rId31"/>
                <a:stretch>
                  <a:fillRect t="-10465" r="-12048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/>
              <p:cNvSpPr txBox="1"/>
              <p:nvPr>
                <p:custDataLst>
                  <p:tags r:id="rId16"/>
                </p:custDataLst>
              </p:nvPr>
            </p:nvSpPr>
            <p:spPr>
              <a:xfrm>
                <a:off x="543665" y="5053168"/>
                <a:ext cx="9224654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charset="0"/>
                  <a:buChar char="•"/>
                </a:pPr>
                <a:r>
                  <a:rPr lang="en-US" sz="2400" dirty="0"/>
                  <a:t>Server can compute and return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𝑓</m:t>
                    </m:r>
                    <m:r>
                      <a:rPr lang="en-US" sz="2400" i="1">
                        <a:latin typeface="Cambria Math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2400">
                        <a:latin typeface="Cambria Math" charset="0"/>
                      </a:rPr>
                      <m:t>D</m:t>
                    </m:r>
                    <m:r>
                      <a:rPr lang="en-US" sz="2400" i="1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400" dirty="0"/>
                  <a:t> along with a proof          that they erased </a:t>
                </a:r>
                <a:r>
                  <a:rPr lang="en-US" sz="2400" i="1" dirty="0"/>
                  <a:t>all other </a:t>
                </a:r>
                <a:r>
                  <a:rPr lang="en-US" sz="2400" dirty="0"/>
                  <a:t>information about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charset="0"/>
                      </a:rPr>
                      <m:t>D</m:t>
                    </m:r>
                  </m:oMath>
                </a14:m>
                <a:endParaRPr lang="en-US" sz="2400" dirty="0"/>
              </a:p>
            </p:txBody>
          </p:sp>
        </mc:Choice>
        <mc:Fallback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6"/>
                </p:custDataLst>
              </p:nvPr>
            </p:nvSpPr>
            <p:spPr>
              <a:xfrm>
                <a:off x="543665" y="5053168"/>
                <a:ext cx="9224654" cy="830997"/>
              </a:xfrm>
              <a:prstGeom prst="rect">
                <a:avLst/>
              </a:prstGeom>
              <a:blipFill>
                <a:blip r:embed="rId32"/>
                <a:stretch>
                  <a:fillRect l="-859" t="-5882" r="-1652" b="-16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/>
          <p:cNvCxnSpPr/>
          <p:nvPr>
            <p:custDataLst>
              <p:tags r:id="rId17"/>
            </p:custDataLst>
          </p:nvPr>
        </p:nvCxnSpPr>
        <p:spPr>
          <a:xfrm>
            <a:off x="9301279" y="3243255"/>
            <a:ext cx="0" cy="335667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/>
              <p:cNvSpPr txBox="1"/>
              <p:nvPr>
                <p:custDataLst>
                  <p:tags r:id="rId18"/>
                </p:custDataLst>
              </p:nvPr>
            </p:nvSpPr>
            <p:spPr>
              <a:xfrm>
                <a:off x="8783952" y="3519188"/>
                <a:ext cx="100950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𝑓</m:t>
                      </m:r>
                      <m:r>
                        <a:rPr lang="en-US" sz="2800" b="0" i="1" smtClean="0">
                          <a:latin typeface="Cambria Math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latin typeface="Cambria Math" charset="0"/>
                        </a:rPr>
                        <m:t>D</m:t>
                      </m:r>
                      <m:r>
                        <a:rPr lang="en-US" sz="28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8"/>
                </p:custDataLst>
              </p:nvPr>
            </p:nvSpPr>
            <p:spPr>
              <a:xfrm>
                <a:off x="8783952" y="3519188"/>
                <a:ext cx="1009507" cy="523220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/>
              <p:cNvSpPr txBox="1"/>
              <p:nvPr>
                <p:custDataLst>
                  <p:tags r:id="rId19"/>
                </p:custDataLst>
              </p:nvPr>
            </p:nvSpPr>
            <p:spPr>
              <a:xfrm>
                <a:off x="8761638" y="2514704"/>
                <a:ext cx="65024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charset="0"/>
                        </a:rPr>
                        <m:t>𝑓</m:t>
                      </m:r>
                      <m:r>
                        <a:rPr lang="en-US" sz="3600" b="0" i="1" smtClean="0">
                          <a:latin typeface="Cambria Math" charset="0"/>
                        </a:rPr>
                        <m:t>,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9"/>
                </p:custDataLst>
              </p:nvPr>
            </p:nvSpPr>
            <p:spPr>
              <a:xfrm>
                <a:off x="8761638" y="2514704"/>
                <a:ext cx="650243" cy="646331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3" name="Picture 2" descr="ertificate Icon 5927781"/>
          <p:cNvPicPr>
            <a:picLocks noChangeAspect="1" noChangeArrowheads="1"/>
          </p:cNvPicPr>
          <p:nvPr>
            <p:custDataLst>
              <p:tags r:id="rId20"/>
            </p:custDataLst>
          </p:nvPr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6434" y="3024461"/>
            <a:ext cx="875469" cy="875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" descr="ertificate Icon 5927781"/>
          <p:cNvPicPr>
            <a:picLocks noChangeAspect="1" noChangeArrowheads="1"/>
          </p:cNvPicPr>
          <p:nvPr>
            <p:custDataLst>
              <p:tags r:id="rId21"/>
            </p:custDataLst>
          </p:nvPr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9241" y="4869657"/>
            <a:ext cx="875469" cy="875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itle 1"/>
          <p:cNvSpPr>
            <a:spLocks noGrp="1"/>
          </p:cNvSpPr>
          <p:nvPr>
            <p:ph type="title"/>
            <p:custDataLst>
              <p:tags r:id="rId22"/>
            </p:custDataLst>
          </p:nvPr>
        </p:nvSpPr>
        <p:spPr>
          <a:xfrm>
            <a:off x="175191" y="125251"/>
            <a:ext cx="7850763" cy="1034342"/>
          </a:xfrm>
        </p:spPr>
        <p:txBody>
          <a:bodyPr/>
          <a:lstStyle/>
          <a:p>
            <a:r>
              <a:rPr lang="en-US" dirty="0"/>
              <a:t>Certified Deletion: Delegation</a:t>
            </a:r>
          </a:p>
        </p:txBody>
      </p:sp>
      <p:sp>
        <p:nvSpPr>
          <p:cNvPr id="2" name="TextBox 1"/>
          <p:cNvSpPr txBox="1"/>
          <p:nvPr>
            <p:custDataLst>
              <p:tags r:id="rId23"/>
            </p:custDataLst>
          </p:nvPr>
        </p:nvSpPr>
        <p:spPr>
          <a:xfrm>
            <a:off x="9002793" y="202351"/>
            <a:ext cx="299896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[Broadbent, Islam 20]</a:t>
            </a:r>
          </a:p>
          <a:p>
            <a:pPr algn="r"/>
            <a:r>
              <a:rPr lang="en-US" dirty="0"/>
              <a:t>[Poremba 23]</a:t>
            </a:r>
          </a:p>
          <a:p>
            <a:pPr algn="r"/>
            <a:r>
              <a:rPr lang="en-US" dirty="0"/>
              <a:t>[</a:t>
            </a:r>
            <a:r>
              <a:rPr lang="en-US" b="1" dirty="0"/>
              <a:t>B</a:t>
            </a:r>
            <a:r>
              <a:rPr lang="en-US" dirty="0"/>
              <a:t>, Garg, Goyal, </a:t>
            </a:r>
            <a:r>
              <a:rPr lang="en-US" dirty="0" err="1"/>
              <a:t>Khurana</a:t>
            </a:r>
            <a:r>
              <a:rPr lang="en-US" dirty="0"/>
              <a:t>, </a:t>
            </a:r>
          </a:p>
          <a:p>
            <a:pPr algn="r"/>
            <a:r>
              <a:rPr lang="en-US" dirty="0"/>
              <a:t>Malavolta, </a:t>
            </a:r>
            <a:r>
              <a:rPr lang="en-US" dirty="0" err="1"/>
              <a:t>Raizes</a:t>
            </a:r>
            <a:r>
              <a:rPr lang="en-US" dirty="0"/>
              <a:t>, Roberts 23]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95035087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ay 15, 2020 - 99+ Outline Cloud Clipart, Free Download Transparent Png  Image">
            <a:extLst>
              <a:ext uri="{FF2B5EF4-FFF2-40B4-BE49-F238E27FC236}">
                <a16:creationId xmlns:a16="http://schemas.microsoft.com/office/drawing/2014/main" id="{A42B96AA-83A9-514E-908D-966D4D040C37}"/>
              </a:ext>
            </a:extLst>
          </p:cNvPr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9385" y="2800162"/>
            <a:ext cx="4211432" cy="2572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D0B4DC2-AD15-7645-BEBE-76701844312A}"/>
              </a:ext>
            </a:extLst>
          </p:cNvPr>
          <p:cNvCxnSpPr/>
          <p:nvPr>
            <p:custDataLst>
              <p:tags r:id="rId3"/>
            </p:custDataLst>
          </p:nvPr>
        </p:nvCxnSpPr>
        <p:spPr>
          <a:xfrm>
            <a:off x="4071940" y="2857496"/>
            <a:ext cx="226695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B90AB51D-5447-2740-A4AE-A0805B2A9DCE}"/>
                  </a:ext>
                </a:extLst>
              </p:cNvPr>
              <p:cNvSpPr/>
              <p:nvPr>
                <p:custDataLst>
                  <p:tags r:id="rId4"/>
                </p:custDataLst>
              </p:nvPr>
            </p:nvSpPr>
            <p:spPr>
              <a:xfrm>
                <a:off x="3100370" y="2194115"/>
                <a:ext cx="4310218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charset="0"/>
                                </a:rPr>
                                <m:t>𝑥</m:t>
                              </m:r>
                              <m:r>
                                <a:rPr lang="en-US" sz="2800" i="1"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sz="2800" i="1">
                                  <a:latin typeface="Cambria Math" charset="0"/>
                                </a:rPr>
                                <m:t>𝑧</m:t>
                              </m:r>
                            </m:sub>
                          </m:sSub>
                        </m:e>
                      </m:d>
                      <m:r>
                        <a:rPr lang="en-US" sz="2800">
                          <a:latin typeface="Cambria Math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en-US" sz="3200" b="0" i="0" dirty="0" smtClean="0"/>
                        <m:t>FHE</m:t>
                      </m:r>
                      <m:d>
                        <m:dPr>
                          <m:ctrlPr>
                            <a:rPr lang="en-US" sz="32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dirty="0" smtClean="0">
                              <a:latin typeface="Cambria Math" charset="0"/>
                            </a:rPr>
                            <m:t>𝑆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sz="3200" b="0" i="0" smtClean="0">
                          <a:latin typeface="Cambria Math" charset="0"/>
                        </a:rPr>
                        <m:t>D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charset="0"/>
                            </a:rPr>
                            <m:t>⊕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sz="3200" b="0" i="1" smtClean="0">
                          <a:latin typeface="Cambria Math" charset="0"/>
                        </a:rPr>
                        <m:t>,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B90AB51D-5447-2740-A4AE-A0805B2A9D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4"/>
                </p:custDataLst>
              </p:nvPr>
            </p:nvSpPr>
            <p:spPr>
              <a:xfrm>
                <a:off x="3100370" y="2194115"/>
                <a:ext cx="4310218" cy="58477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itle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462986" y="318826"/>
            <a:ext cx="7118913" cy="815493"/>
          </a:xfrm>
        </p:spPr>
        <p:txBody>
          <a:bodyPr>
            <a:normAutofit/>
          </a:bodyPr>
          <a:lstStyle/>
          <a:p>
            <a:r>
              <a:rPr lang="en-US" dirty="0"/>
              <a:t>Delegation</a:t>
            </a:r>
          </a:p>
        </p:txBody>
      </p:sp>
      <p:pic>
        <p:nvPicPr>
          <p:cNvPr id="32" name="Picture 2" descr="oman reading Icon 3877731"/>
          <p:cNvPicPr>
            <a:picLocks noChangeAspect="1" noChangeArrowheads="1"/>
          </p:cNvPicPr>
          <p:nvPr>
            <p:custDataLst>
              <p:tags r:id="rId6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5644" y="493441"/>
            <a:ext cx="3584938" cy="3584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4" descr="ile Folder Clipart Image: | Clipart Panda - Free Clipart Images"/>
          <p:cNvPicPr>
            <a:picLocks noChangeAspect="1" noChangeArrowheads="1"/>
          </p:cNvPicPr>
          <p:nvPr>
            <p:custDataLst>
              <p:tags r:id="rId7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5756" y="1935993"/>
            <a:ext cx="404252" cy="316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/>
          <p:cNvSpPr txBox="1"/>
          <p:nvPr>
            <p:custDataLst>
              <p:tags r:id="rId8"/>
            </p:custDataLst>
          </p:nvPr>
        </p:nvSpPr>
        <p:spPr>
          <a:xfrm>
            <a:off x="1930697" y="1952202"/>
            <a:ext cx="342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</a:t>
            </a:r>
          </a:p>
        </p:txBody>
      </p:sp>
      <p:sp>
        <p:nvSpPr>
          <p:cNvPr id="3" name="TextBox 2"/>
          <p:cNvSpPr txBox="1"/>
          <p:nvPr>
            <p:custDataLst>
              <p:tags r:id="rId9"/>
            </p:custDataLst>
          </p:nvPr>
        </p:nvSpPr>
        <p:spPr>
          <a:xfrm>
            <a:off x="8544621" y="326462"/>
            <a:ext cx="31823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Template from [Poremba 23]</a:t>
            </a:r>
          </a:p>
          <a:p>
            <a:endParaRPr lang="en-US" sz="20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1960405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ay 15, 2020 - 99+ Outline Cloud Clipart, Free Download Transparent Png  Image">
            <a:extLst>
              <a:ext uri="{FF2B5EF4-FFF2-40B4-BE49-F238E27FC236}">
                <a16:creationId xmlns:a16="http://schemas.microsoft.com/office/drawing/2014/main" id="{A42B96AA-83A9-514E-908D-966D4D040C37}"/>
              </a:ext>
            </a:extLst>
          </p:cNvPr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9385" y="2800162"/>
            <a:ext cx="4211432" cy="2572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D0B4DC2-AD15-7645-BEBE-76701844312A}"/>
              </a:ext>
            </a:extLst>
          </p:cNvPr>
          <p:cNvCxnSpPr/>
          <p:nvPr>
            <p:custDataLst>
              <p:tags r:id="rId3"/>
            </p:custDataLst>
          </p:nvPr>
        </p:nvCxnSpPr>
        <p:spPr>
          <a:xfrm>
            <a:off x="4071940" y="2857496"/>
            <a:ext cx="226695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B90AB51D-5447-2740-A4AE-A0805B2A9DCE}"/>
                  </a:ext>
                </a:extLst>
              </p:cNvPr>
              <p:cNvSpPr/>
              <p:nvPr>
                <p:custDataLst>
                  <p:tags r:id="rId4"/>
                </p:custDataLst>
              </p:nvPr>
            </p:nvSpPr>
            <p:spPr>
              <a:xfrm>
                <a:off x="3100370" y="2194115"/>
                <a:ext cx="4310218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charset="0"/>
                                </a:rPr>
                                <m:t>𝑥</m:t>
                              </m:r>
                              <m:r>
                                <a:rPr lang="en-US" sz="2800" i="1"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sz="2800" i="1">
                                  <a:latin typeface="Cambria Math" charset="0"/>
                                </a:rPr>
                                <m:t>𝑧</m:t>
                              </m:r>
                            </m:sub>
                          </m:sSub>
                        </m:e>
                      </m:d>
                      <m:r>
                        <a:rPr lang="en-US" sz="2800">
                          <a:latin typeface="Cambria Math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en-US" sz="3200" b="0" i="0" dirty="0" smtClean="0"/>
                        <m:t>FHE</m:t>
                      </m:r>
                      <m:d>
                        <m:dPr>
                          <m:ctrlPr>
                            <a:rPr lang="en-US" sz="32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dirty="0" smtClean="0">
                              <a:latin typeface="Cambria Math" charset="0"/>
                            </a:rPr>
                            <m:t>𝑆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sz="3200" b="0" i="0" smtClean="0">
                          <a:latin typeface="Cambria Math" charset="0"/>
                        </a:rPr>
                        <m:t>D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charset="0"/>
                            </a:rPr>
                            <m:t>⊕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sz="3200" b="0" i="1" smtClean="0">
                          <a:latin typeface="Cambria Math" charset="0"/>
                        </a:rPr>
                        <m:t>,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B90AB51D-5447-2740-A4AE-A0805B2A9D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4"/>
                </p:custDataLst>
              </p:nvPr>
            </p:nvSpPr>
            <p:spPr>
              <a:xfrm>
                <a:off x="3100370" y="2194115"/>
                <a:ext cx="4310218" cy="58477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F180755-0C34-F445-BF3C-206FED0449F5}"/>
              </a:ext>
            </a:extLst>
          </p:cNvPr>
          <p:cNvCxnSpPr/>
          <p:nvPr>
            <p:custDataLst>
              <p:tags r:id="rId5"/>
            </p:custDataLst>
          </p:nvPr>
        </p:nvCxnSpPr>
        <p:spPr>
          <a:xfrm flipH="1">
            <a:off x="4071940" y="3784326"/>
            <a:ext cx="226695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E59D80D-DFFC-8547-89B3-2C7F5D871C0C}"/>
                  </a:ext>
                </a:extLst>
              </p:cNvPr>
              <p:cNvSpPr txBox="1"/>
              <p:nvPr>
                <p:custDataLst>
                  <p:tags r:id="rId6"/>
                </p:custDataLst>
              </p:nvPr>
            </p:nvSpPr>
            <p:spPr>
              <a:xfrm>
                <a:off x="4102368" y="3119001"/>
                <a:ext cx="2221697" cy="5786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FHE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</m:e>
                          </m:d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⟩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E59D80D-DFFC-8547-89B3-2C7F5D871C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6"/>
                </p:custDataLst>
              </p:nvPr>
            </p:nvSpPr>
            <p:spPr>
              <a:xfrm>
                <a:off x="4102368" y="3119001"/>
                <a:ext cx="2221697" cy="578685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U-Turn Arrow 11">
            <a:extLst>
              <a:ext uri="{FF2B5EF4-FFF2-40B4-BE49-F238E27FC236}">
                <a16:creationId xmlns:a16="http://schemas.microsoft.com/office/drawing/2014/main" id="{B5B584B6-CC25-CF42-89BD-2A88C0DF7BBD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 rot="5400000">
            <a:off x="6566456" y="2966337"/>
            <a:ext cx="1014353" cy="796671"/>
          </a:xfrm>
          <a:prstGeom prst="uturnArrow">
            <a:avLst>
              <a:gd name="adj1" fmla="val 0"/>
              <a:gd name="adj2" fmla="val 12129"/>
              <a:gd name="adj3" fmla="val 26794"/>
              <a:gd name="adj4" fmla="val 43750"/>
              <a:gd name="adj5" fmla="val 92934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45CE94-4A46-1648-9A5C-DC9D93906778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7899356" y="2252501"/>
            <a:ext cx="24758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Coherently apply FHE evaluation</a:t>
            </a:r>
          </a:p>
        </p:txBody>
      </p:sp>
      <p:sp>
        <p:nvSpPr>
          <p:cNvPr id="28" name="Title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462986" y="318826"/>
            <a:ext cx="7118913" cy="815493"/>
          </a:xfrm>
        </p:spPr>
        <p:txBody>
          <a:bodyPr>
            <a:normAutofit/>
          </a:bodyPr>
          <a:lstStyle/>
          <a:p>
            <a:r>
              <a:rPr lang="en-US" dirty="0"/>
              <a:t>Delegation</a:t>
            </a:r>
          </a:p>
        </p:txBody>
      </p:sp>
      <p:pic>
        <p:nvPicPr>
          <p:cNvPr id="32" name="Picture 2" descr="oman reading Icon 3877731"/>
          <p:cNvPicPr>
            <a:picLocks noChangeAspect="1" noChangeArrowheads="1"/>
          </p:cNvPicPr>
          <p:nvPr>
            <p:custDataLst>
              <p:tags r:id="rId10"/>
            </p:custData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5644" y="493441"/>
            <a:ext cx="3584938" cy="3584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4" descr="ile Folder Clipart Image: | Clipart Panda - Free Clipart Images"/>
          <p:cNvPicPr>
            <a:picLocks noChangeAspect="1" noChangeArrowheads="1"/>
          </p:cNvPicPr>
          <p:nvPr>
            <p:custDataLst>
              <p:tags r:id="rId11"/>
            </p:custDataLst>
          </p:nvPr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5756" y="1935993"/>
            <a:ext cx="404252" cy="316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/>
          <p:cNvSpPr txBox="1"/>
          <p:nvPr>
            <p:custDataLst>
              <p:tags r:id="rId12"/>
            </p:custDataLst>
          </p:nvPr>
        </p:nvSpPr>
        <p:spPr>
          <a:xfrm>
            <a:off x="1930697" y="1952202"/>
            <a:ext cx="342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</a:t>
            </a:r>
          </a:p>
        </p:txBody>
      </p:sp>
      <p:sp>
        <p:nvSpPr>
          <p:cNvPr id="3" name="TextBox 2"/>
          <p:cNvSpPr txBox="1"/>
          <p:nvPr>
            <p:custDataLst>
              <p:tags r:id="rId13"/>
            </p:custDataLst>
          </p:nvPr>
        </p:nvSpPr>
        <p:spPr>
          <a:xfrm>
            <a:off x="8544621" y="326462"/>
            <a:ext cx="31823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Template from [Poremba 23]</a:t>
            </a:r>
          </a:p>
          <a:p>
            <a:endParaRPr lang="en-US" sz="20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31876874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ay 15, 2020 - 99+ Outline Cloud Clipart, Free Download Transparent Png  Image">
            <a:extLst>
              <a:ext uri="{FF2B5EF4-FFF2-40B4-BE49-F238E27FC236}">
                <a16:creationId xmlns:a16="http://schemas.microsoft.com/office/drawing/2014/main" id="{A42B96AA-83A9-514E-908D-966D4D040C37}"/>
              </a:ext>
            </a:extLst>
          </p:cNvPr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9385" y="2800162"/>
            <a:ext cx="4211432" cy="2572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D0B4DC2-AD15-7645-BEBE-76701844312A}"/>
              </a:ext>
            </a:extLst>
          </p:cNvPr>
          <p:cNvCxnSpPr/>
          <p:nvPr>
            <p:custDataLst>
              <p:tags r:id="rId3"/>
            </p:custDataLst>
          </p:nvPr>
        </p:nvCxnSpPr>
        <p:spPr>
          <a:xfrm>
            <a:off x="4071940" y="2857496"/>
            <a:ext cx="226695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B90AB51D-5447-2740-A4AE-A0805B2A9DCE}"/>
                  </a:ext>
                </a:extLst>
              </p:cNvPr>
              <p:cNvSpPr/>
              <p:nvPr>
                <p:custDataLst>
                  <p:tags r:id="rId4"/>
                </p:custDataLst>
              </p:nvPr>
            </p:nvSpPr>
            <p:spPr>
              <a:xfrm>
                <a:off x="3100370" y="2194115"/>
                <a:ext cx="4310218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charset="0"/>
                                </a:rPr>
                                <m:t>𝑥</m:t>
                              </m:r>
                              <m:r>
                                <a:rPr lang="en-US" sz="2800" i="1"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sz="2800" i="1">
                                  <a:latin typeface="Cambria Math" charset="0"/>
                                </a:rPr>
                                <m:t>𝑧</m:t>
                              </m:r>
                            </m:sub>
                          </m:sSub>
                        </m:e>
                      </m:d>
                      <m:r>
                        <a:rPr lang="en-US" sz="2800">
                          <a:latin typeface="Cambria Math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en-US" sz="3200" b="0" i="0" dirty="0" smtClean="0"/>
                        <m:t>FHE</m:t>
                      </m:r>
                      <m:d>
                        <m:dPr>
                          <m:ctrlPr>
                            <a:rPr lang="en-US" sz="32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dirty="0" smtClean="0">
                              <a:latin typeface="Cambria Math" charset="0"/>
                            </a:rPr>
                            <m:t>𝑆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sz="3200" b="0" i="0" smtClean="0">
                          <a:latin typeface="Cambria Math" charset="0"/>
                        </a:rPr>
                        <m:t>D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charset="0"/>
                            </a:rPr>
                            <m:t>⊕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sz="3200" b="0" i="1" smtClean="0">
                          <a:latin typeface="Cambria Math" charset="0"/>
                        </a:rPr>
                        <m:t>,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B90AB51D-5447-2740-A4AE-A0805B2A9D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4"/>
                </p:custDataLst>
              </p:nvPr>
            </p:nvSpPr>
            <p:spPr>
              <a:xfrm>
                <a:off x="3100370" y="2194115"/>
                <a:ext cx="4310218" cy="584775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F180755-0C34-F445-BF3C-206FED0449F5}"/>
              </a:ext>
            </a:extLst>
          </p:cNvPr>
          <p:cNvCxnSpPr/>
          <p:nvPr>
            <p:custDataLst>
              <p:tags r:id="rId5"/>
            </p:custDataLst>
          </p:nvPr>
        </p:nvCxnSpPr>
        <p:spPr>
          <a:xfrm flipH="1">
            <a:off x="4071940" y="3784326"/>
            <a:ext cx="226695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E59D80D-DFFC-8547-89B3-2C7F5D871C0C}"/>
                  </a:ext>
                </a:extLst>
              </p:cNvPr>
              <p:cNvSpPr txBox="1"/>
              <p:nvPr>
                <p:custDataLst>
                  <p:tags r:id="rId6"/>
                </p:custDataLst>
              </p:nvPr>
            </p:nvSpPr>
            <p:spPr>
              <a:xfrm>
                <a:off x="4102368" y="3119001"/>
                <a:ext cx="2221697" cy="5786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FHE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</m:e>
                          </m:d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⟩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E59D80D-DFFC-8547-89B3-2C7F5D871C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6"/>
                </p:custDataLst>
              </p:nvPr>
            </p:nvSpPr>
            <p:spPr>
              <a:xfrm>
                <a:off x="4102368" y="3119001"/>
                <a:ext cx="2221697" cy="578685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U-Turn Arrow 11">
            <a:extLst>
              <a:ext uri="{FF2B5EF4-FFF2-40B4-BE49-F238E27FC236}">
                <a16:creationId xmlns:a16="http://schemas.microsoft.com/office/drawing/2014/main" id="{B5B584B6-CC25-CF42-89BD-2A88C0DF7BBD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 rot="5400000">
            <a:off x="6566456" y="2966337"/>
            <a:ext cx="1014353" cy="796671"/>
          </a:xfrm>
          <a:prstGeom prst="uturnArrow">
            <a:avLst>
              <a:gd name="adj1" fmla="val 0"/>
              <a:gd name="adj2" fmla="val 12129"/>
              <a:gd name="adj3" fmla="val 26794"/>
              <a:gd name="adj4" fmla="val 43750"/>
              <a:gd name="adj5" fmla="val 92934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45CE94-4A46-1648-9A5C-DC9D93906778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7899356" y="2252501"/>
            <a:ext cx="24758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Coherently apply FHE evaluation</a:t>
            </a:r>
          </a:p>
        </p:txBody>
      </p:sp>
      <p:sp>
        <p:nvSpPr>
          <p:cNvPr id="14" name="U-Turn Arrow 13">
            <a:extLst>
              <a:ext uri="{FF2B5EF4-FFF2-40B4-BE49-F238E27FC236}">
                <a16:creationId xmlns:a16="http://schemas.microsoft.com/office/drawing/2014/main" id="{56620051-7546-4E4B-BAA1-35B89BBD9F8A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 rot="16200000" flipH="1">
            <a:off x="2859311" y="3893161"/>
            <a:ext cx="1014342" cy="796671"/>
          </a:xfrm>
          <a:prstGeom prst="uturnArrow">
            <a:avLst>
              <a:gd name="adj1" fmla="val 0"/>
              <a:gd name="adj2" fmla="val 11233"/>
              <a:gd name="adj3" fmla="val 25000"/>
              <a:gd name="adj4" fmla="val 51844"/>
              <a:gd name="adj5" fmla="val 10000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D916A79-CADB-F24A-89ED-DB9F54CAD293}"/>
                  </a:ext>
                </a:extLst>
              </p:cNvPr>
              <p:cNvSpPr txBox="1"/>
              <p:nvPr>
                <p:custDataLst>
                  <p:tags r:id="rId10"/>
                </p:custDataLst>
              </p:nvPr>
            </p:nvSpPr>
            <p:spPr>
              <a:xfrm>
                <a:off x="195266" y="3919946"/>
                <a:ext cx="2525676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200" dirty="0"/>
                  <a:t>Decrypt coherently</a:t>
                </a:r>
                <a:r>
                  <a:rPr lang="en-US" sz="2200" i="1" dirty="0"/>
                  <a:t>, </a:t>
                </a:r>
                <a:r>
                  <a:rPr lang="en-US" sz="2200" dirty="0"/>
                  <a:t>measure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200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2200" b="0" i="0" smtClean="0">
                        <a:latin typeface="Cambria Math" panose="02040503050406030204" pitchFamily="18" charset="0"/>
                      </a:rPr>
                      <m:t>D</m:t>
                    </m:r>
                    <m:r>
                      <a:rPr lang="en-US" sz="2200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200" dirty="0"/>
                  <a:t>, and rewind</a:t>
                </a:r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D916A79-CADB-F24A-89ED-DB9F54CAD2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0"/>
                </p:custDataLst>
              </p:nvPr>
            </p:nvSpPr>
            <p:spPr>
              <a:xfrm>
                <a:off x="195266" y="3919946"/>
                <a:ext cx="2525676" cy="1107996"/>
              </a:xfrm>
              <a:prstGeom prst="rect">
                <a:avLst/>
              </a:prstGeom>
              <a:blipFill>
                <a:blip r:embed="rId23"/>
                <a:stretch>
                  <a:fillRect l="-1208" t="-3846" r="-3382" b="-104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8117588-675D-7947-AE44-2097887BA886}"/>
                  </a:ext>
                </a:extLst>
              </p:cNvPr>
              <p:cNvSpPr txBox="1"/>
              <p:nvPr>
                <p:custDataLst>
                  <p:tags r:id="rId11"/>
                </p:custDataLst>
              </p:nvPr>
            </p:nvSpPr>
            <p:spPr>
              <a:xfrm>
                <a:off x="4109435" y="4042582"/>
                <a:ext cx="2221697" cy="5786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FHE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</m:e>
                          </m:d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⟩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8117588-675D-7947-AE44-2097887BA8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1"/>
                </p:custDataLst>
              </p:nvPr>
            </p:nvSpPr>
            <p:spPr>
              <a:xfrm>
                <a:off x="4109435" y="4042582"/>
                <a:ext cx="2221697" cy="578685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1EE021A-4328-3A46-B87C-9E6D06EEE983}"/>
              </a:ext>
            </a:extLst>
          </p:cNvPr>
          <p:cNvCxnSpPr/>
          <p:nvPr>
            <p:custDataLst>
              <p:tags r:id="rId12"/>
            </p:custDataLst>
          </p:nvPr>
        </p:nvCxnSpPr>
        <p:spPr>
          <a:xfrm>
            <a:off x="4071940" y="4715118"/>
            <a:ext cx="226695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itle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462986" y="318826"/>
            <a:ext cx="7118913" cy="815493"/>
          </a:xfrm>
        </p:spPr>
        <p:txBody>
          <a:bodyPr>
            <a:normAutofit/>
          </a:bodyPr>
          <a:lstStyle/>
          <a:p>
            <a:r>
              <a:rPr lang="en-US" dirty="0"/>
              <a:t>Delegation</a:t>
            </a:r>
          </a:p>
        </p:txBody>
      </p:sp>
      <p:pic>
        <p:nvPicPr>
          <p:cNvPr id="32" name="Picture 2" descr="oman reading Icon 3877731"/>
          <p:cNvPicPr>
            <a:picLocks noChangeAspect="1" noChangeArrowheads="1"/>
          </p:cNvPicPr>
          <p:nvPr>
            <p:custDataLst>
              <p:tags r:id="rId14"/>
            </p:custDataLst>
          </p:nvPr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5644" y="493441"/>
            <a:ext cx="3584938" cy="3584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4" descr="ile Folder Clipart Image: | Clipart Panda - Free Clipart Images"/>
          <p:cNvPicPr>
            <a:picLocks noChangeAspect="1" noChangeArrowheads="1"/>
          </p:cNvPicPr>
          <p:nvPr>
            <p:custDataLst>
              <p:tags r:id="rId15"/>
            </p:custDataLst>
          </p:nvPr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5756" y="1935993"/>
            <a:ext cx="404252" cy="316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/>
          <p:cNvSpPr txBox="1"/>
          <p:nvPr>
            <p:custDataLst>
              <p:tags r:id="rId16"/>
            </p:custDataLst>
          </p:nvPr>
        </p:nvSpPr>
        <p:spPr>
          <a:xfrm>
            <a:off x="1930697" y="1952202"/>
            <a:ext cx="342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</a:t>
            </a:r>
          </a:p>
        </p:txBody>
      </p:sp>
      <p:sp>
        <p:nvSpPr>
          <p:cNvPr id="3" name="TextBox 2"/>
          <p:cNvSpPr txBox="1"/>
          <p:nvPr>
            <p:custDataLst>
              <p:tags r:id="rId17"/>
            </p:custDataLst>
          </p:nvPr>
        </p:nvSpPr>
        <p:spPr>
          <a:xfrm>
            <a:off x="8544621" y="326462"/>
            <a:ext cx="31823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Template from [Poremba 23]</a:t>
            </a:r>
          </a:p>
          <a:p>
            <a:endParaRPr lang="en-US" sz="20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13950857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ay 15, 2020 - 99+ Outline Cloud Clipart, Free Download Transparent Png  Image">
            <a:extLst>
              <a:ext uri="{FF2B5EF4-FFF2-40B4-BE49-F238E27FC236}">
                <a16:creationId xmlns:a16="http://schemas.microsoft.com/office/drawing/2014/main" id="{A42B96AA-83A9-514E-908D-966D4D040C37}"/>
              </a:ext>
            </a:extLst>
          </p:cNvPr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9385" y="2800162"/>
            <a:ext cx="4211432" cy="2572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D0B4DC2-AD15-7645-BEBE-76701844312A}"/>
              </a:ext>
            </a:extLst>
          </p:cNvPr>
          <p:cNvCxnSpPr/>
          <p:nvPr>
            <p:custDataLst>
              <p:tags r:id="rId3"/>
            </p:custDataLst>
          </p:nvPr>
        </p:nvCxnSpPr>
        <p:spPr>
          <a:xfrm>
            <a:off x="4071940" y="2857496"/>
            <a:ext cx="226695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B90AB51D-5447-2740-A4AE-A0805B2A9DCE}"/>
                  </a:ext>
                </a:extLst>
              </p:cNvPr>
              <p:cNvSpPr/>
              <p:nvPr>
                <p:custDataLst>
                  <p:tags r:id="rId4"/>
                </p:custDataLst>
              </p:nvPr>
            </p:nvSpPr>
            <p:spPr>
              <a:xfrm>
                <a:off x="3100370" y="2194115"/>
                <a:ext cx="4310218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charset="0"/>
                                </a:rPr>
                                <m:t>𝑥</m:t>
                              </m:r>
                              <m:r>
                                <a:rPr lang="en-US" sz="2800" i="1"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sz="2800" i="1">
                                  <a:latin typeface="Cambria Math" charset="0"/>
                                </a:rPr>
                                <m:t>𝑧</m:t>
                              </m:r>
                            </m:sub>
                          </m:sSub>
                        </m:e>
                      </m:d>
                      <m:r>
                        <a:rPr lang="en-US" sz="2800">
                          <a:latin typeface="Cambria Math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en-US" sz="3200" b="0" i="0" dirty="0" smtClean="0"/>
                        <m:t>FHE</m:t>
                      </m:r>
                      <m:d>
                        <m:dPr>
                          <m:ctrlPr>
                            <a:rPr lang="en-US" sz="32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dirty="0" smtClean="0">
                              <a:latin typeface="Cambria Math" charset="0"/>
                            </a:rPr>
                            <m:t>𝑆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sz="3200" b="0" i="0" smtClean="0">
                          <a:latin typeface="Cambria Math" charset="0"/>
                        </a:rPr>
                        <m:t>D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charset="0"/>
                            </a:rPr>
                            <m:t>⊕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sz="3200" b="0" i="1" smtClean="0">
                          <a:latin typeface="Cambria Math" charset="0"/>
                        </a:rPr>
                        <m:t>,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B90AB51D-5447-2740-A4AE-A0805B2A9D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4"/>
                </p:custDataLst>
              </p:nvPr>
            </p:nvSpPr>
            <p:spPr>
              <a:xfrm>
                <a:off x="3100370" y="2194115"/>
                <a:ext cx="4310218" cy="584775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F180755-0C34-F445-BF3C-206FED0449F5}"/>
              </a:ext>
            </a:extLst>
          </p:cNvPr>
          <p:cNvCxnSpPr/>
          <p:nvPr>
            <p:custDataLst>
              <p:tags r:id="rId5"/>
            </p:custDataLst>
          </p:nvPr>
        </p:nvCxnSpPr>
        <p:spPr>
          <a:xfrm flipH="1">
            <a:off x="4071940" y="3784326"/>
            <a:ext cx="226695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E59D80D-DFFC-8547-89B3-2C7F5D871C0C}"/>
                  </a:ext>
                </a:extLst>
              </p:cNvPr>
              <p:cNvSpPr txBox="1"/>
              <p:nvPr>
                <p:custDataLst>
                  <p:tags r:id="rId6"/>
                </p:custDataLst>
              </p:nvPr>
            </p:nvSpPr>
            <p:spPr>
              <a:xfrm>
                <a:off x="4102368" y="3119001"/>
                <a:ext cx="2221697" cy="5786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FHE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</m:e>
                          </m:d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⟩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E59D80D-DFFC-8547-89B3-2C7F5D871C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6"/>
                </p:custDataLst>
              </p:nvPr>
            </p:nvSpPr>
            <p:spPr>
              <a:xfrm>
                <a:off x="4102368" y="3119001"/>
                <a:ext cx="2221697" cy="578685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U-Turn Arrow 11">
            <a:extLst>
              <a:ext uri="{FF2B5EF4-FFF2-40B4-BE49-F238E27FC236}">
                <a16:creationId xmlns:a16="http://schemas.microsoft.com/office/drawing/2014/main" id="{B5B584B6-CC25-CF42-89BD-2A88C0DF7BBD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 rot="5400000">
            <a:off x="6566456" y="2966337"/>
            <a:ext cx="1014353" cy="796671"/>
          </a:xfrm>
          <a:prstGeom prst="uturnArrow">
            <a:avLst>
              <a:gd name="adj1" fmla="val 0"/>
              <a:gd name="adj2" fmla="val 12129"/>
              <a:gd name="adj3" fmla="val 26794"/>
              <a:gd name="adj4" fmla="val 43750"/>
              <a:gd name="adj5" fmla="val 92934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45CE94-4A46-1648-9A5C-DC9D93906778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7899356" y="2252501"/>
            <a:ext cx="24758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Coherently apply FHE evaluation</a:t>
            </a:r>
          </a:p>
        </p:txBody>
      </p:sp>
      <p:sp>
        <p:nvSpPr>
          <p:cNvPr id="14" name="U-Turn Arrow 13">
            <a:extLst>
              <a:ext uri="{FF2B5EF4-FFF2-40B4-BE49-F238E27FC236}">
                <a16:creationId xmlns:a16="http://schemas.microsoft.com/office/drawing/2014/main" id="{56620051-7546-4E4B-BAA1-35B89BBD9F8A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 rot="16200000" flipH="1">
            <a:off x="2859311" y="3893161"/>
            <a:ext cx="1014342" cy="796671"/>
          </a:xfrm>
          <a:prstGeom prst="uturnArrow">
            <a:avLst>
              <a:gd name="adj1" fmla="val 0"/>
              <a:gd name="adj2" fmla="val 11233"/>
              <a:gd name="adj3" fmla="val 25000"/>
              <a:gd name="adj4" fmla="val 51844"/>
              <a:gd name="adj5" fmla="val 10000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D916A79-CADB-F24A-89ED-DB9F54CAD293}"/>
                  </a:ext>
                </a:extLst>
              </p:cNvPr>
              <p:cNvSpPr txBox="1"/>
              <p:nvPr>
                <p:custDataLst>
                  <p:tags r:id="rId10"/>
                </p:custDataLst>
              </p:nvPr>
            </p:nvSpPr>
            <p:spPr>
              <a:xfrm>
                <a:off x="195266" y="3919946"/>
                <a:ext cx="2525676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200" dirty="0"/>
                  <a:t>Decrypt coherently</a:t>
                </a:r>
                <a:r>
                  <a:rPr lang="en-US" sz="2200" i="1" dirty="0"/>
                  <a:t>, </a:t>
                </a:r>
                <a:r>
                  <a:rPr lang="en-US" sz="2200" dirty="0"/>
                  <a:t>measure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200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2200" b="0" i="0" smtClean="0">
                        <a:latin typeface="Cambria Math" panose="02040503050406030204" pitchFamily="18" charset="0"/>
                      </a:rPr>
                      <m:t>D</m:t>
                    </m:r>
                    <m:r>
                      <a:rPr lang="en-US" sz="2200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200" dirty="0"/>
                  <a:t>, and rewind</a:t>
                </a:r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D916A79-CADB-F24A-89ED-DB9F54CAD2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0"/>
                </p:custDataLst>
              </p:nvPr>
            </p:nvSpPr>
            <p:spPr>
              <a:xfrm>
                <a:off x="195266" y="3919946"/>
                <a:ext cx="2525676" cy="1107996"/>
              </a:xfrm>
              <a:prstGeom prst="rect">
                <a:avLst/>
              </a:prstGeom>
              <a:blipFill>
                <a:blip r:embed="rId28"/>
                <a:stretch>
                  <a:fillRect l="-1208" t="-3846" r="-3382" b="-104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8117588-675D-7947-AE44-2097887BA886}"/>
                  </a:ext>
                </a:extLst>
              </p:cNvPr>
              <p:cNvSpPr txBox="1"/>
              <p:nvPr>
                <p:custDataLst>
                  <p:tags r:id="rId11"/>
                </p:custDataLst>
              </p:nvPr>
            </p:nvSpPr>
            <p:spPr>
              <a:xfrm>
                <a:off x="4109435" y="4042582"/>
                <a:ext cx="2221697" cy="5786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FHE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</m:e>
                          </m:d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⟩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8117588-675D-7947-AE44-2097887BA8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1"/>
                </p:custDataLst>
              </p:nvPr>
            </p:nvSpPr>
            <p:spPr>
              <a:xfrm>
                <a:off x="4109435" y="4042582"/>
                <a:ext cx="2221697" cy="578685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1EE021A-4328-3A46-B87C-9E6D06EEE983}"/>
              </a:ext>
            </a:extLst>
          </p:cNvPr>
          <p:cNvCxnSpPr/>
          <p:nvPr>
            <p:custDataLst>
              <p:tags r:id="rId12"/>
            </p:custDataLst>
          </p:nvPr>
        </p:nvCxnSpPr>
        <p:spPr>
          <a:xfrm>
            <a:off x="4071940" y="4715118"/>
            <a:ext cx="226695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U-Turn Arrow 18">
            <a:extLst>
              <a:ext uri="{FF2B5EF4-FFF2-40B4-BE49-F238E27FC236}">
                <a16:creationId xmlns:a16="http://schemas.microsoft.com/office/drawing/2014/main" id="{61768B0B-373B-0242-9CCB-3D582F56D5CE}"/>
              </a:ext>
            </a:extLst>
          </p:cNvPr>
          <p:cNvSpPr/>
          <p:nvPr>
            <p:custDataLst>
              <p:tags r:id="rId13"/>
            </p:custDataLst>
          </p:nvPr>
        </p:nvSpPr>
        <p:spPr>
          <a:xfrm rot="5400000">
            <a:off x="6673360" y="4694165"/>
            <a:ext cx="864856" cy="796671"/>
          </a:xfrm>
          <a:prstGeom prst="uturnArrow">
            <a:avLst>
              <a:gd name="adj1" fmla="val 0"/>
              <a:gd name="adj2" fmla="val 13026"/>
              <a:gd name="adj3" fmla="val 25000"/>
              <a:gd name="adj4" fmla="val 43750"/>
              <a:gd name="adj5" fmla="val 8934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ACAEAE1-A121-3040-A3D8-4ED852CB3F17}"/>
                  </a:ext>
                </a:extLst>
              </p:cNvPr>
              <p:cNvSpPr txBox="1"/>
              <p:nvPr>
                <p:custDataLst>
                  <p:tags r:id="rId14"/>
                </p:custDataLst>
              </p:nvPr>
            </p:nvSpPr>
            <p:spPr>
              <a:xfrm>
                <a:off x="7883235" y="5344031"/>
                <a:ext cx="3843732" cy="11515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dirty="0"/>
                  <a:t>Uncompute FHE evaluation, and measure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latin typeface="Cambria Math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200" i="1">
                                <a:latin typeface="Cambria Math" charset="0"/>
                              </a:rPr>
                              <m:t>𝑥</m:t>
                            </m:r>
                            <m:r>
                              <a:rPr lang="en-US" sz="2200" i="1"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sz="2200" i="1">
                                <a:latin typeface="Cambria Math" charset="0"/>
                              </a:rPr>
                              <m:t>𝑧</m:t>
                            </m:r>
                          </m:sub>
                        </m:sSub>
                      </m:e>
                    </m:d>
                    <m:r>
                      <a:rPr lang="en-US" sz="2200" i="1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2200" dirty="0"/>
                  <a:t>in </a:t>
                </a:r>
                <a:r>
                  <a:rPr lang="en-US" sz="2200" dirty="0" err="1"/>
                  <a:t>Hadamard</a:t>
                </a:r>
                <a:r>
                  <a:rPr lang="en-US" sz="2200" dirty="0"/>
                  <a:t> basis to obtain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charset="0"/>
                      </a:rPr>
                      <m:t>𝜋</m:t>
                    </m:r>
                    <m:r>
                      <a:rPr lang="en-US" sz="2200" b="0" i="1" smtClean="0">
                        <a:latin typeface="Cambria Math" charset="0"/>
                      </a:rPr>
                      <m:t>∈</m:t>
                    </m:r>
                    <m:sSup>
                      <m:sSup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 smtClean="0">
                            <a:latin typeface="Cambria Math" charset="0"/>
                          </a:rPr>
                          <m:t>𝑆</m:t>
                        </m:r>
                      </m:e>
                      <m:sup>
                        <m:r>
                          <a:rPr lang="en-US" sz="2200" b="0" i="1" smtClean="0">
                            <a:latin typeface="Cambria Math" charset="0"/>
                          </a:rPr>
                          <m:t>⊥</m:t>
                        </m:r>
                      </m:sup>
                    </m:sSup>
                    <m:r>
                      <a:rPr lang="en-US" sz="2200" b="0" i="1" smtClean="0">
                        <a:latin typeface="Cambria Math" charset="0"/>
                      </a:rPr>
                      <m:t>+</m:t>
                    </m:r>
                    <m:r>
                      <a:rPr lang="en-US" sz="2200" b="0" i="1" smtClean="0">
                        <a:latin typeface="Cambria Math" charset="0"/>
                      </a:rPr>
                      <m:t>𝑧</m:t>
                    </m:r>
                  </m:oMath>
                </a14:m>
                <a:endParaRPr lang="en-US" sz="2200" dirty="0"/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ACAEAE1-A121-3040-A3D8-4ED852CB3F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4"/>
                </p:custDataLst>
              </p:nvPr>
            </p:nvSpPr>
            <p:spPr>
              <a:xfrm>
                <a:off x="7883235" y="5344031"/>
                <a:ext cx="3843732" cy="1151597"/>
              </a:xfrm>
              <a:prstGeom prst="rect">
                <a:avLst/>
              </a:prstGeom>
              <a:blipFill>
                <a:blip r:embed="rId30"/>
                <a:stretch>
                  <a:fillRect l="-2060" t="-3704" r="-3170" b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BA25D76-196E-2248-9AE9-687E626CB5A5}"/>
              </a:ext>
            </a:extLst>
          </p:cNvPr>
          <p:cNvCxnSpPr/>
          <p:nvPr>
            <p:custDataLst>
              <p:tags r:id="rId15"/>
            </p:custDataLst>
          </p:nvPr>
        </p:nvCxnSpPr>
        <p:spPr>
          <a:xfrm flipH="1">
            <a:off x="4029076" y="5524927"/>
            <a:ext cx="226695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itle 1"/>
          <p:cNvSpPr>
            <a:spLocks noGrp="1"/>
          </p:cNvSpPr>
          <p:nvPr>
            <p:ph type="title"/>
            <p:custDataLst>
              <p:tags r:id="rId16"/>
            </p:custDataLst>
          </p:nvPr>
        </p:nvSpPr>
        <p:spPr>
          <a:xfrm>
            <a:off x="462986" y="318826"/>
            <a:ext cx="7118913" cy="815493"/>
          </a:xfrm>
        </p:spPr>
        <p:txBody>
          <a:bodyPr>
            <a:normAutofit/>
          </a:bodyPr>
          <a:lstStyle/>
          <a:p>
            <a:r>
              <a:rPr lang="en-US" dirty="0"/>
              <a:t>Delegation</a:t>
            </a:r>
          </a:p>
        </p:txBody>
      </p:sp>
      <p:pic>
        <p:nvPicPr>
          <p:cNvPr id="32" name="Picture 2" descr="oman reading Icon 3877731"/>
          <p:cNvPicPr>
            <a:picLocks noChangeAspect="1" noChangeArrowheads="1"/>
          </p:cNvPicPr>
          <p:nvPr>
            <p:custDataLst>
              <p:tags r:id="rId17"/>
            </p:custDataLst>
          </p:nvPr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5644" y="493441"/>
            <a:ext cx="3584938" cy="3584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4" descr="ile Folder Clipart Image: | Clipart Panda - Free Clipart Images"/>
          <p:cNvPicPr>
            <a:picLocks noChangeAspect="1" noChangeArrowheads="1"/>
          </p:cNvPicPr>
          <p:nvPr>
            <p:custDataLst>
              <p:tags r:id="rId18"/>
            </p:custDataLst>
          </p:nvPr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5756" y="1935993"/>
            <a:ext cx="404252" cy="316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/>
          <p:cNvSpPr txBox="1"/>
          <p:nvPr>
            <p:custDataLst>
              <p:tags r:id="rId19"/>
            </p:custDataLst>
          </p:nvPr>
        </p:nvSpPr>
        <p:spPr>
          <a:xfrm>
            <a:off x="1930697" y="1952202"/>
            <a:ext cx="342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</a:t>
            </a:r>
          </a:p>
        </p:txBody>
      </p:sp>
      <p:pic>
        <p:nvPicPr>
          <p:cNvPr id="36" name="Picture 2" descr="ertificate Icon 5927781"/>
          <p:cNvPicPr>
            <a:picLocks noChangeAspect="1" noChangeArrowheads="1"/>
          </p:cNvPicPr>
          <p:nvPr>
            <p:custDataLst>
              <p:tags r:id="rId20"/>
            </p:custDataLst>
          </p:nvPr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4984" y="4808970"/>
            <a:ext cx="875469" cy="875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/>
              <p:cNvSpPr txBox="1"/>
              <p:nvPr>
                <p:custDataLst>
                  <p:tags r:id="rId21"/>
                </p:custDataLst>
              </p:nvPr>
            </p:nvSpPr>
            <p:spPr>
              <a:xfrm>
                <a:off x="5230785" y="5015871"/>
                <a:ext cx="75764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𝜋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21"/>
                </p:custDataLst>
              </p:nvPr>
            </p:nvSpPr>
            <p:spPr>
              <a:xfrm>
                <a:off x="5230785" y="5015871"/>
                <a:ext cx="757643" cy="461665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/>
          <p:cNvSpPr txBox="1"/>
          <p:nvPr>
            <p:custDataLst>
              <p:tags r:id="rId22"/>
            </p:custDataLst>
          </p:nvPr>
        </p:nvSpPr>
        <p:spPr>
          <a:xfrm>
            <a:off x="8544621" y="326462"/>
            <a:ext cx="31823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Template from [Poremba 23]</a:t>
            </a:r>
          </a:p>
          <a:p>
            <a:endParaRPr lang="en-US" sz="20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2682496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ay 15, 2020 - 99+ Outline Cloud Clipart, Free Download Transparent Png  Image">
            <a:extLst>
              <a:ext uri="{FF2B5EF4-FFF2-40B4-BE49-F238E27FC236}">
                <a16:creationId xmlns:a16="http://schemas.microsoft.com/office/drawing/2014/main" id="{A42B96AA-83A9-514E-908D-966D4D040C37}"/>
              </a:ext>
            </a:extLst>
          </p:cNvPr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9385" y="2800162"/>
            <a:ext cx="4211432" cy="2572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D0B4DC2-AD15-7645-BEBE-76701844312A}"/>
              </a:ext>
            </a:extLst>
          </p:cNvPr>
          <p:cNvCxnSpPr/>
          <p:nvPr>
            <p:custDataLst>
              <p:tags r:id="rId3"/>
            </p:custDataLst>
          </p:nvPr>
        </p:nvCxnSpPr>
        <p:spPr>
          <a:xfrm>
            <a:off x="4071940" y="2857496"/>
            <a:ext cx="226695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B90AB51D-5447-2740-A4AE-A0805B2A9DCE}"/>
                  </a:ext>
                </a:extLst>
              </p:cNvPr>
              <p:cNvSpPr/>
              <p:nvPr>
                <p:custDataLst>
                  <p:tags r:id="rId4"/>
                </p:custDataLst>
              </p:nvPr>
            </p:nvSpPr>
            <p:spPr>
              <a:xfrm>
                <a:off x="3100370" y="2194115"/>
                <a:ext cx="4310218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charset="0"/>
                                </a:rPr>
                                <m:t>𝑥</m:t>
                              </m:r>
                              <m:r>
                                <a:rPr lang="en-US" sz="2800" i="1"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sz="2800" i="1">
                                  <a:latin typeface="Cambria Math" charset="0"/>
                                </a:rPr>
                                <m:t>𝑧</m:t>
                              </m:r>
                            </m:sub>
                          </m:sSub>
                        </m:e>
                      </m:d>
                      <m:r>
                        <a:rPr lang="en-US" sz="2800">
                          <a:latin typeface="Cambria Math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en-US" sz="3200" b="0" i="0" dirty="0" smtClean="0"/>
                        <m:t>FHE</m:t>
                      </m:r>
                      <m:d>
                        <m:dPr>
                          <m:ctrlPr>
                            <a:rPr lang="en-US" sz="32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dirty="0" smtClean="0">
                              <a:latin typeface="Cambria Math" charset="0"/>
                            </a:rPr>
                            <m:t>𝑆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sz="3200" b="0" i="0" smtClean="0">
                          <a:latin typeface="Cambria Math" charset="0"/>
                        </a:rPr>
                        <m:t>D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charset="0"/>
                            </a:rPr>
                            <m:t>⊕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sz="3200" b="0" i="1" smtClean="0">
                          <a:latin typeface="Cambria Math" charset="0"/>
                        </a:rPr>
                        <m:t>,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B90AB51D-5447-2740-A4AE-A0805B2A9D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4"/>
                </p:custDataLst>
              </p:nvPr>
            </p:nvSpPr>
            <p:spPr>
              <a:xfrm>
                <a:off x="3100370" y="2194115"/>
                <a:ext cx="4310218" cy="584775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F180755-0C34-F445-BF3C-206FED0449F5}"/>
              </a:ext>
            </a:extLst>
          </p:cNvPr>
          <p:cNvCxnSpPr/>
          <p:nvPr>
            <p:custDataLst>
              <p:tags r:id="rId5"/>
            </p:custDataLst>
          </p:nvPr>
        </p:nvCxnSpPr>
        <p:spPr>
          <a:xfrm flipH="1">
            <a:off x="4071940" y="3784326"/>
            <a:ext cx="226695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E59D80D-DFFC-8547-89B3-2C7F5D871C0C}"/>
                  </a:ext>
                </a:extLst>
              </p:cNvPr>
              <p:cNvSpPr txBox="1"/>
              <p:nvPr>
                <p:custDataLst>
                  <p:tags r:id="rId6"/>
                </p:custDataLst>
              </p:nvPr>
            </p:nvSpPr>
            <p:spPr>
              <a:xfrm>
                <a:off x="4102368" y="3119001"/>
                <a:ext cx="2221697" cy="5786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FHE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</m:e>
                          </m:d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⟩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E59D80D-DFFC-8547-89B3-2C7F5D871C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6"/>
                </p:custDataLst>
              </p:nvPr>
            </p:nvSpPr>
            <p:spPr>
              <a:xfrm>
                <a:off x="4102368" y="3119001"/>
                <a:ext cx="2221697" cy="578685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U-Turn Arrow 11">
            <a:extLst>
              <a:ext uri="{FF2B5EF4-FFF2-40B4-BE49-F238E27FC236}">
                <a16:creationId xmlns:a16="http://schemas.microsoft.com/office/drawing/2014/main" id="{B5B584B6-CC25-CF42-89BD-2A88C0DF7BBD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 rot="5400000">
            <a:off x="6566456" y="2966337"/>
            <a:ext cx="1014353" cy="796671"/>
          </a:xfrm>
          <a:prstGeom prst="uturnArrow">
            <a:avLst>
              <a:gd name="adj1" fmla="val 0"/>
              <a:gd name="adj2" fmla="val 12129"/>
              <a:gd name="adj3" fmla="val 26794"/>
              <a:gd name="adj4" fmla="val 43750"/>
              <a:gd name="adj5" fmla="val 92934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45CE94-4A46-1648-9A5C-DC9D93906778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7899356" y="2252501"/>
            <a:ext cx="24758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Coherently apply FHE evaluation</a:t>
            </a:r>
          </a:p>
        </p:txBody>
      </p:sp>
      <p:sp>
        <p:nvSpPr>
          <p:cNvPr id="14" name="U-Turn Arrow 13">
            <a:extLst>
              <a:ext uri="{FF2B5EF4-FFF2-40B4-BE49-F238E27FC236}">
                <a16:creationId xmlns:a16="http://schemas.microsoft.com/office/drawing/2014/main" id="{56620051-7546-4E4B-BAA1-35B89BBD9F8A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 rot="16200000" flipH="1">
            <a:off x="2859311" y="3893161"/>
            <a:ext cx="1014342" cy="796671"/>
          </a:xfrm>
          <a:prstGeom prst="uturnArrow">
            <a:avLst>
              <a:gd name="adj1" fmla="val 0"/>
              <a:gd name="adj2" fmla="val 11233"/>
              <a:gd name="adj3" fmla="val 25000"/>
              <a:gd name="adj4" fmla="val 51844"/>
              <a:gd name="adj5" fmla="val 10000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D916A79-CADB-F24A-89ED-DB9F54CAD293}"/>
                  </a:ext>
                </a:extLst>
              </p:cNvPr>
              <p:cNvSpPr txBox="1"/>
              <p:nvPr>
                <p:custDataLst>
                  <p:tags r:id="rId10"/>
                </p:custDataLst>
              </p:nvPr>
            </p:nvSpPr>
            <p:spPr>
              <a:xfrm>
                <a:off x="195266" y="3919946"/>
                <a:ext cx="2525676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200" dirty="0"/>
                  <a:t>Decrypt coherently</a:t>
                </a:r>
                <a:r>
                  <a:rPr lang="en-US" sz="2200" i="1" dirty="0"/>
                  <a:t>, </a:t>
                </a:r>
                <a:r>
                  <a:rPr lang="en-US" sz="2200" dirty="0"/>
                  <a:t>measure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200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2200" b="0" i="0" smtClean="0">
                        <a:latin typeface="Cambria Math" panose="02040503050406030204" pitchFamily="18" charset="0"/>
                      </a:rPr>
                      <m:t>D</m:t>
                    </m:r>
                    <m:r>
                      <a:rPr lang="en-US" sz="2200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200" dirty="0"/>
                  <a:t>, and rewind</a:t>
                </a:r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D916A79-CADB-F24A-89ED-DB9F54CAD2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0"/>
                </p:custDataLst>
              </p:nvPr>
            </p:nvSpPr>
            <p:spPr>
              <a:xfrm>
                <a:off x="195266" y="3919946"/>
                <a:ext cx="2525676" cy="1107996"/>
              </a:xfrm>
              <a:prstGeom prst="rect">
                <a:avLst/>
              </a:prstGeom>
              <a:blipFill>
                <a:blip r:embed="rId30"/>
                <a:stretch>
                  <a:fillRect l="-1208" t="-3846" r="-3382" b="-104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8117588-675D-7947-AE44-2097887BA886}"/>
                  </a:ext>
                </a:extLst>
              </p:cNvPr>
              <p:cNvSpPr txBox="1"/>
              <p:nvPr>
                <p:custDataLst>
                  <p:tags r:id="rId11"/>
                </p:custDataLst>
              </p:nvPr>
            </p:nvSpPr>
            <p:spPr>
              <a:xfrm>
                <a:off x="4109435" y="4042582"/>
                <a:ext cx="2221697" cy="5786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FHE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</m:e>
                          </m:d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⟩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8117588-675D-7947-AE44-2097887BA8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1"/>
                </p:custDataLst>
              </p:nvPr>
            </p:nvSpPr>
            <p:spPr>
              <a:xfrm>
                <a:off x="4109435" y="4042582"/>
                <a:ext cx="2221697" cy="578685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1EE021A-4328-3A46-B87C-9E6D06EEE983}"/>
              </a:ext>
            </a:extLst>
          </p:cNvPr>
          <p:cNvCxnSpPr/>
          <p:nvPr>
            <p:custDataLst>
              <p:tags r:id="rId12"/>
            </p:custDataLst>
          </p:nvPr>
        </p:nvCxnSpPr>
        <p:spPr>
          <a:xfrm>
            <a:off x="4071940" y="4715118"/>
            <a:ext cx="226695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U-Turn Arrow 18">
            <a:extLst>
              <a:ext uri="{FF2B5EF4-FFF2-40B4-BE49-F238E27FC236}">
                <a16:creationId xmlns:a16="http://schemas.microsoft.com/office/drawing/2014/main" id="{61768B0B-373B-0242-9CCB-3D582F56D5CE}"/>
              </a:ext>
            </a:extLst>
          </p:cNvPr>
          <p:cNvSpPr/>
          <p:nvPr>
            <p:custDataLst>
              <p:tags r:id="rId13"/>
            </p:custDataLst>
          </p:nvPr>
        </p:nvSpPr>
        <p:spPr>
          <a:xfrm rot="5400000">
            <a:off x="6673360" y="4694165"/>
            <a:ext cx="864856" cy="796671"/>
          </a:xfrm>
          <a:prstGeom prst="uturnArrow">
            <a:avLst>
              <a:gd name="adj1" fmla="val 0"/>
              <a:gd name="adj2" fmla="val 13026"/>
              <a:gd name="adj3" fmla="val 25000"/>
              <a:gd name="adj4" fmla="val 43750"/>
              <a:gd name="adj5" fmla="val 8934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ACAEAE1-A121-3040-A3D8-4ED852CB3F17}"/>
                  </a:ext>
                </a:extLst>
              </p:cNvPr>
              <p:cNvSpPr txBox="1"/>
              <p:nvPr>
                <p:custDataLst>
                  <p:tags r:id="rId14"/>
                </p:custDataLst>
              </p:nvPr>
            </p:nvSpPr>
            <p:spPr>
              <a:xfrm>
                <a:off x="7883235" y="5344031"/>
                <a:ext cx="3843732" cy="11515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dirty="0"/>
                  <a:t>Uncompute FHE evaluation, and measure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latin typeface="Cambria Math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200" i="1">
                                <a:latin typeface="Cambria Math" charset="0"/>
                              </a:rPr>
                              <m:t>𝑥</m:t>
                            </m:r>
                            <m:r>
                              <a:rPr lang="en-US" sz="2200" i="1"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sz="2200" i="1">
                                <a:latin typeface="Cambria Math" charset="0"/>
                              </a:rPr>
                              <m:t>𝑧</m:t>
                            </m:r>
                          </m:sub>
                        </m:sSub>
                      </m:e>
                    </m:d>
                    <m:r>
                      <a:rPr lang="en-US" sz="2200" i="1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2200" dirty="0"/>
                  <a:t>in </a:t>
                </a:r>
                <a:r>
                  <a:rPr lang="en-US" sz="2200" dirty="0" err="1"/>
                  <a:t>Hadamard</a:t>
                </a:r>
                <a:r>
                  <a:rPr lang="en-US" sz="2200" dirty="0"/>
                  <a:t> basis to obtain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charset="0"/>
                      </a:rPr>
                      <m:t>𝜋</m:t>
                    </m:r>
                    <m:r>
                      <a:rPr lang="en-US" sz="2200" b="0" i="1" smtClean="0">
                        <a:latin typeface="Cambria Math" charset="0"/>
                      </a:rPr>
                      <m:t>∈</m:t>
                    </m:r>
                    <m:sSup>
                      <m:sSup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 smtClean="0">
                            <a:latin typeface="Cambria Math" charset="0"/>
                          </a:rPr>
                          <m:t>𝑆</m:t>
                        </m:r>
                      </m:e>
                      <m:sup>
                        <m:r>
                          <a:rPr lang="en-US" sz="2200" b="0" i="1" smtClean="0">
                            <a:latin typeface="Cambria Math" charset="0"/>
                          </a:rPr>
                          <m:t>⊥</m:t>
                        </m:r>
                      </m:sup>
                    </m:sSup>
                    <m:r>
                      <a:rPr lang="en-US" sz="2200" b="0" i="1" smtClean="0">
                        <a:latin typeface="Cambria Math" charset="0"/>
                      </a:rPr>
                      <m:t>+</m:t>
                    </m:r>
                    <m:r>
                      <a:rPr lang="en-US" sz="2200" b="0" i="1" smtClean="0">
                        <a:latin typeface="Cambria Math" charset="0"/>
                      </a:rPr>
                      <m:t>𝑧</m:t>
                    </m:r>
                  </m:oMath>
                </a14:m>
                <a:endParaRPr lang="en-US" sz="2200" dirty="0"/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ACAEAE1-A121-3040-A3D8-4ED852CB3F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4"/>
                </p:custDataLst>
              </p:nvPr>
            </p:nvSpPr>
            <p:spPr>
              <a:xfrm>
                <a:off x="7883235" y="5344031"/>
                <a:ext cx="3843732" cy="1151597"/>
              </a:xfrm>
              <a:prstGeom prst="rect">
                <a:avLst/>
              </a:prstGeom>
              <a:blipFill>
                <a:blip r:embed="rId32"/>
                <a:stretch>
                  <a:fillRect l="-2060" t="-3704" r="-3170" b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BA25D76-196E-2248-9AE9-687E626CB5A5}"/>
              </a:ext>
            </a:extLst>
          </p:cNvPr>
          <p:cNvCxnSpPr/>
          <p:nvPr>
            <p:custDataLst>
              <p:tags r:id="rId15"/>
            </p:custDataLst>
          </p:nvPr>
        </p:nvCxnSpPr>
        <p:spPr>
          <a:xfrm flipH="1">
            <a:off x="4029076" y="5524927"/>
            <a:ext cx="226695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ECD2ECE-59CD-8D45-AF00-F3AA89476F37}"/>
              </a:ext>
            </a:extLst>
          </p:cNvPr>
          <p:cNvCxnSpPr/>
          <p:nvPr>
            <p:custDataLst>
              <p:tags r:id="rId16"/>
            </p:custDataLst>
          </p:nvPr>
        </p:nvCxnSpPr>
        <p:spPr>
          <a:xfrm>
            <a:off x="2354113" y="5212782"/>
            <a:ext cx="796672" cy="972536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00958D9-3195-AB4A-8B09-6071F660816F}"/>
              </a:ext>
            </a:extLst>
          </p:cNvPr>
          <p:cNvSpPr txBox="1"/>
          <p:nvPr>
            <p:custDataLst>
              <p:tags r:id="rId17"/>
            </p:custDataLst>
          </p:nvPr>
        </p:nvSpPr>
        <p:spPr>
          <a:xfrm>
            <a:off x="1858826" y="6271557"/>
            <a:ext cx="52962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2"/>
                </a:solidFill>
              </a:rPr>
              <a:t>If Server is honest, this does not disturb the state</a:t>
            </a:r>
          </a:p>
        </p:txBody>
      </p:sp>
      <p:sp>
        <p:nvSpPr>
          <p:cNvPr id="28" name="Title 1"/>
          <p:cNvSpPr>
            <a:spLocks noGrp="1"/>
          </p:cNvSpPr>
          <p:nvPr>
            <p:ph type="title"/>
            <p:custDataLst>
              <p:tags r:id="rId18"/>
            </p:custDataLst>
          </p:nvPr>
        </p:nvSpPr>
        <p:spPr>
          <a:xfrm>
            <a:off x="462986" y="318826"/>
            <a:ext cx="7118913" cy="815493"/>
          </a:xfrm>
        </p:spPr>
        <p:txBody>
          <a:bodyPr>
            <a:normAutofit/>
          </a:bodyPr>
          <a:lstStyle/>
          <a:p>
            <a:r>
              <a:rPr lang="en-US" dirty="0"/>
              <a:t>Delegation</a:t>
            </a:r>
          </a:p>
        </p:txBody>
      </p:sp>
      <p:pic>
        <p:nvPicPr>
          <p:cNvPr id="32" name="Picture 2" descr="oman reading Icon 3877731"/>
          <p:cNvPicPr>
            <a:picLocks noChangeAspect="1" noChangeArrowheads="1"/>
          </p:cNvPicPr>
          <p:nvPr>
            <p:custDataLst>
              <p:tags r:id="rId19"/>
            </p:custDataLst>
          </p:nvPr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5644" y="493441"/>
            <a:ext cx="3584938" cy="3584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4" descr="ile Folder Clipart Image: | Clipart Panda - Free Clipart Images"/>
          <p:cNvPicPr>
            <a:picLocks noChangeAspect="1" noChangeArrowheads="1"/>
          </p:cNvPicPr>
          <p:nvPr>
            <p:custDataLst>
              <p:tags r:id="rId20"/>
            </p:custDataLst>
          </p:nvPr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5756" y="1935993"/>
            <a:ext cx="404252" cy="316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/>
          <p:cNvSpPr txBox="1"/>
          <p:nvPr>
            <p:custDataLst>
              <p:tags r:id="rId21"/>
            </p:custDataLst>
          </p:nvPr>
        </p:nvSpPr>
        <p:spPr>
          <a:xfrm>
            <a:off x="1930697" y="1952202"/>
            <a:ext cx="342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</a:t>
            </a:r>
          </a:p>
        </p:txBody>
      </p:sp>
      <p:pic>
        <p:nvPicPr>
          <p:cNvPr id="36" name="Picture 2" descr="ertificate Icon 5927781"/>
          <p:cNvPicPr>
            <a:picLocks noChangeAspect="1" noChangeArrowheads="1"/>
          </p:cNvPicPr>
          <p:nvPr>
            <p:custDataLst>
              <p:tags r:id="rId22"/>
            </p:custDataLst>
          </p:nvPr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4984" y="4808970"/>
            <a:ext cx="875469" cy="875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/>
              <p:cNvSpPr txBox="1"/>
              <p:nvPr>
                <p:custDataLst>
                  <p:tags r:id="rId23"/>
                </p:custDataLst>
              </p:nvPr>
            </p:nvSpPr>
            <p:spPr>
              <a:xfrm>
                <a:off x="5230785" y="5015871"/>
                <a:ext cx="75764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𝜋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23"/>
                </p:custDataLst>
              </p:nvPr>
            </p:nvSpPr>
            <p:spPr>
              <a:xfrm>
                <a:off x="5230785" y="5015871"/>
                <a:ext cx="757643" cy="461665"/>
              </a:xfrm>
              <a:prstGeom prst="rect">
                <a:avLst/>
              </a:prstGeom>
              <a:blipFill>
                <a:blip r:embed="rId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/>
          <p:cNvSpPr txBox="1"/>
          <p:nvPr>
            <p:custDataLst>
              <p:tags r:id="rId24"/>
            </p:custDataLst>
          </p:nvPr>
        </p:nvSpPr>
        <p:spPr>
          <a:xfrm>
            <a:off x="8544621" y="326462"/>
            <a:ext cx="31823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Template from [Poremba 23]</a:t>
            </a:r>
          </a:p>
          <a:p>
            <a:endParaRPr lang="en-US" sz="20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92806370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ay 15, 2020 - 99+ Outline Cloud Clipart, Free Download Transparent Png  Image">
            <a:extLst>
              <a:ext uri="{FF2B5EF4-FFF2-40B4-BE49-F238E27FC236}">
                <a16:creationId xmlns:a16="http://schemas.microsoft.com/office/drawing/2014/main" id="{A42B96AA-83A9-514E-908D-966D4D040C37}"/>
              </a:ext>
            </a:extLst>
          </p:cNvPr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9385" y="2800162"/>
            <a:ext cx="4211432" cy="2572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D0B4DC2-AD15-7645-BEBE-76701844312A}"/>
              </a:ext>
            </a:extLst>
          </p:cNvPr>
          <p:cNvCxnSpPr/>
          <p:nvPr>
            <p:custDataLst>
              <p:tags r:id="rId3"/>
            </p:custDataLst>
          </p:nvPr>
        </p:nvCxnSpPr>
        <p:spPr>
          <a:xfrm>
            <a:off x="4071940" y="2857496"/>
            <a:ext cx="226695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B90AB51D-5447-2740-A4AE-A0805B2A9DCE}"/>
                  </a:ext>
                </a:extLst>
              </p:cNvPr>
              <p:cNvSpPr/>
              <p:nvPr>
                <p:custDataLst>
                  <p:tags r:id="rId4"/>
                </p:custDataLst>
              </p:nvPr>
            </p:nvSpPr>
            <p:spPr>
              <a:xfrm>
                <a:off x="3100370" y="2194115"/>
                <a:ext cx="4310218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charset="0"/>
                                </a:rPr>
                                <m:t>𝑥</m:t>
                              </m:r>
                              <m:r>
                                <a:rPr lang="en-US" sz="2800" i="1"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sz="2800" i="1">
                                  <a:latin typeface="Cambria Math" charset="0"/>
                                </a:rPr>
                                <m:t>𝑧</m:t>
                              </m:r>
                            </m:sub>
                          </m:sSub>
                        </m:e>
                      </m:d>
                      <m:r>
                        <a:rPr lang="en-US" sz="2800">
                          <a:latin typeface="Cambria Math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en-US" sz="3200" b="0" i="0" dirty="0" smtClean="0"/>
                        <m:t>FHE</m:t>
                      </m:r>
                      <m:d>
                        <m:dPr>
                          <m:ctrlPr>
                            <a:rPr lang="en-US" sz="32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dirty="0" smtClean="0">
                              <a:latin typeface="Cambria Math" charset="0"/>
                            </a:rPr>
                            <m:t>𝑆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sz="3200" b="0" i="0" smtClean="0">
                          <a:latin typeface="Cambria Math" charset="0"/>
                        </a:rPr>
                        <m:t>D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charset="0"/>
                            </a:rPr>
                            <m:t>⊕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sz="3200" b="0" i="1" smtClean="0">
                          <a:latin typeface="Cambria Math" charset="0"/>
                        </a:rPr>
                        <m:t>,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B90AB51D-5447-2740-A4AE-A0805B2A9D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4"/>
                </p:custDataLst>
              </p:nvPr>
            </p:nvSpPr>
            <p:spPr>
              <a:xfrm>
                <a:off x="3100370" y="2194115"/>
                <a:ext cx="4310218" cy="584775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F180755-0C34-F445-BF3C-206FED0449F5}"/>
              </a:ext>
            </a:extLst>
          </p:cNvPr>
          <p:cNvCxnSpPr/>
          <p:nvPr>
            <p:custDataLst>
              <p:tags r:id="rId5"/>
            </p:custDataLst>
          </p:nvPr>
        </p:nvCxnSpPr>
        <p:spPr>
          <a:xfrm flipH="1">
            <a:off x="4071940" y="3784326"/>
            <a:ext cx="226695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E59D80D-DFFC-8547-89B3-2C7F5D871C0C}"/>
                  </a:ext>
                </a:extLst>
              </p:cNvPr>
              <p:cNvSpPr txBox="1"/>
              <p:nvPr>
                <p:custDataLst>
                  <p:tags r:id="rId6"/>
                </p:custDataLst>
              </p:nvPr>
            </p:nvSpPr>
            <p:spPr>
              <a:xfrm>
                <a:off x="4102368" y="3119001"/>
                <a:ext cx="2221697" cy="5786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FHE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</m:e>
                          </m:d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⟩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E59D80D-DFFC-8547-89B3-2C7F5D871C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6"/>
                </p:custDataLst>
              </p:nvPr>
            </p:nvSpPr>
            <p:spPr>
              <a:xfrm>
                <a:off x="4102368" y="3119001"/>
                <a:ext cx="2221697" cy="578685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U-Turn Arrow 11">
            <a:extLst>
              <a:ext uri="{FF2B5EF4-FFF2-40B4-BE49-F238E27FC236}">
                <a16:creationId xmlns:a16="http://schemas.microsoft.com/office/drawing/2014/main" id="{B5B584B6-CC25-CF42-89BD-2A88C0DF7BBD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 rot="5400000">
            <a:off x="6566456" y="2966337"/>
            <a:ext cx="1014353" cy="796671"/>
          </a:xfrm>
          <a:prstGeom prst="uturnArrow">
            <a:avLst>
              <a:gd name="adj1" fmla="val 0"/>
              <a:gd name="adj2" fmla="val 12129"/>
              <a:gd name="adj3" fmla="val 26794"/>
              <a:gd name="adj4" fmla="val 43750"/>
              <a:gd name="adj5" fmla="val 92934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45CE94-4A46-1648-9A5C-DC9D93906778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7899356" y="2252501"/>
            <a:ext cx="24758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Coherently apply FHE evaluation</a:t>
            </a:r>
          </a:p>
        </p:txBody>
      </p:sp>
      <p:sp>
        <p:nvSpPr>
          <p:cNvPr id="14" name="U-Turn Arrow 13">
            <a:extLst>
              <a:ext uri="{FF2B5EF4-FFF2-40B4-BE49-F238E27FC236}">
                <a16:creationId xmlns:a16="http://schemas.microsoft.com/office/drawing/2014/main" id="{56620051-7546-4E4B-BAA1-35B89BBD9F8A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 rot="16200000" flipH="1">
            <a:off x="2859311" y="3893161"/>
            <a:ext cx="1014342" cy="796671"/>
          </a:xfrm>
          <a:prstGeom prst="uturnArrow">
            <a:avLst>
              <a:gd name="adj1" fmla="val 0"/>
              <a:gd name="adj2" fmla="val 11233"/>
              <a:gd name="adj3" fmla="val 25000"/>
              <a:gd name="adj4" fmla="val 51844"/>
              <a:gd name="adj5" fmla="val 10000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D916A79-CADB-F24A-89ED-DB9F54CAD293}"/>
                  </a:ext>
                </a:extLst>
              </p:cNvPr>
              <p:cNvSpPr txBox="1"/>
              <p:nvPr>
                <p:custDataLst>
                  <p:tags r:id="rId10"/>
                </p:custDataLst>
              </p:nvPr>
            </p:nvSpPr>
            <p:spPr>
              <a:xfrm>
                <a:off x="195266" y="3919946"/>
                <a:ext cx="2525676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200" dirty="0"/>
                  <a:t>Decrypt coherently</a:t>
                </a:r>
                <a:r>
                  <a:rPr lang="en-US" sz="2200" i="1" dirty="0"/>
                  <a:t>, </a:t>
                </a:r>
                <a:r>
                  <a:rPr lang="en-US" sz="2200" dirty="0"/>
                  <a:t>measure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200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2200" b="0" i="0" smtClean="0">
                        <a:latin typeface="Cambria Math" panose="02040503050406030204" pitchFamily="18" charset="0"/>
                      </a:rPr>
                      <m:t>D</m:t>
                    </m:r>
                    <m:r>
                      <a:rPr lang="en-US" sz="2200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200" dirty="0"/>
                  <a:t>, and rewind</a:t>
                </a:r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D916A79-CADB-F24A-89ED-DB9F54CAD2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0"/>
                </p:custDataLst>
              </p:nvPr>
            </p:nvSpPr>
            <p:spPr>
              <a:xfrm>
                <a:off x="195266" y="3919946"/>
                <a:ext cx="2525676" cy="1107996"/>
              </a:xfrm>
              <a:prstGeom prst="rect">
                <a:avLst/>
              </a:prstGeom>
              <a:blipFill>
                <a:blip r:embed="rId31"/>
                <a:stretch>
                  <a:fillRect l="-1208" t="-3846" r="-3382" b="-104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8117588-675D-7947-AE44-2097887BA886}"/>
                  </a:ext>
                </a:extLst>
              </p:cNvPr>
              <p:cNvSpPr txBox="1"/>
              <p:nvPr>
                <p:custDataLst>
                  <p:tags r:id="rId11"/>
                </p:custDataLst>
              </p:nvPr>
            </p:nvSpPr>
            <p:spPr>
              <a:xfrm>
                <a:off x="4109435" y="4042582"/>
                <a:ext cx="2221697" cy="5786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FHE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</m:e>
                          </m:d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⟩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8117588-675D-7947-AE44-2097887BA8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1"/>
                </p:custDataLst>
              </p:nvPr>
            </p:nvSpPr>
            <p:spPr>
              <a:xfrm>
                <a:off x="4109435" y="4042582"/>
                <a:ext cx="2221697" cy="578685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1EE021A-4328-3A46-B87C-9E6D06EEE983}"/>
              </a:ext>
            </a:extLst>
          </p:cNvPr>
          <p:cNvCxnSpPr/>
          <p:nvPr>
            <p:custDataLst>
              <p:tags r:id="rId12"/>
            </p:custDataLst>
          </p:nvPr>
        </p:nvCxnSpPr>
        <p:spPr>
          <a:xfrm>
            <a:off x="4071940" y="4715118"/>
            <a:ext cx="226695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U-Turn Arrow 18">
            <a:extLst>
              <a:ext uri="{FF2B5EF4-FFF2-40B4-BE49-F238E27FC236}">
                <a16:creationId xmlns:a16="http://schemas.microsoft.com/office/drawing/2014/main" id="{61768B0B-373B-0242-9CCB-3D582F56D5CE}"/>
              </a:ext>
            </a:extLst>
          </p:cNvPr>
          <p:cNvSpPr/>
          <p:nvPr>
            <p:custDataLst>
              <p:tags r:id="rId13"/>
            </p:custDataLst>
          </p:nvPr>
        </p:nvSpPr>
        <p:spPr>
          <a:xfrm rot="5400000">
            <a:off x="6673360" y="4694165"/>
            <a:ext cx="864856" cy="796671"/>
          </a:xfrm>
          <a:prstGeom prst="uturnArrow">
            <a:avLst>
              <a:gd name="adj1" fmla="val 0"/>
              <a:gd name="adj2" fmla="val 13026"/>
              <a:gd name="adj3" fmla="val 25000"/>
              <a:gd name="adj4" fmla="val 43750"/>
              <a:gd name="adj5" fmla="val 8934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ACAEAE1-A121-3040-A3D8-4ED852CB3F17}"/>
                  </a:ext>
                </a:extLst>
              </p:cNvPr>
              <p:cNvSpPr txBox="1"/>
              <p:nvPr>
                <p:custDataLst>
                  <p:tags r:id="rId14"/>
                </p:custDataLst>
              </p:nvPr>
            </p:nvSpPr>
            <p:spPr>
              <a:xfrm>
                <a:off x="7883235" y="5344031"/>
                <a:ext cx="3843732" cy="11515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dirty="0"/>
                  <a:t>Uncompute FHE evaluation, and measure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latin typeface="Cambria Math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200" i="1">
                                <a:latin typeface="Cambria Math" charset="0"/>
                              </a:rPr>
                              <m:t>𝑥</m:t>
                            </m:r>
                            <m:r>
                              <a:rPr lang="en-US" sz="2200" i="1"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sz="2200" i="1">
                                <a:latin typeface="Cambria Math" charset="0"/>
                              </a:rPr>
                              <m:t>𝑧</m:t>
                            </m:r>
                          </m:sub>
                        </m:sSub>
                      </m:e>
                    </m:d>
                    <m:r>
                      <a:rPr lang="en-US" sz="2200" i="1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2200" dirty="0"/>
                  <a:t>in </a:t>
                </a:r>
                <a:r>
                  <a:rPr lang="en-US" sz="2200" dirty="0" err="1"/>
                  <a:t>Hadamard</a:t>
                </a:r>
                <a:r>
                  <a:rPr lang="en-US" sz="2200" dirty="0"/>
                  <a:t> basis to obtain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charset="0"/>
                      </a:rPr>
                      <m:t>𝜋</m:t>
                    </m:r>
                    <m:r>
                      <a:rPr lang="en-US" sz="2200" b="0" i="1" smtClean="0">
                        <a:latin typeface="Cambria Math" charset="0"/>
                      </a:rPr>
                      <m:t>∈</m:t>
                    </m:r>
                    <m:sSup>
                      <m:sSup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 smtClean="0">
                            <a:latin typeface="Cambria Math" charset="0"/>
                          </a:rPr>
                          <m:t>𝑆</m:t>
                        </m:r>
                      </m:e>
                      <m:sup>
                        <m:r>
                          <a:rPr lang="en-US" sz="2200" b="0" i="1" smtClean="0">
                            <a:latin typeface="Cambria Math" charset="0"/>
                          </a:rPr>
                          <m:t>⊥</m:t>
                        </m:r>
                      </m:sup>
                    </m:sSup>
                    <m:r>
                      <a:rPr lang="en-US" sz="2200" b="0" i="1" smtClean="0">
                        <a:latin typeface="Cambria Math" charset="0"/>
                      </a:rPr>
                      <m:t>+</m:t>
                    </m:r>
                    <m:r>
                      <a:rPr lang="en-US" sz="2200" b="0" i="1" smtClean="0">
                        <a:latin typeface="Cambria Math" charset="0"/>
                      </a:rPr>
                      <m:t>𝑧</m:t>
                    </m:r>
                  </m:oMath>
                </a14:m>
                <a:endParaRPr lang="en-US" sz="2200" dirty="0"/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ACAEAE1-A121-3040-A3D8-4ED852CB3F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4"/>
                </p:custDataLst>
              </p:nvPr>
            </p:nvSpPr>
            <p:spPr>
              <a:xfrm>
                <a:off x="7883235" y="5344031"/>
                <a:ext cx="3843732" cy="1151597"/>
              </a:xfrm>
              <a:prstGeom prst="rect">
                <a:avLst/>
              </a:prstGeom>
              <a:blipFill>
                <a:blip r:embed="rId33"/>
                <a:stretch>
                  <a:fillRect l="-2060" t="-3704" r="-3170" b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BA25D76-196E-2248-9AE9-687E626CB5A5}"/>
              </a:ext>
            </a:extLst>
          </p:cNvPr>
          <p:cNvCxnSpPr/>
          <p:nvPr>
            <p:custDataLst>
              <p:tags r:id="rId15"/>
            </p:custDataLst>
          </p:nvPr>
        </p:nvCxnSpPr>
        <p:spPr>
          <a:xfrm flipH="1">
            <a:off x="4029076" y="5524927"/>
            <a:ext cx="226695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ECD2ECE-59CD-8D45-AF00-F3AA89476F37}"/>
              </a:ext>
            </a:extLst>
          </p:cNvPr>
          <p:cNvCxnSpPr/>
          <p:nvPr>
            <p:custDataLst>
              <p:tags r:id="rId16"/>
            </p:custDataLst>
          </p:nvPr>
        </p:nvCxnSpPr>
        <p:spPr>
          <a:xfrm>
            <a:off x="2354113" y="5212782"/>
            <a:ext cx="796672" cy="972536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00958D9-3195-AB4A-8B09-6071F660816F}"/>
              </a:ext>
            </a:extLst>
          </p:cNvPr>
          <p:cNvSpPr txBox="1"/>
          <p:nvPr>
            <p:custDataLst>
              <p:tags r:id="rId17"/>
            </p:custDataLst>
          </p:nvPr>
        </p:nvSpPr>
        <p:spPr>
          <a:xfrm>
            <a:off x="1858826" y="6271557"/>
            <a:ext cx="52962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2"/>
                </a:solidFill>
              </a:rPr>
              <a:t>If Server is honest, this does not disturb the state</a:t>
            </a:r>
          </a:p>
        </p:txBody>
      </p:sp>
      <p:sp>
        <p:nvSpPr>
          <p:cNvPr id="28" name="Title 1"/>
          <p:cNvSpPr>
            <a:spLocks noGrp="1"/>
          </p:cNvSpPr>
          <p:nvPr>
            <p:ph type="title"/>
            <p:custDataLst>
              <p:tags r:id="rId18"/>
            </p:custDataLst>
          </p:nvPr>
        </p:nvSpPr>
        <p:spPr>
          <a:xfrm>
            <a:off x="462986" y="318826"/>
            <a:ext cx="7118913" cy="815493"/>
          </a:xfrm>
        </p:spPr>
        <p:txBody>
          <a:bodyPr>
            <a:normAutofit/>
          </a:bodyPr>
          <a:lstStyle/>
          <a:p>
            <a:r>
              <a:rPr lang="en-US" dirty="0"/>
              <a:t>Delegation</a:t>
            </a:r>
          </a:p>
        </p:txBody>
      </p:sp>
      <p:pic>
        <p:nvPicPr>
          <p:cNvPr id="32" name="Picture 2" descr="oman reading Icon 3877731"/>
          <p:cNvPicPr>
            <a:picLocks noChangeAspect="1" noChangeArrowheads="1"/>
          </p:cNvPicPr>
          <p:nvPr>
            <p:custDataLst>
              <p:tags r:id="rId19"/>
            </p:custDataLst>
          </p:nvPr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5644" y="493441"/>
            <a:ext cx="3584938" cy="3584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4" descr="ile Folder Clipart Image: | Clipart Panda - Free Clipart Images"/>
          <p:cNvPicPr>
            <a:picLocks noChangeAspect="1" noChangeArrowheads="1"/>
          </p:cNvPicPr>
          <p:nvPr>
            <p:custDataLst>
              <p:tags r:id="rId20"/>
            </p:custDataLst>
          </p:nvPr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5756" y="1935993"/>
            <a:ext cx="404252" cy="316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/>
          <p:cNvSpPr txBox="1"/>
          <p:nvPr>
            <p:custDataLst>
              <p:tags r:id="rId21"/>
            </p:custDataLst>
          </p:nvPr>
        </p:nvSpPr>
        <p:spPr>
          <a:xfrm>
            <a:off x="1930697" y="1952202"/>
            <a:ext cx="342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</a:t>
            </a:r>
          </a:p>
        </p:txBody>
      </p:sp>
      <p:pic>
        <p:nvPicPr>
          <p:cNvPr id="36" name="Picture 2" descr="ertificate Icon 5927781"/>
          <p:cNvPicPr>
            <a:picLocks noChangeAspect="1" noChangeArrowheads="1"/>
          </p:cNvPicPr>
          <p:nvPr>
            <p:custDataLst>
              <p:tags r:id="rId22"/>
            </p:custDataLst>
          </p:nvPr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4984" y="4808970"/>
            <a:ext cx="875469" cy="875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/>
              <p:cNvSpPr txBox="1"/>
              <p:nvPr>
                <p:custDataLst>
                  <p:tags r:id="rId23"/>
                </p:custDataLst>
              </p:nvPr>
            </p:nvSpPr>
            <p:spPr>
              <a:xfrm>
                <a:off x="5230785" y="5015871"/>
                <a:ext cx="75764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𝜋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23"/>
                </p:custDataLst>
              </p:nvPr>
            </p:nvSpPr>
            <p:spPr>
              <a:xfrm>
                <a:off x="5230785" y="5015871"/>
                <a:ext cx="757643" cy="461665"/>
              </a:xfrm>
              <a:prstGeom prst="rect">
                <a:avLst/>
              </a:prstGeom>
              <a:blipFill>
                <a:blip r:embed="rId3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/>
          <p:cNvSpPr txBox="1"/>
          <p:nvPr>
            <p:custDataLst>
              <p:tags r:id="rId24"/>
            </p:custDataLst>
          </p:nvPr>
        </p:nvSpPr>
        <p:spPr>
          <a:xfrm>
            <a:off x="8544621" y="326462"/>
            <a:ext cx="31823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Template from [Poremba 23]</a:t>
            </a:r>
          </a:p>
          <a:p>
            <a:endParaRPr lang="en-US" sz="2000" dirty="0"/>
          </a:p>
        </p:txBody>
      </p:sp>
      <p:sp>
        <p:nvSpPr>
          <p:cNvPr id="4" name="TextBox 3"/>
          <p:cNvSpPr txBox="1"/>
          <p:nvPr>
            <p:custDataLst>
              <p:tags r:id="rId25"/>
            </p:custDataLst>
          </p:nvPr>
        </p:nvSpPr>
        <p:spPr>
          <a:xfrm>
            <a:off x="6972897" y="998558"/>
            <a:ext cx="479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Security against malicious servers: [</a:t>
            </a:r>
            <a:r>
              <a:rPr lang="en-US" b="1" dirty="0"/>
              <a:t>B</a:t>
            </a:r>
            <a:r>
              <a:rPr lang="en-US" dirty="0"/>
              <a:t>GGKMRR23]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61855835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anager Icon 2742077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9617" y="1210695"/>
            <a:ext cx="3604030" cy="3604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" descr="oman reading Icon 3877731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191" y="853131"/>
            <a:ext cx="4370107" cy="4370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24" descr="ile Folder Clipart Image: | Clipart Panda - Free Clipart Images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3492" y="2687359"/>
            <a:ext cx="358006" cy="281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TextBox 42"/>
          <p:cNvSpPr txBox="1"/>
          <p:nvPr>
            <p:custDataLst>
              <p:tags r:id="rId5"/>
            </p:custDataLst>
          </p:nvPr>
        </p:nvSpPr>
        <p:spPr>
          <a:xfrm>
            <a:off x="2784158" y="2687805"/>
            <a:ext cx="349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</a:t>
            </a:r>
          </a:p>
        </p:txBody>
      </p:sp>
      <p:sp>
        <p:nvSpPr>
          <p:cNvPr id="3" name="TextBox 2"/>
          <p:cNvSpPr txBox="1"/>
          <p:nvPr>
            <p:custDataLst>
              <p:tags r:id="rId6"/>
            </p:custDataLst>
          </p:nvPr>
        </p:nvSpPr>
        <p:spPr>
          <a:xfrm>
            <a:off x="1720672" y="1326692"/>
            <a:ext cx="10574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/>
              <a:t>Prover</a:t>
            </a:r>
            <a:r>
              <a:rPr lang="en-US" dirty="0"/>
              <a:t> </a:t>
            </a:r>
          </a:p>
        </p:txBody>
      </p:sp>
      <p:sp>
        <p:nvSpPr>
          <p:cNvPr id="26" name="TextBox 25"/>
          <p:cNvSpPr txBox="1"/>
          <p:nvPr>
            <p:custDataLst>
              <p:tags r:id="rId7"/>
            </p:custDataLst>
          </p:nvPr>
        </p:nvSpPr>
        <p:spPr>
          <a:xfrm>
            <a:off x="8251460" y="1326692"/>
            <a:ext cx="11554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/>
              <a:t>Verifier</a:t>
            </a:r>
            <a:r>
              <a:rPr lang="en-US" dirty="0"/>
              <a:t> </a:t>
            </a:r>
          </a:p>
        </p:txBody>
      </p:sp>
      <p:sp>
        <p:nvSpPr>
          <p:cNvPr id="23" name="Title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175191" y="125251"/>
            <a:ext cx="9480322" cy="1034342"/>
          </a:xfrm>
        </p:spPr>
        <p:txBody>
          <a:bodyPr>
            <a:normAutofit fontScale="90000"/>
          </a:bodyPr>
          <a:lstStyle/>
          <a:p>
            <a:r>
              <a:rPr lang="en-US" dirty="0"/>
              <a:t>Certified Deletion: Zero-Knowledge Proofs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39002368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9" name="Straight Arrow Connector 48"/>
          <p:cNvCxnSpPr/>
          <p:nvPr>
            <p:custDataLst>
              <p:tags r:id="rId2"/>
            </p:custDataLst>
          </p:nvPr>
        </p:nvCxnSpPr>
        <p:spPr>
          <a:xfrm>
            <a:off x="3970828" y="2968952"/>
            <a:ext cx="317689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1" name="TextBox 60"/>
              <p:cNvSpPr txBox="1"/>
              <p:nvPr>
                <p:custDataLst>
                  <p:tags r:id="rId3"/>
                </p:custDataLst>
              </p:nvPr>
            </p:nvSpPr>
            <p:spPr>
              <a:xfrm>
                <a:off x="5313854" y="2445732"/>
                <a:ext cx="48731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𝜋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61" name="TextBox 60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3"/>
                </p:custDataLst>
              </p:nvPr>
            </p:nvSpPr>
            <p:spPr>
              <a:xfrm>
                <a:off x="5313854" y="2445732"/>
                <a:ext cx="487313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8" name="Picture 4" descr="anager Icon 2742077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9617" y="1210695"/>
            <a:ext cx="3604030" cy="3604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" descr="oman reading Icon 3877731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191" y="853131"/>
            <a:ext cx="4370107" cy="4370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24" descr="ile Folder Clipart Image: | Clipart Panda - Free Clipart Images"/>
          <p:cNvPicPr>
            <a:picLocks noChangeAspect="1" noChangeArrowheads="1"/>
          </p:cNvPicPr>
          <p:nvPr>
            <p:custDataLst>
              <p:tags r:id="rId6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3492" y="2687359"/>
            <a:ext cx="358006" cy="281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TextBox 42"/>
          <p:cNvSpPr txBox="1"/>
          <p:nvPr>
            <p:custDataLst>
              <p:tags r:id="rId7"/>
            </p:custDataLst>
          </p:nvPr>
        </p:nvSpPr>
        <p:spPr>
          <a:xfrm>
            <a:off x="2784158" y="2687805"/>
            <a:ext cx="349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</a:t>
            </a:r>
          </a:p>
        </p:txBody>
      </p:sp>
      <p:sp>
        <p:nvSpPr>
          <p:cNvPr id="3" name="TextBox 2"/>
          <p:cNvSpPr txBox="1"/>
          <p:nvPr>
            <p:custDataLst>
              <p:tags r:id="rId8"/>
            </p:custDataLst>
          </p:nvPr>
        </p:nvSpPr>
        <p:spPr>
          <a:xfrm>
            <a:off x="1720672" y="1326692"/>
            <a:ext cx="10574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/>
              <a:t>Prover</a:t>
            </a:r>
            <a:r>
              <a:rPr lang="en-US" dirty="0"/>
              <a:t> </a:t>
            </a:r>
          </a:p>
        </p:txBody>
      </p:sp>
      <p:sp>
        <p:nvSpPr>
          <p:cNvPr id="26" name="TextBox 25"/>
          <p:cNvSpPr txBox="1"/>
          <p:nvPr>
            <p:custDataLst>
              <p:tags r:id="rId9"/>
            </p:custDataLst>
          </p:nvPr>
        </p:nvSpPr>
        <p:spPr>
          <a:xfrm>
            <a:off x="8251460" y="1326692"/>
            <a:ext cx="11554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/>
              <a:t>Verifier</a:t>
            </a:r>
            <a:r>
              <a:rPr lang="en-US" dirty="0"/>
              <a:t> </a:t>
            </a:r>
          </a:p>
        </p:txBody>
      </p:sp>
      <p:sp>
        <p:nvSpPr>
          <p:cNvPr id="23" name="Title 1"/>
          <p:cNvSpPr>
            <a:spLocks noGrp="1"/>
          </p:cNvSpPr>
          <p:nvPr>
            <p:ph type="title"/>
            <p:custDataLst>
              <p:tags r:id="rId10"/>
            </p:custDataLst>
          </p:nvPr>
        </p:nvSpPr>
        <p:spPr>
          <a:xfrm>
            <a:off x="175191" y="125251"/>
            <a:ext cx="9480322" cy="1034342"/>
          </a:xfrm>
        </p:spPr>
        <p:txBody>
          <a:bodyPr>
            <a:normAutofit fontScale="90000"/>
          </a:bodyPr>
          <a:lstStyle/>
          <a:p>
            <a:r>
              <a:rPr lang="en-US" dirty="0"/>
              <a:t>Certified Deletion: Zero-Knowledge Proofs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62524844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9" name="Straight Arrow Connector 48"/>
          <p:cNvCxnSpPr/>
          <p:nvPr>
            <p:custDataLst>
              <p:tags r:id="rId2"/>
            </p:custDataLst>
          </p:nvPr>
        </p:nvCxnSpPr>
        <p:spPr>
          <a:xfrm>
            <a:off x="3970828" y="2968952"/>
            <a:ext cx="317689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>
            <p:custDataLst>
              <p:tags r:id="rId3"/>
            </p:custDataLst>
          </p:nvPr>
        </p:nvCxnSpPr>
        <p:spPr>
          <a:xfrm flipH="1">
            <a:off x="3970828" y="3889094"/>
            <a:ext cx="3180423" cy="1138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1" name="TextBox 60"/>
              <p:cNvSpPr txBox="1"/>
              <p:nvPr>
                <p:custDataLst>
                  <p:tags r:id="rId4"/>
                </p:custDataLst>
              </p:nvPr>
            </p:nvSpPr>
            <p:spPr>
              <a:xfrm>
                <a:off x="5313854" y="2445732"/>
                <a:ext cx="48731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𝜋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61" name="TextBox 60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4"/>
                </p:custDataLst>
              </p:nvPr>
            </p:nvSpPr>
            <p:spPr>
              <a:xfrm>
                <a:off x="5313854" y="2445732"/>
                <a:ext cx="487313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8" name="Picture 4" descr="anager Icon 2742077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9617" y="1210695"/>
            <a:ext cx="3604030" cy="3604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" descr="oman reading Icon 3877731"/>
          <p:cNvPicPr>
            <a:picLocks noChangeAspect="1" noChangeArrowheads="1"/>
          </p:cNvPicPr>
          <p:nvPr>
            <p:custDataLst>
              <p:tags r:id="rId6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191" y="853131"/>
            <a:ext cx="4370107" cy="4370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24" descr="ile Folder Clipart Image: | Clipart Panda - Free Clipart Images"/>
          <p:cNvPicPr>
            <a:picLocks noChangeAspect="1" noChangeArrowheads="1"/>
          </p:cNvPicPr>
          <p:nvPr>
            <p:custDataLst>
              <p:tags r:id="rId7"/>
            </p:custDataLst>
          </p:nvPr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3492" y="2687359"/>
            <a:ext cx="358006" cy="281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TextBox 42"/>
          <p:cNvSpPr txBox="1"/>
          <p:nvPr>
            <p:custDataLst>
              <p:tags r:id="rId8"/>
            </p:custDataLst>
          </p:nvPr>
        </p:nvSpPr>
        <p:spPr>
          <a:xfrm>
            <a:off x="2784158" y="2687805"/>
            <a:ext cx="349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</a:t>
            </a:r>
          </a:p>
        </p:txBody>
      </p:sp>
      <p:sp>
        <p:nvSpPr>
          <p:cNvPr id="3" name="TextBox 2"/>
          <p:cNvSpPr txBox="1"/>
          <p:nvPr>
            <p:custDataLst>
              <p:tags r:id="rId9"/>
            </p:custDataLst>
          </p:nvPr>
        </p:nvSpPr>
        <p:spPr>
          <a:xfrm>
            <a:off x="1720672" y="1326692"/>
            <a:ext cx="10574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/>
              <a:t>Prover</a:t>
            </a:r>
            <a:r>
              <a:rPr lang="en-US" dirty="0"/>
              <a:t> </a:t>
            </a:r>
          </a:p>
        </p:txBody>
      </p:sp>
      <p:sp>
        <p:nvSpPr>
          <p:cNvPr id="26" name="TextBox 25"/>
          <p:cNvSpPr txBox="1"/>
          <p:nvPr>
            <p:custDataLst>
              <p:tags r:id="rId10"/>
            </p:custDataLst>
          </p:nvPr>
        </p:nvSpPr>
        <p:spPr>
          <a:xfrm>
            <a:off x="8251460" y="1326692"/>
            <a:ext cx="11554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/>
              <a:t>Verifier</a:t>
            </a:r>
            <a:r>
              <a:rPr lang="en-US" dirty="0"/>
              <a:t> </a:t>
            </a:r>
          </a:p>
        </p:txBody>
      </p:sp>
      <p:pic>
        <p:nvPicPr>
          <p:cNvPr id="18" name="Picture 2" descr="ertificate Icon 5927781"/>
          <p:cNvPicPr>
            <a:picLocks noChangeAspect="1" noChangeArrowheads="1"/>
          </p:cNvPicPr>
          <p:nvPr>
            <p:custDataLst>
              <p:tags r:id="rId11"/>
            </p:custDataLst>
          </p:nvPr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9775" y="3214832"/>
            <a:ext cx="875469" cy="875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itle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175191" y="125251"/>
            <a:ext cx="9480322" cy="1034342"/>
          </a:xfrm>
        </p:spPr>
        <p:txBody>
          <a:bodyPr>
            <a:normAutofit fontScale="90000"/>
          </a:bodyPr>
          <a:lstStyle/>
          <a:p>
            <a:r>
              <a:rPr lang="en-US" dirty="0"/>
              <a:t>Certified Deletion: Zero-Knowledge Proofs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97593128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9" name="Straight Arrow Connector 48"/>
          <p:cNvCxnSpPr/>
          <p:nvPr>
            <p:custDataLst>
              <p:tags r:id="rId2"/>
            </p:custDataLst>
          </p:nvPr>
        </p:nvCxnSpPr>
        <p:spPr>
          <a:xfrm>
            <a:off x="3970828" y="2968952"/>
            <a:ext cx="317689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>
            <p:custDataLst>
              <p:tags r:id="rId3"/>
            </p:custDataLst>
          </p:nvPr>
        </p:nvCxnSpPr>
        <p:spPr>
          <a:xfrm flipH="1">
            <a:off x="3970828" y="3889094"/>
            <a:ext cx="3180423" cy="1138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1" name="TextBox 60"/>
              <p:cNvSpPr txBox="1"/>
              <p:nvPr>
                <p:custDataLst>
                  <p:tags r:id="rId4"/>
                </p:custDataLst>
              </p:nvPr>
            </p:nvSpPr>
            <p:spPr>
              <a:xfrm>
                <a:off x="5313854" y="2445732"/>
                <a:ext cx="48731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𝜋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61" name="TextBox 60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4"/>
                </p:custDataLst>
              </p:nvPr>
            </p:nvSpPr>
            <p:spPr>
              <a:xfrm>
                <a:off x="5313854" y="2445732"/>
                <a:ext cx="487313" cy="5232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8" name="Picture 4" descr="anager Icon 2742077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9617" y="1210695"/>
            <a:ext cx="3604030" cy="3604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" descr="oman reading Icon 3877731"/>
          <p:cNvPicPr>
            <a:picLocks noChangeAspect="1" noChangeArrowheads="1"/>
          </p:cNvPicPr>
          <p:nvPr>
            <p:custDataLst>
              <p:tags r:id="rId6"/>
            </p:custDataLst>
          </p:nvPr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191" y="853131"/>
            <a:ext cx="4370107" cy="4370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24" descr="ile Folder Clipart Image: | Clipart Panda - Free Clipart Images"/>
          <p:cNvPicPr>
            <a:picLocks noChangeAspect="1" noChangeArrowheads="1"/>
          </p:cNvPicPr>
          <p:nvPr>
            <p:custDataLst>
              <p:tags r:id="rId7"/>
            </p:custData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3492" y="2687359"/>
            <a:ext cx="358006" cy="281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TextBox 42"/>
          <p:cNvSpPr txBox="1"/>
          <p:nvPr>
            <p:custDataLst>
              <p:tags r:id="rId8"/>
            </p:custDataLst>
          </p:nvPr>
        </p:nvSpPr>
        <p:spPr>
          <a:xfrm>
            <a:off x="2784158" y="2687805"/>
            <a:ext cx="349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</a:t>
            </a:r>
          </a:p>
        </p:txBody>
      </p:sp>
      <p:sp>
        <p:nvSpPr>
          <p:cNvPr id="3" name="TextBox 2"/>
          <p:cNvSpPr txBox="1"/>
          <p:nvPr>
            <p:custDataLst>
              <p:tags r:id="rId9"/>
            </p:custDataLst>
          </p:nvPr>
        </p:nvSpPr>
        <p:spPr>
          <a:xfrm>
            <a:off x="1720672" y="1326692"/>
            <a:ext cx="10574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/>
              <a:t>Prover</a:t>
            </a:r>
            <a:r>
              <a:rPr lang="en-US" dirty="0"/>
              <a:t> </a:t>
            </a:r>
          </a:p>
        </p:txBody>
      </p:sp>
      <p:sp>
        <p:nvSpPr>
          <p:cNvPr id="26" name="TextBox 25"/>
          <p:cNvSpPr txBox="1"/>
          <p:nvPr>
            <p:custDataLst>
              <p:tags r:id="rId10"/>
            </p:custDataLst>
          </p:nvPr>
        </p:nvSpPr>
        <p:spPr>
          <a:xfrm>
            <a:off x="8251460" y="1326692"/>
            <a:ext cx="11554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/>
              <a:t>Verifier</a:t>
            </a:r>
            <a:r>
              <a:rPr lang="en-US" dirty="0"/>
              <a:t> </a:t>
            </a:r>
          </a:p>
        </p:txBody>
      </p:sp>
      <p:pic>
        <p:nvPicPr>
          <p:cNvPr id="18" name="Picture 2" descr="ertificate Icon 5927781"/>
          <p:cNvPicPr>
            <a:picLocks noChangeAspect="1" noChangeArrowheads="1"/>
          </p:cNvPicPr>
          <p:nvPr>
            <p:custDataLst>
              <p:tags r:id="rId11"/>
            </p:custDataLst>
          </p:nvPr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9775" y="3214832"/>
            <a:ext cx="875469" cy="875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ertificate Icon 5927781"/>
          <p:cNvPicPr>
            <a:picLocks noChangeAspect="1" noChangeArrowheads="1"/>
          </p:cNvPicPr>
          <p:nvPr>
            <p:custDataLst>
              <p:tags r:id="rId12"/>
            </p:custDataLst>
          </p:nvPr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5162" y="5304845"/>
            <a:ext cx="875469" cy="875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>
                <p:custDataLst>
                  <p:tags r:id="rId13"/>
                </p:custDataLst>
              </p:nvPr>
            </p:nvSpPr>
            <p:spPr>
              <a:xfrm>
                <a:off x="838847" y="5120121"/>
                <a:ext cx="9437323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charset="0"/>
                  <a:buChar char="•"/>
                </a:pPr>
                <a:r>
                  <a:rPr lang="en-US" sz="2400" dirty="0"/>
                  <a:t>Certified everlasting zero-knowledge: Verifier has statistically no information about the witness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charset="0"/>
                      </a:rPr>
                      <m:t>w</m:t>
                    </m:r>
                  </m:oMath>
                </a14:m>
                <a:r>
                  <a:rPr lang="en-US" sz="2400" dirty="0"/>
                  <a:t> after producing</a:t>
                </a:r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3"/>
                </p:custDataLst>
              </p:nvPr>
            </p:nvSpPr>
            <p:spPr>
              <a:xfrm>
                <a:off x="838847" y="5120121"/>
                <a:ext cx="9437323" cy="830997"/>
              </a:xfrm>
              <a:prstGeom prst="rect">
                <a:avLst/>
              </a:prstGeom>
              <a:blipFill>
                <a:blip r:embed="rId21"/>
                <a:stretch>
                  <a:fillRect l="-904" t="-5882" b="-16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itle 1"/>
          <p:cNvSpPr>
            <a:spLocks noGrp="1"/>
          </p:cNvSpPr>
          <p:nvPr>
            <p:ph type="title"/>
            <p:custDataLst>
              <p:tags r:id="rId14"/>
            </p:custDataLst>
          </p:nvPr>
        </p:nvSpPr>
        <p:spPr>
          <a:xfrm>
            <a:off x="175191" y="125251"/>
            <a:ext cx="9480322" cy="1034342"/>
          </a:xfrm>
        </p:spPr>
        <p:txBody>
          <a:bodyPr>
            <a:normAutofit fontScale="90000"/>
          </a:bodyPr>
          <a:lstStyle/>
          <a:p>
            <a:r>
              <a:rPr lang="en-US" dirty="0"/>
              <a:t>Certified Deletion: Zero-Knowledge Proofs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04689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Box 44"/>
          <p:cNvSpPr txBox="1"/>
          <p:nvPr>
            <p:custDataLst>
              <p:tags r:id="rId2"/>
            </p:custDataLst>
          </p:nvPr>
        </p:nvSpPr>
        <p:spPr>
          <a:xfrm>
            <a:off x="5037445" y="1445058"/>
            <a:ext cx="53893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|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6" name="TextBox 45"/>
              <p:cNvSpPr txBox="1"/>
              <p:nvPr>
                <p:custDataLst>
                  <p:tags r:id="rId3"/>
                </p:custDataLst>
              </p:nvPr>
            </p:nvSpPr>
            <p:spPr>
              <a:xfrm>
                <a:off x="5769046" y="1445058"/>
                <a:ext cx="636713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000" b="0" i="1" smtClean="0">
                          <a:latin typeface="Cambria Math" charset="0"/>
                        </a:rPr>
                        <m:t>⟩</m:t>
                      </m:r>
                    </m:oMath>
                  </m:oMathPara>
                </a14:m>
                <a:endParaRPr lang="en-US" sz="6000" dirty="0"/>
              </a:p>
            </p:txBody>
          </p:sp>
        </mc:Choice>
        <mc:Fallback>
          <p:sp>
            <p:nvSpPr>
              <p:cNvPr id="46" name="TextBox 45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3"/>
                </p:custDataLst>
              </p:nvPr>
            </p:nvSpPr>
            <p:spPr>
              <a:xfrm>
                <a:off x="5769046" y="1445058"/>
                <a:ext cx="636713" cy="101566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Straight Arrow Connector 48"/>
          <p:cNvCxnSpPr/>
          <p:nvPr>
            <p:custDataLst>
              <p:tags r:id="rId4"/>
            </p:custDataLst>
          </p:nvPr>
        </p:nvCxnSpPr>
        <p:spPr>
          <a:xfrm>
            <a:off x="3974356" y="2432668"/>
            <a:ext cx="317689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/>
          <p:cNvSpPr/>
          <p:nvPr>
            <p:custDataLst>
              <p:tags r:id="rId5"/>
            </p:custDataLst>
          </p:nvPr>
        </p:nvSpPr>
        <p:spPr>
          <a:xfrm>
            <a:off x="5397766" y="1744880"/>
            <a:ext cx="548640" cy="548640"/>
          </a:xfrm>
          <a:prstGeom prst="rect">
            <a:avLst/>
          </a:prstGeom>
          <a:solidFill>
            <a:schemeClr val="accent4">
              <a:alpha val="2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ea typeface="Braggadocio" charset="0"/>
                <a:cs typeface="Braggadocio" charset="0"/>
              </a:rPr>
              <a:t>D</a:t>
            </a:r>
          </a:p>
        </p:txBody>
      </p:sp>
      <p:pic>
        <p:nvPicPr>
          <p:cNvPr id="62" name="Picture 8" descr="ocked Padlock Outline Security Symbol Vector - Clip Art Black And White  Loc"/>
          <p:cNvPicPr>
            <a:picLocks noChangeAspect="1" noChangeArrowheads="1"/>
          </p:cNvPicPr>
          <p:nvPr>
            <p:custDataLst>
              <p:tags r:id="rId6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0832" y="1515379"/>
            <a:ext cx="332850" cy="426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" descr="oman reading Icon 3877731"/>
          <p:cNvPicPr>
            <a:picLocks noChangeAspect="1" noChangeArrowheads="1"/>
          </p:cNvPicPr>
          <p:nvPr>
            <p:custDataLst>
              <p:tags r:id="rId7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191" y="853131"/>
            <a:ext cx="4370107" cy="4370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itle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175191" y="125251"/>
            <a:ext cx="9480322" cy="1034342"/>
          </a:xfrm>
        </p:spPr>
        <p:txBody>
          <a:bodyPr>
            <a:normAutofit fontScale="90000"/>
          </a:bodyPr>
          <a:lstStyle/>
          <a:p>
            <a:r>
              <a:rPr lang="en-US" dirty="0"/>
              <a:t>Certified Deletion: Timed-Release Encryption</a:t>
            </a:r>
          </a:p>
        </p:txBody>
      </p:sp>
      <p:pic>
        <p:nvPicPr>
          <p:cNvPr id="28" name="Picture 4" descr="anager Icon 2742077"/>
          <p:cNvPicPr>
            <a:picLocks noChangeAspect="1" noChangeArrowheads="1"/>
          </p:cNvPicPr>
          <p:nvPr>
            <p:custDataLst>
              <p:tags r:id="rId9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9617" y="1210695"/>
            <a:ext cx="3604030" cy="3604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18752415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9" name="Straight Arrow Connector 48"/>
          <p:cNvCxnSpPr/>
          <p:nvPr>
            <p:custDataLst>
              <p:tags r:id="rId2"/>
            </p:custDataLst>
          </p:nvPr>
        </p:nvCxnSpPr>
        <p:spPr>
          <a:xfrm>
            <a:off x="3970828" y="2968952"/>
            <a:ext cx="317689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>
            <p:custDataLst>
              <p:tags r:id="rId3"/>
            </p:custDataLst>
          </p:nvPr>
        </p:nvCxnSpPr>
        <p:spPr>
          <a:xfrm flipH="1">
            <a:off x="3970828" y="3889094"/>
            <a:ext cx="3180423" cy="1138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1" name="TextBox 60"/>
              <p:cNvSpPr txBox="1"/>
              <p:nvPr>
                <p:custDataLst>
                  <p:tags r:id="rId4"/>
                </p:custDataLst>
              </p:nvPr>
            </p:nvSpPr>
            <p:spPr>
              <a:xfrm>
                <a:off x="5313854" y="2445732"/>
                <a:ext cx="48731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𝜋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61" name="TextBox 60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4"/>
                </p:custDataLst>
              </p:nvPr>
            </p:nvSpPr>
            <p:spPr>
              <a:xfrm>
                <a:off x="5313854" y="2445732"/>
                <a:ext cx="487313" cy="52322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8" name="Picture 4" descr="anager Icon 2742077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9617" y="1210695"/>
            <a:ext cx="3604030" cy="3604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" descr="oman reading Icon 3877731"/>
          <p:cNvPicPr>
            <a:picLocks noChangeAspect="1" noChangeArrowheads="1"/>
          </p:cNvPicPr>
          <p:nvPr>
            <p:custDataLst>
              <p:tags r:id="rId6"/>
            </p:custData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191" y="853131"/>
            <a:ext cx="4370107" cy="4370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24" descr="ile Folder Clipart Image: | Clipart Panda - Free Clipart Images"/>
          <p:cNvPicPr>
            <a:picLocks noChangeAspect="1" noChangeArrowheads="1"/>
          </p:cNvPicPr>
          <p:nvPr>
            <p:custDataLst>
              <p:tags r:id="rId7"/>
            </p:custDataLst>
          </p:nvPr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3492" y="2687359"/>
            <a:ext cx="358006" cy="281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TextBox 42"/>
          <p:cNvSpPr txBox="1"/>
          <p:nvPr>
            <p:custDataLst>
              <p:tags r:id="rId8"/>
            </p:custDataLst>
          </p:nvPr>
        </p:nvSpPr>
        <p:spPr>
          <a:xfrm>
            <a:off x="2784158" y="2687805"/>
            <a:ext cx="349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</a:t>
            </a:r>
          </a:p>
        </p:txBody>
      </p:sp>
      <p:sp>
        <p:nvSpPr>
          <p:cNvPr id="3" name="TextBox 2"/>
          <p:cNvSpPr txBox="1"/>
          <p:nvPr>
            <p:custDataLst>
              <p:tags r:id="rId9"/>
            </p:custDataLst>
          </p:nvPr>
        </p:nvSpPr>
        <p:spPr>
          <a:xfrm>
            <a:off x="1720672" y="1326692"/>
            <a:ext cx="10574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/>
              <a:t>Prover</a:t>
            </a:r>
            <a:r>
              <a:rPr lang="en-US" dirty="0"/>
              <a:t> </a:t>
            </a:r>
          </a:p>
        </p:txBody>
      </p:sp>
      <p:sp>
        <p:nvSpPr>
          <p:cNvPr id="26" name="TextBox 25"/>
          <p:cNvSpPr txBox="1"/>
          <p:nvPr>
            <p:custDataLst>
              <p:tags r:id="rId10"/>
            </p:custDataLst>
          </p:nvPr>
        </p:nvSpPr>
        <p:spPr>
          <a:xfrm>
            <a:off x="8251460" y="1326692"/>
            <a:ext cx="11554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/>
              <a:t>Verifier</a:t>
            </a:r>
            <a:r>
              <a:rPr lang="en-US" dirty="0"/>
              <a:t> </a:t>
            </a:r>
          </a:p>
        </p:txBody>
      </p:sp>
      <p:pic>
        <p:nvPicPr>
          <p:cNvPr id="18" name="Picture 2" descr="ertificate Icon 5927781"/>
          <p:cNvPicPr>
            <a:picLocks noChangeAspect="1" noChangeArrowheads="1"/>
          </p:cNvPicPr>
          <p:nvPr>
            <p:custDataLst>
              <p:tags r:id="rId11"/>
            </p:custDataLst>
          </p:nvPr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9775" y="3214832"/>
            <a:ext cx="875469" cy="875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ertificate Icon 5927781"/>
          <p:cNvPicPr>
            <a:picLocks noChangeAspect="1" noChangeArrowheads="1"/>
          </p:cNvPicPr>
          <p:nvPr>
            <p:custDataLst>
              <p:tags r:id="rId12"/>
            </p:custDataLst>
          </p:nvPr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5162" y="5304845"/>
            <a:ext cx="875469" cy="875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>
                <p:custDataLst>
                  <p:tags r:id="rId13"/>
                </p:custDataLst>
              </p:nvPr>
            </p:nvSpPr>
            <p:spPr>
              <a:xfrm>
                <a:off x="838847" y="5120121"/>
                <a:ext cx="9437323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charset="0"/>
                  <a:buChar char="•"/>
                </a:pPr>
                <a:r>
                  <a:rPr lang="en-US" sz="2400" dirty="0"/>
                  <a:t>Certified everlasting zero-knowledge: Verifier has statistically no information about the witness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charset="0"/>
                      </a:rPr>
                      <m:t>w</m:t>
                    </m:r>
                  </m:oMath>
                </a14:m>
                <a:r>
                  <a:rPr lang="en-US" sz="2400" dirty="0"/>
                  <a:t> after producing</a:t>
                </a:r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3"/>
                </p:custDataLst>
              </p:nvPr>
            </p:nvSpPr>
            <p:spPr>
              <a:xfrm>
                <a:off x="838847" y="5120121"/>
                <a:ext cx="9437323" cy="830997"/>
              </a:xfrm>
              <a:prstGeom prst="rect">
                <a:avLst/>
              </a:prstGeom>
              <a:blipFill>
                <a:blip r:embed="rId22"/>
                <a:stretch>
                  <a:fillRect l="-904" t="-5882" b="-16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itle 1"/>
          <p:cNvSpPr>
            <a:spLocks noGrp="1"/>
          </p:cNvSpPr>
          <p:nvPr>
            <p:ph type="title"/>
            <p:custDataLst>
              <p:tags r:id="rId14"/>
            </p:custDataLst>
          </p:nvPr>
        </p:nvSpPr>
        <p:spPr>
          <a:xfrm>
            <a:off x="175191" y="125251"/>
            <a:ext cx="9480322" cy="1034342"/>
          </a:xfrm>
        </p:spPr>
        <p:txBody>
          <a:bodyPr>
            <a:normAutofit fontScale="90000"/>
          </a:bodyPr>
          <a:lstStyle/>
          <a:p>
            <a:r>
              <a:rPr lang="en-US" dirty="0"/>
              <a:t>Certified Deletion: Zero-Knowledge Proofs</a:t>
            </a:r>
          </a:p>
        </p:txBody>
      </p:sp>
      <p:sp>
        <p:nvSpPr>
          <p:cNvPr id="24" name="TextBox 23"/>
          <p:cNvSpPr txBox="1"/>
          <p:nvPr>
            <p:custDataLst>
              <p:tags r:id="rId15"/>
            </p:custDataLst>
          </p:nvPr>
        </p:nvSpPr>
        <p:spPr>
          <a:xfrm>
            <a:off x="9417079" y="74149"/>
            <a:ext cx="25731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[</a:t>
            </a:r>
            <a:r>
              <a:rPr lang="en-US" dirty="0" err="1"/>
              <a:t>Hiroka</a:t>
            </a:r>
            <a:r>
              <a:rPr lang="en-US" dirty="0"/>
              <a:t>, </a:t>
            </a:r>
            <a:r>
              <a:rPr lang="en-US" dirty="0" err="1"/>
              <a:t>Morimae</a:t>
            </a:r>
            <a:r>
              <a:rPr lang="en-US" dirty="0"/>
              <a:t>, </a:t>
            </a:r>
            <a:r>
              <a:rPr lang="en-US" dirty="0" err="1"/>
              <a:t>Nishimaki</a:t>
            </a:r>
            <a:r>
              <a:rPr lang="en-US" dirty="0"/>
              <a:t>, </a:t>
            </a:r>
            <a:r>
              <a:rPr lang="en-US" dirty="0" err="1"/>
              <a:t>Yamakawa</a:t>
            </a:r>
            <a:r>
              <a:rPr lang="en-US" dirty="0"/>
              <a:t> 22]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44478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8514144" cy="2357269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Basic scenario and applications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Recipe for constructions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Security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Certifiable deletion of programs</a:t>
            </a:r>
          </a:p>
          <a:p>
            <a:endParaRPr lang="en-US" dirty="0"/>
          </a:p>
          <a:p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108558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Box 44"/>
          <p:cNvSpPr txBox="1"/>
          <p:nvPr>
            <p:custDataLst>
              <p:tags r:id="rId2"/>
            </p:custDataLst>
          </p:nvPr>
        </p:nvSpPr>
        <p:spPr>
          <a:xfrm>
            <a:off x="5037445" y="1445058"/>
            <a:ext cx="53893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|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6" name="TextBox 45"/>
              <p:cNvSpPr txBox="1"/>
              <p:nvPr>
                <p:custDataLst>
                  <p:tags r:id="rId3"/>
                </p:custDataLst>
              </p:nvPr>
            </p:nvSpPr>
            <p:spPr>
              <a:xfrm>
                <a:off x="5769046" y="1445058"/>
                <a:ext cx="636713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000" b="0" i="1" smtClean="0">
                          <a:latin typeface="Cambria Math" charset="0"/>
                        </a:rPr>
                        <m:t>⟩</m:t>
                      </m:r>
                    </m:oMath>
                  </m:oMathPara>
                </a14:m>
                <a:endParaRPr lang="en-US" sz="6000" dirty="0"/>
              </a:p>
            </p:txBody>
          </p:sp>
        </mc:Choice>
        <mc:Fallback>
          <p:sp>
            <p:nvSpPr>
              <p:cNvPr id="46" name="TextBox 45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3"/>
                </p:custDataLst>
              </p:nvPr>
            </p:nvSpPr>
            <p:spPr>
              <a:xfrm>
                <a:off x="5769046" y="1445058"/>
                <a:ext cx="636713" cy="1015663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Straight Arrow Connector 48"/>
          <p:cNvCxnSpPr/>
          <p:nvPr>
            <p:custDataLst>
              <p:tags r:id="rId4"/>
            </p:custDataLst>
          </p:nvPr>
        </p:nvCxnSpPr>
        <p:spPr>
          <a:xfrm>
            <a:off x="3974356" y="2432668"/>
            <a:ext cx="317689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/>
          <p:cNvSpPr/>
          <p:nvPr>
            <p:custDataLst>
              <p:tags r:id="rId5"/>
            </p:custDataLst>
          </p:nvPr>
        </p:nvSpPr>
        <p:spPr>
          <a:xfrm>
            <a:off x="5397766" y="1744880"/>
            <a:ext cx="548640" cy="548640"/>
          </a:xfrm>
          <a:prstGeom prst="rect">
            <a:avLst/>
          </a:prstGeom>
          <a:solidFill>
            <a:schemeClr val="accent4">
              <a:alpha val="2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ea typeface="Braggadocio" charset="0"/>
                <a:cs typeface="Braggadocio" charset="0"/>
              </a:rPr>
              <a:t>D</a:t>
            </a:r>
          </a:p>
        </p:txBody>
      </p:sp>
      <p:pic>
        <p:nvPicPr>
          <p:cNvPr id="62" name="Picture 8" descr="ocked Padlock Outline Security Symbol Vector - Clip Art Black And White  Loc"/>
          <p:cNvPicPr>
            <a:picLocks noChangeAspect="1" noChangeArrowheads="1"/>
          </p:cNvPicPr>
          <p:nvPr>
            <p:custDataLst>
              <p:tags r:id="rId6"/>
            </p:custData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0832" y="1515379"/>
            <a:ext cx="332850" cy="426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/>
              <p:cNvSpPr txBox="1"/>
              <p:nvPr>
                <p:custDataLst>
                  <p:tags r:id="rId7"/>
                </p:custDataLst>
              </p:nvPr>
            </p:nvSpPr>
            <p:spPr>
              <a:xfrm>
                <a:off x="6610904" y="4777018"/>
                <a:ext cx="185223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After time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𝑇</m:t>
                    </m:r>
                  </m:oMath>
                </a14:m>
                <a:r>
                  <a:rPr lang="en-US" sz="2400" dirty="0"/>
                  <a:t>:</a:t>
                </a:r>
                <a:r>
                  <a:rPr lang="en-US" dirty="0"/>
                  <a:t> </a:t>
                </a:r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7"/>
                </p:custDataLst>
              </p:nvPr>
            </p:nvSpPr>
            <p:spPr>
              <a:xfrm>
                <a:off x="6610904" y="4777018"/>
                <a:ext cx="1852238" cy="461665"/>
              </a:xfrm>
              <a:prstGeom prst="rect">
                <a:avLst/>
              </a:prstGeom>
              <a:blipFill>
                <a:blip r:embed="rId20"/>
                <a:stretch>
                  <a:fillRect l="-4934" t="-10667" r="-1316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Box 31"/>
          <p:cNvSpPr txBox="1"/>
          <p:nvPr>
            <p:custDataLst>
              <p:tags r:id="rId8"/>
            </p:custDataLst>
          </p:nvPr>
        </p:nvSpPr>
        <p:spPr>
          <a:xfrm>
            <a:off x="8351506" y="4456172"/>
            <a:ext cx="53893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|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Box 32"/>
              <p:cNvSpPr txBox="1"/>
              <p:nvPr>
                <p:custDataLst>
                  <p:tags r:id="rId9"/>
                </p:custDataLst>
              </p:nvPr>
            </p:nvSpPr>
            <p:spPr>
              <a:xfrm>
                <a:off x="9083107" y="4456172"/>
                <a:ext cx="636713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000" b="0" i="1" smtClean="0">
                          <a:latin typeface="Cambria Math" charset="0"/>
                        </a:rPr>
                        <m:t>⟩</m:t>
                      </m:r>
                    </m:oMath>
                  </m:oMathPara>
                </a14:m>
                <a:endParaRPr lang="en-US" sz="6000" dirty="0"/>
              </a:p>
            </p:txBody>
          </p:sp>
        </mc:Choice>
        <mc:Fallback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9"/>
                </p:custDataLst>
              </p:nvPr>
            </p:nvSpPr>
            <p:spPr>
              <a:xfrm>
                <a:off x="9083107" y="4456172"/>
                <a:ext cx="636713" cy="1015663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Rectangle 33"/>
          <p:cNvSpPr/>
          <p:nvPr>
            <p:custDataLst>
              <p:tags r:id="rId10"/>
            </p:custDataLst>
          </p:nvPr>
        </p:nvSpPr>
        <p:spPr>
          <a:xfrm>
            <a:off x="8711827" y="4755994"/>
            <a:ext cx="548640" cy="548640"/>
          </a:xfrm>
          <a:prstGeom prst="rect">
            <a:avLst/>
          </a:prstGeom>
          <a:solidFill>
            <a:schemeClr val="accent4">
              <a:alpha val="2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ea typeface="Braggadocio" charset="0"/>
                <a:cs typeface="Braggadocio" charset="0"/>
              </a:rPr>
              <a:t>D</a:t>
            </a:r>
          </a:p>
        </p:txBody>
      </p:sp>
      <p:pic>
        <p:nvPicPr>
          <p:cNvPr id="35" name="Picture 8" descr="ocked Padlock Outline Security Symbol Vector - Clip Art Black And White  Loc"/>
          <p:cNvPicPr>
            <a:picLocks noChangeAspect="1" noChangeArrowheads="1"/>
          </p:cNvPicPr>
          <p:nvPr>
            <p:custDataLst>
              <p:tags r:id="rId11"/>
            </p:custData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4893" y="4526493"/>
            <a:ext cx="332850" cy="426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Arrow Connector 8"/>
          <p:cNvCxnSpPr/>
          <p:nvPr>
            <p:custDataLst>
              <p:tags r:id="rId12"/>
            </p:custDataLst>
          </p:nvPr>
        </p:nvCxnSpPr>
        <p:spPr>
          <a:xfrm>
            <a:off x="9655513" y="5026726"/>
            <a:ext cx="587659" cy="204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>
            <p:custDataLst>
              <p:tags r:id="rId13"/>
            </p:custDataLst>
          </p:nvPr>
        </p:nvSpPr>
        <p:spPr>
          <a:xfrm>
            <a:off x="10297767" y="4765116"/>
            <a:ext cx="4058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ea typeface="Braggadocio" charset="0"/>
                <a:cs typeface="Braggadocio" charset="0"/>
              </a:rPr>
              <a:t>D</a:t>
            </a:r>
          </a:p>
        </p:txBody>
      </p:sp>
      <p:pic>
        <p:nvPicPr>
          <p:cNvPr id="40" name="Picture 2" descr="oman reading Icon 3877731"/>
          <p:cNvPicPr>
            <a:picLocks noChangeAspect="1" noChangeArrowheads="1"/>
          </p:cNvPicPr>
          <p:nvPr>
            <p:custDataLst>
              <p:tags r:id="rId14"/>
            </p:custDataLst>
          </p:nvPr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191" y="853131"/>
            <a:ext cx="4370107" cy="4370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itle 1"/>
          <p:cNvSpPr>
            <a:spLocks noGrp="1"/>
          </p:cNvSpPr>
          <p:nvPr>
            <p:ph type="title"/>
            <p:custDataLst>
              <p:tags r:id="rId15"/>
            </p:custDataLst>
          </p:nvPr>
        </p:nvSpPr>
        <p:spPr>
          <a:xfrm>
            <a:off x="175191" y="125251"/>
            <a:ext cx="9480322" cy="1034342"/>
          </a:xfrm>
        </p:spPr>
        <p:txBody>
          <a:bodyPr>
            <a:normAutofit fontScale="90000"/>
          </a:bodyPr>
          <a:lstStyle/>
          <a:p>
            <a:r>
              <a:rPr lang="en-US" dirty="0"/>
              <a:t>Certified Deletion: Timed-Release Encryption</a:t>
            </a:r>
          </a:p>
        </p:txBody>
      </p:sp>
      <p:pic>
        <p:nvPicPr>
          <p:cNvPr id="28" name="Picture 4" descr="anager Icon 2742077"/>
          <p:cNvPicPr>
            <a:picLocks noChangeAspect="1" noChangeArrowheads="1"/>
          </p:cNvPicPr>
          <p:nvPr>
            <p:custDataLst>
              <p:tags r:id="rId16"/>
            </p:custDataLst>
          </p:nvPr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9617" y="1210695"/>
            <a:ext cx="3604030" cy="3604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560561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Box 44"/>
          <p:cNvSpPr txBox="1"/>
          <p:nvPr/>
        </p:nvSpPr>
        <p:spPr>
          <a:xfrm>
            <a:off x="5037445" y="1445058"/>
            <a:ext cx="53893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|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/>
              <p:cNvSpPr txBox="1"/>
              <p:nvPr/>
            </p:nvSpPr>
            <p:spPr>
              <a:xfrm>
                <a:off x="5769046" y="1445058"/>
                <a:ext cx="636713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000" b="0" i="1" smtClean="0">
                          <a:latin typeface="Cambria Math" charset="0"/>
                        </a:rPr>
                        <m:t>⟩</m:t>
                      </m:r>
                    </m:oMath>
                  </m:oMathPara>
                </a14:m>
                <a:endParaRPr lang="en-US" sz="6000" dirty="0"/>
              </a:p>
            </p:txBody>
          </p:sp>
        </mc:Choice>
        <mc:Fallback xmlns="">
          <p:sp>
            <p:nvSpPr>
              <p:cNvPr id="46" name="TextBox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9046" y="1445058"/>
                <a:ext cx="636713" cy="101566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Straight Arrow Connector 48"/>
          <p:cNvCxnSpPr/>
          <p:nvPr/>
        </p:nvCxnSpPr>
        <p:spPr>
          <a:xfrm>
            <a:off x="3974356" y="2432668"/>
            <a:ext cx="317689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>
            <a:off x="3970828" y="3419163"/>
            <a:ext cx="3180423" cy="60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/>
              <p:cNvSpPr txBox="1"/>
              <p:nvPr/>
            </p:nvSpPr>
            <p:spPr>
              <a:xfrm>
                <a:off x="3816925" y="2630785"/>
                <a:ext cx="354025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Before time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𝑇</m:t>
                    </m:r>
                  </m:oMath>
                </a14:m>
                <a:r>
                  <a:rPr lang="en-US" sz="2400" dirty="0"/>
                  <a:t>:</a:t>
                </a:r>
              </a:p>
              <a:p>
                <a:pPr algn="ctr"/>
                <a:r>
                  <a:rPr lang="en-US" sz="2400" dirty="0"/>
                  <a:t>“Please delete my data”</a:t>
                </a:r>
              </a:p>
            </p:txBody>
          </p:sp>
        </mc:Choice>
        <mc:Fallback xmlns="">
          <p:sp>
            <p:nvSpPr>
              <p:cNvPr id="51" name="TextBox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6925" y="2630785"/>
                <a:ext cx="3540259" cy="830997"/>
              </a:xfrm>
              <a:prstGeom prst="rect">
                <a:avLst/>
              </a:prstGeom>
              <a:blipFill rotWithShape="0">
                <a:blip r:embed="rId4"/>
                <a:stretch>
                  <a:fillRect t="-5882" b="-16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Rectangle 54"/>
          <p:cNvSpPr/>
          <p:nvPr/>
        </p:nvSpPr>
        <p:spPr>
          <a:xfrm>
            <a:off x="5397766" y="1744880"/>
            <a:ext cx="548640" cy="548640"/>
          </a:xfrm>
          <a:prstGeom prst="rect">
            <a:avLst/>
          </a:prstGeom>
          <a:solidFill>
            <a:schemeClr val="accent4">
              <a:alpha val="2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ea typeface="Braggadocio" charset="0"/>
                <a:cs typeface="Braggadocio" charset="0"/>
              </a:rPr>
              <a:t>D</a:t>
            </a:r>
          </a:p>
        </p:txBody>
      </p:sp>
      <p:pic>
        <p:nvPicPr>
          <p:cNvPr id="62" name="Picture 8" descr="ocked Padlock Outline Security Symbol Vector - Clip Art Black And White  Loc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0832" y="1515379"/>
            <a:ext cx="332850" cy="426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" descr="oman reading Icon 387773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191" y="853131"/>
            <a:ext cx="4370107" cy="4370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itle 1"/>
          <p:cNvSpPr>
            <a:spLocks noGrp="1"/>
          </p:cNvSpPr>
          <p:nvPr>
            <p:ph type="title"/>
          </p:nvPr>
        </p:nvSpPr>
        <p:spPr>
          <a:xfrm>
            <a:off x="175191" y="125251"/>
            <a:ext cx="9480322" cy="1034342"/>
          </a:xfrm>
        </p:spPr>
        <p:txBody>
          <a:bodyPr>
            <a:normAutofit fontScale="90000"/>
          </a:bodyPr>
          <a:lstStyle/>
          <a:p>
            <a:r>
              <a:rPr lang="en-US" dirty="0"/>
              <a:t>Certified Deletion: Timed-Release Encryption</a:t>
            </a:r>
          </a:p>
        </p:txBody>
      </p:sp>
      <p:pic>
        <p:nvPicPr>
          <p:cNvPr id="28" name="Picture 4" descr="anager Icon 274207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9617" y="1210695"/>
            <a:ext cx="3604030" cy="3604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268990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/>
          <p:cNvSpPr txBox="1"/>
          <p:nvPr>
            <p:custDataLst>
              <p:tags r:id="rId2"/>
            </p:custDataLst>
          </p:nvPr>
        </p:nvSpPr>
        <p:spPr>
          <a:xfrm>
            <a:off x="1151210" y="5131126"/>
            <a:ext cx="39720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1" indent="-285750">
              <a:buSzPts val="100"/>
              <a:buFont typeface="Arial" charset="0"/>
              <a:buChar char="•"/>
            </a:pPr>
            <a:r>
              <a:rPr lang="en-US" sz="2400" dirty="0">
                <a:solidFill>
                  <a:schemeClr val="tx1">
                    <a:alpha val="0"/>
                  </a:schemeClr>
                </a:solidFill>
              </a:rPr>
              <a:t>Wills</a:t>
            </a:r>
          </a:p>
          <a:p>
            <a:pPr marL="285750" lvl="1" indent="-285750">
              <a:buFont typeface="Arial" charset="0"/>
              <a:buChar char="•"/>
            </a:pPr>
            <a:endParaRPr lang="en-US" sz="2400" dirty="0"/>
          </a:p>
          <a:p>
            <a:pPr marL="285750" lvl="1" indent="-285750">
              <a:buSzPts val="100"/>
              <a:buFont typeface="Arial" charset="0"/>
              <a:buChar char="•"/>
            </a:pPr>
            <a:r>
              <a:rPr lang="en-US" sz="2400" dirty="0">
                <a:solidFill>
                  <a:schemeClr val="tx1">
                    <a:alpha val="0"/>
                  </a:schemeClr>
                </a:solidFill>
              </a:rPr>
              <a:t>Deposits</a:t>
            </a:r>
          </a:p>
        </p:txBody>
      </p:sp>
      <p:sp>
        <p:nvSpPr>
          <p:cNvPr id="45" name="TextBox 44"/>
          <p:cNvSpPr txBox="1"/>
          <p:nvPr>
            <p:custDataLst>
              <p:tags r:id="rId3"/>
            </p:custDataLst>
          </p:nvPr>
        </p:nvSpPr>
        <p:spPr>
          <a:xfrm>
            <a:off x="5037445" y="1445058"/>
            <a:ext cx="53893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|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6" name="TextBox 45"/>
              <p:cNvSpPr txBox="1"/>
              <p:nvPr>
                <p:custDataLst>
                  <p:tags r:id="rId4"/>
                </p:custDataLst>
              </p:nvPr>
            </p:nvSpPr>
            <p:spPr>
              <a:xfrm>
                <a:off x="5769046" y="1445058"/>
                <a:ext cx="636713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000" b="0" i="1" smtClean="0">
                          <a:latin typeface="Cambria Math" charset="0"/>
                        </a:rPr>
                        <m:t>⟩</m:t>
                      </m:r>
                    </m:oMath>
                  </m:oMathPara>
                </a14:m>
                <a:endParaRPr lang="en-US" sz="6000" dirty="0"/>
              </a:p>
            </p:txBody>
          </p:sp>
        </mc:Choice>
        <mc:Fallback>
          <p:sp>
            <p:nvSpPr>
              <p:cNvPr id="46" name="TextBox 45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4"/>
                </p:custDataLst>
              </p:nvPr>
            </p:nvSpPr>
            <p:spPr>
              <a:xfrm>
                <a:off x="5769046" y="1445058"/>
                <a:ext cx="636713" cy="1015663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Straight Arrow Connector 48"/>
          <p:cNvCxnSpPr/>
          <p:nvPr>
            <p:custDataLst>
              <p:tags r:id="rId5"/>
            </p:custDataLst>
          </p:nvPr>
        </p:nvCxnSpPr>
        <p:spPr>
          <a:xfrm>
            <a:off x="3974356" y="2432668"/>
            <a:ext cx="317689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>
            <p:custDataLst>
              <p:tags r:id="rId6"/>
            </p:custDataLst>
          </p:nvPr>
        </p:nvCxnSpPr>
        <p:spPr>
          <a:xfrm>
            <a:off x="3970828" y="3419163"/>
            <a:ext cx="3180423" cy="60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1" name="TextBox 50"/>
              <p:cNvSpPr txBox="1"/>
              <p:nvPr>
                <p:custDataLst>
                  <p:tags r:id="rId7"/>
                </p:custDataLst>
              </p:nvPr>
            </p:nvSpPr>
            <p:spPr>
              <a:xfrm>
                <a:off x="3816925" y="2630785"/>
                <a:ext cx="354025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Before time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𝑇</m:t>
                    </m:r>
                  </m:oMath>
                </a14:m>
                <a:r>
                  <a:rPr lang="en-US" sz="2400" dirty="0"/>
                  <a:t>:</a:t>
                </a:r>
              </a:p>
              <a:p>
                <a:pPr algn="ctr"/>
                <a:r>
                  <a:rPr lang="en-US" sz="2400" dirty="0"/>
                  <a:t>“Please delete my data”</a:t>
                </a:r>
              </a:p>
            </p:txBody>
          </p:sp>
        </mc:Choice>
        <mc:Fallback>
          <p:sp>
            <p:nvSpPr>
              <p:cNvPr id="51" name="TextBox 50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7"/>
                </p:custDataLst>
              </p:nvPr>
            </p:nvSpPr>
            <p:spPr>
              <a:xfrm>
                <a:off x="3816925" y="2630785"/>
                <a:ext cx="3540259" cy="830997"/>
              </a:xfrm>
              <a:prstGeom prst="rect">
                <a:avLst/>
              </a:prstGeom>
              <a:blipFill>
                <a:blip r:embed="rId17"/>
                <a:stretch>
                  <a:fillRect t="-5882" b="-16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Rectangle 54"/>
          <p:cNvSpPr/>
          <p:nvPr>
            <p:custDataLst>
              <p:tags r:id="rId8"/>
            </p:custDataLst>
          </p:nvPr>
        </p:nvSpPr>
        <p:spPr>
          <a:xfrm>
            <a:off x="5397766" y="1744880"/>
            <a:ext cx="548640" cy="548640"/>
          </a:xfrm>
          <a:prstGeom prst="rect">
            <a:avLst/>
          </a:prstGeom>
          <a:solidFill>
            <a:schemeClr val="accent4">
              <a:alpha val="2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  <a:ea typeface="Braggadocio" charset="0"/>
              <a:cs typeface="Braggadocio" charset="0"/>
            </a:endParaRPr>
          </a:p>
        </p:txBody>
      </p:sp>
      <p:cxnSp>
        <p:nvCxnSpPr>
          <p:cNvPr id="60" name="Straight Arrow Connector 59"/>
          <p:cNvCxnSpPr/>
          <p:nvPr>
            <p:custDataLst>
              <p:tags r:id="rId9"/>
            </p:custDataLst>
          </p:nvPr>
        </p:nvCxnSpPr>
        <p:spPr>
          <a:xfrm flipH="1">
            <a:off x="3970828" y="3889094"/>
            <a:ext cx="3180423" cy="1138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Picture 8" descr="ocked Padlock Outline Security Symbol Vector - Clip Art Black And White  Loc"/>
          <p:cNvPicPr>
            <a:picLocks noChangeAspect="1" noChangeArrowheads="1"/>
          </p:cNvPicPr>
          <p:nvPr>
            <p:custDataLst>
              <p:tags r:id="rId10"/>
            </p:custDataLst>
          </p:nvPr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0832" y="1515379"/>
            <a:ext cx="332850" cy="426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" descr="oman reading Icon 3877731"/>
          <p:cNvPicPr>
            <a:picLocks noChangeAspect="1" noChangeArrowheads="1"/>
          </p:cNvPicPr>
          <p:nvPr>
            <p:custDataLst>
              <p:tags r:id="rId11"/>
            </p:custData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191" y="853131"/>
            <a:ext cx="4370107" cy="4370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ertificate Icon 5927781"/>
          <p:cNvPicPr>
            <a:picLocks noChangeAspect="1" noChangeArrowheads="1"/>
          </p:cNvPicPr>
          <p:nvPr>
            <p:custDataLst>
              <p:tags r:id="rId12"/>
            </p:custDataLst>
          </p:nvPr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3226" y="3240973"/>
            <a:ext cx="875469" cy="875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itle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175191" y="125251"/>
            <a:ext cx="9480322" cy="1034342"/>
          </a:xfrm>
        </p:spPr>
        <p:txBody>
          <a:bodyPr>
            <a:normAutofit fontScale="90000"/>
          </a:bodyPr>
          <a:lstStyle/>
          <a:p>
            <a:r>
              <a:rPr lang="en-US" dirty="0"/>
              <a:t>Certified Deletion: Timed-Release Encryption</a:t>
            </a:r>
          </a:p>
        </p:txBody>
      </p:sp>
      <p:pic>
        <p:nvPicPr>
          <p:cNvPr id="28" name="Picture 4" descr="anager Icon 2742077"/>
          <p:cNvPicPr>
            <a:picLocks noChangeAspect="1" noChangeArrowheads="1"/>
          </p:cNvPicPr>
          <p:nvPr>
            <p:custDataLst>
              <p:tags r:id="rId14"/>
            </p:custDataLst>
          </p:nvPr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9617" y="1210695"/>
            <a:ext cx="3604030" cy="3604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596237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/>
          <p:cNvSpPr txBox="1"/>
          <p:nvPr>
            <p:custDataLst>
              <p:tags r:id="rId2"/>
            </p:custDataLst>
          </p:nvPr>
        </p:nvSpPr>
        <p:spPr>
          <a:xfrm>
            <a:off x="1151210" y="5131126"/>
            <a:ext cx="39720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1" indent="-285750">
              <a:buFont typeface="Arial" charset="0"/>
              <a:buChar char="•"/>
            </a:pPr>
            <a:r>
              <a:rPr lang="en-US" sz="2400" dirty="0"/>
              <a:t>Wills</a:t>
            </a:r>
          </a:p>
          <a:p>
            <a:pPr marL="285750" lvl="1" indent="-285750">
              <a:buFont typeface="Arial" charset="0"/>
              <a:buChar char="•"/>
            </a:pPr>
            <a:endParaRPr lang="en-US" sz="2400" dirty="0"/>
          </a:p>
          <a:p>
            <a:pPr marL="285750" lvl="1" indent="-285750">
              <a:buSzPts val="100"/>
              <a:buFont typeface="Arial" charset="0"/>
              <a:buChar char="•"/>
            </a:pPr>
            <a:r>
              <a:rPr lang="en-US" sz="2400" dirty="0">
                <a:solidFill>
                  <a:schemeClr val="tx1">
                    <a:alpha val="0"/>
                  </a:schemeClr>
                </a:solidFill>
              </a:rPr>
              <a:t>Deposits</a:t>
            </a:r>
          </a:p>
        </p:txBody>
      </p:sp>
      <p:sp>
        <p:nvSpPr>
          <p:cNvPr id="45" name="TextBox 44"/>
          <p:cNvSpPr txBox="1"/>
          <p:nvPr>
            <p:custDataLst>
              <p:tags r:id="rId3"/>
            </p:custDataLst>
          </p:nvPr>
        </p:nvSpPr>
        <p:spPr>
          <a:xfrm>
            <a:off x="5037445" y="1445058"/>
            <a:ext cx="53893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|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6" name="TextBox 45"/>
              <p:cNvSpPr txBox="1"/>
              <p:nvPr>
                <p:custDataLst>
                  <p:tags r:id="rId4"/>
                </p:custDataLst>
              </p:nvPr>
            </p:nvSpPr>
            <p:spPr>
              <a:xfrm>
                <a:off x="5769046" y="1445058"/>
                <a:ext cx="636713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000" b="0" i="1" smtClean="0">
                          <a:latin typeface="Cambria Math" charset="0"/>
                        </a:rPr>
                        <m:t>⟩</m:t>
                      </m:r>
                    </m:oMath>
                  </m:oMathPara>
                </a14:m>
                <a:endParaRPr lang="en-US" sz="6000" dirty="0"/>
              </a:p>
            </p:txBody>
          </p:sp>
        </mc:Choice>
        <mc:Fallback>
          <p:sp>
            <p:nvSpPr>
              <p:cNvPr id="46" name="TextBox 45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4"/>
                </p:custDataLst>
              </p:nvPr>
            </p:nvSpPr>
            <p:spPr>
              <a:xfrm>
                <a:off x="5769046" y="1445058"/>
                <a:ext cx="636713" cy="1015663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Straight Arrow Connector 48"/>
          <p:cNvCxnSpPr/>
          <p:nvPr>
            <p:custDataLst>
              <p:tags r:id="rId5"/>
            </p:custDataLst>
          </p:nvPr>
        </p:nvCxnSpPr>
        <p:spPr>
          <a:xfrm>
            <a:off x="3974356" y="2432668"/>
            <a:ext cx="317689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>
            <p:custDataLst>
              <p:tags r:id="rId6"/>
            </p:custDataLst>
          </p:nvPr>
        </p:nvCxnSpPr>
        <p:spPr>
          <a:xfrm>
            <a:off x="3970828" y="3419163"/>
            <a:ext cx="3180423" cy="60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1" name="TextBox 50"/>
              <p:cNvSpPr txBox="1"/>
              <p:nvPr>
                <p:custDataLst>
                  <p:tags r:id="rId7"/>
                </p:custDataLst>
              </p:nvPr>
            </p:nvSpPr>
            <p:spPr>
              <a:xfrm>
                <a:off x="3816925" y="2630785"/>
                <a:ext cx="354025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Before time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𝑇</m:t>
                    </m:r>
                  </m:oMath>
                </a14:m>
                <a:r>
                  <a:rPr lang="en-US" sz="2400" dirty="0"/>
                  <a:t>:</a:t>
                </a:r>
              </a:p>
              <a:p>
                <a:pPr algn="ctr"/>
                <a:r>
                  <a:rPr lang="en-US" sz="2400" dirty="0"/>
                  <a:t>“Please delete my data”</a:t>
                </a:r>
              </a:p>
            </p:txBody>
          </p:sp>
        </mc:Choice>
        <mc:Fallback>
          <p:sp>
            <p:nvSpPr>
              <p:cNvPr id="51" name="TextBox 50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7"/>
                </p:custDataLst>
              </p:nvPr>
            </p:nvSpPr>
            <p:spPr>
              <a:xfrm>
                <a:off x="3816925" y="2630785"/>
                <a:ext cx="3540259" cy="830997"/>
              </a:xfrm>
              <a:prstGeom prst="rect">
                <a:avLst/>
              </a:prstGeom>
              <a:blipFill>
                <a:blip r:embed="rId17"/>
                <a:stretch>
                  <a:fillRect t="-5882" b="-16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Rectangle 54"/>
          <p:cNvSpPr/>
          <p:nvPr>
            <p:custDataLst>
              <p:tags r:id="rId8"/>
            </p:custDataLst>
          </p:nvPr>
        </p:nvSpPr>
        <p:spPr>
          <a:xfrm>
            <a:off x="5397766" y="1744880"/>
            <a:ext cx="548640" cy="548640"/>
          </a:xfrm>
          <a:prstGeom prst="rect">
            <a:avLst/>
          </a:prstGeom>
          <a:solidFill>
            <a:schemeClr val="accent4">
              <a:alpha val="2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  <a:ea typeface="Braggadocio" charset="0"/>
              <a:cs typeface="Braggadocio" charset="0"/>
            </a:endParaRPr>
          </a:p>
        </p:txBody>
      </p:sp>
      <p:cxnSp>
        <p:nvCxnSpPr>
          <p:cNvPr id="60" name="Straight Arrow Connector 59"/>
          <p:cNvCxnSpPr/>
          <p:nvPr>
            <p:custDataLst>
              <p:tags r:id="rId9"/>
            </p:custDataLst>
          </p:nvPr>
        </p:nvCxnSpPr>
        <p:spPr>
          <a:xfrm flipH="1">
            <a:off x="3970828" y="3889094"/>
            <a:ext cx="3180423" cy="1138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Picture 8" descr="ocked Padlock Outline Security Symbol Vector - Clip Art Black And White  Loc"/>
          <p:cNvPicPr>
            <a:picLocks noChangeAspect="1" noChangeArrowheads="1"/>
          </p:cNvPicPr>
          <p:nvPr>
            <p:custDataLst>
              <p:tags r:id="rId10"/>
            </p:custDataLst>
          </p:nvPr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0832" y="1515379"/>
            <a:ext cx="332850" cy="426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" descr="oman reading Icon 3877731"/>
          <p:cNvPicPr>
            <a:picLocks noChangeAspect="1" noChangeArrowheads="1"/>
          </p:cNvPicPr>
          <p:nvPr>
            <p:custDataLst>
              <p:tags r:id="rId11"/>
            </p:custData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191" y="853131"/>
            <a:ext cx="4370107" cy="4370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ertificate Icon 5927781"/>
          <p:cNvPicPr>
            <a:picLocks noChangeAspect="1" noChangeArrowheads="1"/>
          </p:cNvPicPr>
          <p:nvPr>
            <p:custDataLst>
              <p:tags r:id="rId12"/>
            </p:custDataLst>
          </p:nvPr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3226" y="3240973"/>
            <a:ext cx="875469" cy="875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itle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175191" y="125251"/>
            <a:ext cx="9480322" cy="1034342"/>
          </a:xfrm>
        </p:spPr>
        <p:txBody>
          <a:bodyPr>
            <a:normAutofit fontScale="90000"/>
          </a:bodyPr>
          <a:lstStyle/>
          <a:p>
            <a:r>
              <a:rPr lang="en-US" dirty="0"/>
              <a:t>Certified Deletion: Timed-Release Encryption</a:t>
            </a:r>
          </a:p>
        </p:txBody>
      </p:sp>
      <p:pic>
        <p:nvPicPr>
          <p:cNvPr id="28" name="Picture 4" descr="anager Icon 2742077"/>
          <p:cNvPicPr>
            <a:picLocks noChangeAspect="1" noChangeArrowheads="1"/>
          </p:cNvPicPr>
          <p:nvPr>
            <p:custDataLst>
              <p:tags r:id="rId14"/>
            </p:custDataLst>
          </p:nvPr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9617" y="1210695"/>
            <a:ext cx="3604030" cy="3604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686530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/>
          <p:cNvSpPr txBox="1"/>
          <p:nvPr>
            <p:custDataLst>
              <p:tags r:id="rId2"/>
            </p:custDataLst>
          </p:nvPr>
        </p:nvSpPr>
        <p:spPr>
          <a:xfrm>
            <a:off x="1151210" y="5131126"/>
            <a:ext cx="39720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1" indent="-285750">
              <a:buFont typeface="Arial" charset="0"/>
              <a:buChar char="•"/>
            </a:pPr>
            <a:r>
              <a:rPr lang="en-US" sz="2400" dirty="0"/>
              <a:t>Wills</a:t>
            </a:r>
          </a:p>
          <a:p>
            <a:pPr marL="285750" lvl="1" indent="-285750">
              <a:buFont typeface="Arial" charset="0"/>
              <a:buChar char="•"/>
            </a:pPr>
            <a:endParaRPr lang="en-US" sz="2400" dirty="0"/>
          </a:p>
          <a:p>
            <a:pPr marL="285750" lvl="1" indent="-285750">
              <a:buFont typeface="Arial" charset="0"/>
              <a:buChar char="•"/>
            </a:pPr>
            <a:r>
              <a:rPr lang="en-US" sz="2400" dirty="0"/>
              <a:t>Deposits</a:t>
            </a:r>
          </a:p>
        </p:txBody>
      </p:sp>
      <p:sp>
        <p:nvSpPr>
          <p:cNvPr id="45" name="TextBox 44"/>
          <p:cNvSpPr txBox="1"/>
          <p:nvPr>
            <p:custDataLst>
              <p:tags r:id="rId3"/>
            </p:custDataLst>
          </p:nvPr>
        </p:nvSpPr>
        <p:spPr>
          <a:xfrm>
            <a:off x="5037445" y="1445058"/>
            <a:ext cx="53893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|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6" name="TextBox 45"/>
              <p:cNvSpPr txBox="1"/>
              <p:nvPr>
                <p:custDataLst>
                  <p:tags r:id="rId4"/>
                </p:custDataLst>
              </p:nvPr>
            </p:nvSpPr>
            <p:spPr>
              <a:xfrm>
                <a:off x="5769046" y="1445058"/>
                <a:ext cx="636713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000" b="0" i="1" smtClean="0">
                          <a:latin typeface="Cambria Math" charset="0"/>
                        </a:rPr>
                        <m:t>⟩</m:t>
                      </m:r>
                    </m:oMath>
                  </m:oMathPara>
                </a14:m>
                <a:endParaRPr lang="en-US" sz="6000" dirty="0"/>
              </a:p>
            </p:txBody>
          </p:sp>
        </mc:Choice>
        <mc:Fallback>
          <p:sp>
            <p:nvSpPr>
              <p:cNvPr id="46" name="TextBox 45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4"/>
                </p:custDataLst>
              </p:nvPr>
            </p:nvSpPr>
            <p:spPr>
              <a:xfrm>
                <a:off x="5769046" y="1445058"/>
                <a:ext cx="636713" cy="1015663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Straight Arrow Connector 48"/>
          <p:cNvCxnSpPr/>
          <p:nvPr>
            <p:custDataLst>
              <p:tags r:id="rId5"/>
            </p:custDataLst>
          </p:nvPr>
        </p:nvCxnSpPr>
        <p:spPr>
          <a:xfrm>
            <a:off x="3974356" y="2432668"/>
            <a:ext cx="317689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>
            <p:custDataLst>
              <p:tags r:id="rId6"/>
            </p:custDataLst>
          </p:nvPr>
        </p:nvCxnSpPr>
        <p:spPr>
          <a:xfrm>
            <a:off x="3970828" y="3419163"/>
            <a:ext cx="3180423" cy="60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1" name="TextBox 50"/>
              <p:cNvSpPr txBox="1"/>
              <p:nvPr>
                <p:custDataLst>
                  <p:tags r:id="rId7"/>
                </p:custDataLst>
              </p:nvPr>
            </p:nvSpPr>
            <p:spPr>
              <a:xfrm>
                <a:off x="3816925" y="2630785"/>
                <a:ext cx="354025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Before time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𝑇</m:t>
                    </m:r>
                  </m:oMath>
                </a14:m>
                <a:r>
                  <a:rPr lang="en-US" sz="2400" dirty="0"/>
                  <a:t>:</a:t>
                </a:r>
              </a:p>
              <a:p>
                <a:pPr algn="ctr"/>
                <a:r>
                  <a:rPr lang="en-US" sz="2400" dirty="0"/>
                  <a:t>“Please delete my data”</a:t>
                </a:r>
              </a:p>
            </p:txBody>
          </p:sp>
        </mc:Choice>
        <mc:Fallback>
          <p:sp>
            <p:nvSpPr>
              <p:cNvPr id="51" name="TextBox 50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7"/>
                </p:custDataLst>
              </p:nvPr>
            </p:nvSpPr>
            <p:spPr>
              <a:xfrm>
                <a:off x="3816925" y="2630785"/>
                <a:ext cx="3540259" cy="830997"/>
              </a:xfrm>
              <a:prstGeom prst="rect">
                <a:avLst/>
              </a:prstGeom>
              <a:blipFill>
                <a:blip r:embed="rId17"/>
                <a:stretch>
                  <a:fillRect t="-5882" b="-16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Rectangle 54"/>
          <p:cNvSpPr/>
          <p:nvPr>
            <p:custDataLst>
              <p:tags r:id="rId8"/>
            </p:custDataLst>
          </p:nvPr>
        </p:nvSpPr>
        <p:spPr>
          <a:xfrm>
            <a:off x="5397766" y="1744880"/>
            <a:ext cx="548640" cy="548640"/>
          </a:xfrm>
          <a:prstGeom prst="rect">
            <a:avLst/>
          </a:prstGeom>
          <a:solidFill>
            <a:schemeClr val="accent4">
              <a:alpha val="2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  <a:ea typeface="Braggadocio" charset="0"/>
              <a:cs typeface="Braggadocio" charset="0"/>
            </a:endParaRPr>
          </a:p>
        </p:txBody>
      </p:sp>
      <p:cxnSp>
        <p:nvCxnSpPr>
          <p:cNvPr id="60" name="Straight Arrow Connector 59"/>
          <p:cNvCxnSpPr/>
          <p:nvPr>
            <p:custDataLst>
              <p:tags r:id="rId9"/>
            </p:custDataLst>
          </p:nvPr>
        </p:nvCxnSpPr>
        <p:spPr>
          <a:xfrm flipH="1">
            <a:off x="3970828" y="3889094"/>
            <a:ext cx="3180423" cy="1138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Picture 8" descr="ocked Padlock Outline Security Symbol Vector - Clip Art Black And White  Loc"/>
          <p:cNvPicPr>
            <a:picLocks noChangeAspect="1" noChangeArrowheads="1"/>
          </p:cNvPicPr>
          <p:nvPr>
            <p:custDataLst>
              <p:tags r:id="rId10"/>
            </p:custDataLst>
          </p:nvPr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0832" y="1515379"/>
            <a:ext cx="332850" cy="426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" descr="oman reading Icon 3877731"/>
          <p:cNvPicPr>
            <a:picLocks noChangeAspect="1" noChangeArrowheads="1"/>
          </p:cNvPicPr>
          <p:nvPr>
            <p:custDataLst>
              <p:tags r:id="rId11"/>
            </p:custData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191" y="853131"/>
            <a:ext cx="4370107" cy="4370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ertificate Icon 5927781"/>
          <p:cNvPicPr>
            <a:picLocks noChangeAspect="1" noChangeArrowheads="1"/>
          </p:cNvPicPr>
          <p:nvPr>
            <p:custDataLst>
              <p:tags r:id="rId12"/>
            </p:custDataLst>
          </p:nvPr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3226" y="3240973"/>
            <a:ext cx="875469" cy="875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itle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175191" y="125251"/>
            <a:ext cx="9480322" cy="1034342"/>
          </a:xfrm>
        </p:spPr>
        <p:txBody>
          <a:bodyPr>
            <a:normAutofit fontScale="90000"/>
          </a:bodyPr>
          <a:lstStyle/>
          <a:p>
            <a:r>
              <a:rPr lang="en-US" dirty="0"/>
              <a:t>Certified Deletion: Timed-Release Encryption</a:t>
            </a:r>
          </a:p>
        </p:txBody>
      </p:sp>
      <p:pic>
        <p:nvPicPr>
          <p:cNvPr id="28" name="Picture 4" descr="anager Icon 2742077"/>
          <p:cNvPicPr>
            <a:picLocks noChangeAspect="1" noChangeArrowheads="1"/>
          </p:cNvPicPr>
          <p:nvPr>
            <p:custDataLst>
              <p:tags r:id="rId14"/>
            </p:custDataLst>
          </p:nvPr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9617" y="1210695"/>
            <a:ext cx="3604030" cy="3604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394871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/>
          <p:cNvSpPr txBox="1"/>
          <p:nvPr>
            <p:custDataLst>
              <p:tags r:id="rId2"/>
            </p:custDataLst>
          </p:nvPr>
        </p:nvSpPr>
        <p:spPr>
          <a:xfrm>
            <a:off x="1151210" y="5131126"/>
            <a:ext cx="39720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1" indent="-285750">
              <a:buFont typeface="Arial" charset="0"/>
              <a:buChar char="•"/>
            </a:pPr>
            <a:r>
              <a:rPr lang="en-US" sz="2400" dirty="0"/>
              <a:t>Wills</a:t>
            </a:r>
          </a:p>
          <a:p>
            <a:pPr marL="285750" lvl="1" indent="-285750">
              <a:buFont typeface="Arial" charset="0"/>
              <a:buChar char="•"/>
            </a:pPr>
            <a:endParaRPr lang="en-US" sz="2400" dirty="0"/>
          </a:p>
          <a:p>
            <a:pPr marL="285750" lvl="1" indent="-285750">
              <a:buFont typeface="Arial" charset="0"/>
              <a:buChar char="•"/>
            </a:pPr>
            <a:r>
              <a:rPr lang="en-US" sz="2400" dirty="0"/>
              <a:t>Deposits</a:t>
            </a:r>
          </a:p>
        </p:txBody>
      </p:sp>
      <p:sp>
        <p:nvSpPr>
          <p:cNvPr id="45" name="TextBox 44"/>
          <p:cNvSpPr txBox="1"/>
          <p:nvPr>
            <p:custDataLst>
              <p:tags r:id="rId3"/>
            </p:custDataLst>
          </p:nvPr>
        </p:nvSpPr>
        <p:spPr>
          <a:xfrm>
            <a:off x="5037445" y="1445058"/>
            <a:ext cx="53893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|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6" name="TextBox 45"/>
              <p:cNvSpPr txBox="1"/>
              <p:nvPr>
                <p:custDataLst>
                  <p:tags r:id="rId4"/>
                </p:custDataLst>
              </p:nvPr>
            </p:nvSpPr>
            <p:spPr>
              <a:xfrm>
                <a:off x="5769046" y="1445058"/>
                <a:ext cx="636713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000" b="0" i="1" smtClean="0">
                          <a:latin typeface="Cambria Math" charset="0"/>
                        </a:rPr>
                        <m:t>⟩</m:t>
                      </m:r>
                    </m:oMath>
                  </m:oMathPara>
                </a14:m>
                <a:endParaRPr lang="en-US" sz="6000" dirty="0"/>
              </a:p>
            </p:txBody>
          </p:sp>
        </mc:Choice>
        <mc:Fallback>
          <p:sp>
            <p:nvSpPr>
              <p:cNvPr id="46" name="TextBox 45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4"/>
                </p:custDataLst>
              </p:nvPr>
            </p:nvSpPr>
            <p:spPr>
              <a:xfrm>
                <a:off x="5769046" y="1445058"/>
                <a:ext cx="636713" cy="1015663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Straight Arrow Connector 48"/>
          <p:cNvCxnSpPr/>
          <p:nvPr>
            <p:custDataLst>
              <p:tags r:id="rId5"/>
            </p:custDataLst>
          </p:nvPr>
        </p:nvCxnSpPr>
        <p:spPr>
          <a:xfrm>
            <a:off x="3974356" y="2432668"/>
            <a:ext cx="317689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>
            <p:custDataLst>
              <p:tags r:id="rId6"/>
            </p:custDataLst>
          </p:nvPr>
        </p:nvCxnSpPr>
        <p:spPr>
          <a:xfrm>
            <a:off x="3970828" y="3419163"/>
            <a:ext cx="3180423" cy="60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1" name="TextBox 50"/>
              <p:cNvSpPr txBox="1"/>
              <p:nvPr>
                <p:custDataLst>
                  <p:tags r:id="rId7"/>
                </p:custDataLst>
              </p:nvPr>
            </p:nvSpPr>
            <p:spPr>
              <a:xfrm>
                <a:off x="3816925" y="2630785"/>
                <a:ext cx="354025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Before time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𝑇</m:t>
                    </m:r>
                  </m:oMath>
                </a14:m>
                <a:r>
                  <a:rPr lang="en-US" sz="2400" dirty="0"/>
                  <a:t>:</a:t>
                </a:r>
              </a:p>
              <a:p>
                <a:pPr algn="ctr"/>
                <a:r>
                  <a:rPr lang="en-US" sz="2400" dirty="0"/>
                  <a:t>“Please delete my data”</a:t>
                </a:r>
              </a:p>
            </p:txBody>
          </p:sp>
        </mc:Choice>
        <mc:Fallback>
          <p:sp>
            <p:nvSpPr>
              <p:cNvPr id="51" name="TextBox 50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7"/>
                </p:custDataLst>
              </p:nvPr>
            </p:nvSpPr>
            <p:spPr>
              <a:xfrm>
                <a:off x="3816925" y="2630785"/>
                <a:ext cx="3540259" cy="830997"/>
              </a:xfrm>
              <a:prstGeom prst="rect">
                <a:avLst/>
              </a:prstGeom>
              <a:blipFill>
                <a:blip r:embed="rId18"/>
                <a:stretch>
                  <a:fillRect t="-5882" b="-16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Rectangle 54"/>
          <p:cNvSpPr/>
          <p:nvPr>
            <p:custDataLst>
              <p:tags r:id="rId8"/>
            </p:custDataLst>
          </p:nvPr>
        </p:nvSpPr>
        <p:spPr>
          <a:xfrm>
            <a:off x="5397766" y="1744880"/>
            <a:ext cx="548640" cy="548640"/>
          </a:xfrm>
          <a:prstGeom prst="rect">
            <a:avLst/>
          </a:prstGeom>
          <a:solidFill>
            <a:schemeClr val="accent4">
              <a:alpha val="2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  <a:ea typeface="Braggadocio" charset="0"/>
              <a:cs typeface="Braggadocio" charset="0"/>
            </a:endParaRPr>
          </a:p>
        </p:txBody>
      </p:sp>
      <p:cxnSp>
        <p:nvCxnSpPr>
          <p:cNvPr id="60" name="Straight Arrow Connector 59"/>
          <p:cNvCxnSpPr/>
          <p:nvPr>
            <p:custDataLst>
              <p:tags r:id="rId9"/>
            </p:custDataLst>
          </p:nvPr>
        </p:nvCxnSpPr>
        <p:spPr>
          <a:xfrm flipH="1">
            <a:off x="3970828" y="3889094"/>
            <a:ext cx="3180423" cy="1138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Picture 8" descr="ocked Padlock Outline Security Symbol Vector - Clip Art Black And White  Loc"/>
          <p:cNvPicPr>
            <a:picLocks noChangeAspect="1" noChangeArrowheads="1"/>
          </p:cNvPicPr>
          <p:nvPr>
            <p:custDataLst>
              <p:tags r:id="rId10"/>
            </p:custData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0832" y="1515379"/>
            <a:ext cx="332850" cy="426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" descr="oman reading Icon 3877731"/>
          <p:cNvPicPr>
            <a:picLocks noChangeAspect="1" noChangeArrowheads="1"/>
          </p:cNvPicPr>
          <p:nvPr>
            <p:custDataLst>
              <p:tags r:id="rId11"/>
            </p:custDataLst>
          </p:nvPr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191" y="853131"/>
            <a:ext cx="4370107" cy="4370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ertificate Icon 5927781"/>
          <p:cNvPicPr>
            <a:picLocks noChangeAspect="1" noChangeArrowheads="1"/>
          </p:cNvPicPr>
          <p:nvPr>
            <p:custDataLst>
              <p:tags r:id="rId12"/>
            </p:custDataLst>
          </p:nvPr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3226" y="3240973"/>
            <a:ext cx="875469" cy="875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itle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175191" y="125251"/>
            <a:ext cx="9480322" cy="1034342"/>
          </a:xfrm>
        </p:spPr>
        <p:txBody>
          <a:bodyPr>
            <a:normAutofit fontScale="90000"/>
          </a:bodyPr>
          <a:lstStyle/>
          <a:p>
            <a:r>
              <a:rPr lang="en-US" dirty="0"/>
              <a:t>Certified Deletion: Timed-Release Encryption</a:t>
            </a:r>
          </a:p>
        </p:txBody>
      </p:sp>
      <p:pic>
        <p:nvPicPr>
          <p:cNvPr id="28" name="Picture 4" descr="anager Icon 2742077"/>
          <p:cNvPicPr>
            <a:picLocks noChangeAspect="1" noChangeArrowheads="1"/>
          </p:cNvPicPr>
          <p:nvPr>
            <p:custDataLst>
              <p:tags r:id="rId14"/>
            </p:custDataLst>
          </p:nvPr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9617" y="1210695"/>
            <a:ext cx="3604030" cy="3604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>
            <p:custDataLst>
              <p:tags r:id="rId15"/>
            </p:custDataLst>
          </p:nvPr>
        </p:nvSpPr>
        <p:spPr>
          <a:xfrm>
            <a:off x="10348047" y="125251"/>
            <a:ext cx="16277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[Unruh 13]</a:t>
            </a:r>
          </a:p>
          <a:p>
            <a:pPr algn="r"/>
            <a:r>
              <a:rPr lang="en-US" dirty="0"/>
              <a:t>[</a:t>
            </a:r>
            <a:r>
              <a:rPr lang="en-US" b="1" dirty="0"/>
              <a:t>B</a:t>
            </a:r>
            <a:r>
              <a:rPr lang="en-US" dirty="0"/>
              <a:t>, </a:t>
            </a:r>
            <a:r>
              <a:rPr lang="en-US" dirty="0" err="1"/>
              <a:t>Khurana</a:t>
            </a:r>
            <a:r>
              <a:rPr lang="en-US" dirty="0"/>
              <a:t> 23]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37579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8514144" cy="2357269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Basic scenario and applications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Recipe for constructions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Security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Certifiable deletion of programs</a:t>
            </a:r>
          </a:p>
          <a:p>
            <a:endParaRPr lang="en-US" dirty="0"/>
          </a:p>
          <a:p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46144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342900" y="250825"/>
            <a:ext cx="3314700" cy="942975"/>
          </a:xfrm>
        </p:spPr>
        <p:txBody>
          <a:bodyPr/>
          <a:lstStyle/>
          <a:p>
            <a:r>
              <a:rPr lang="en-US" dirty="0"/>
              <a:t>Approach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35000" y="1533525"/>
            <a:ext cx="10515600" cy="4351338"/>
          </a:xfrm>
        </p:spPr>
        <p:txBody>
          <a:bodyPr/>
          <a:lstStyle/>
          <a:p>
            <a:pPr>
              <a:buSzPts val="100"/>
            </a:pPr>
            <a:r>
              <a:rPr lang="en-US" dirty="0">
                <a:solidFill>
                  <a:schemeClr val="tx1">
                    <a:alpha val="0"/>
                  </a:schemeClr>
                </a:solidFill>
              </a:rPr>
              <a:t>Modularize: think about the quantum information and crypto components separately</a:t>
            </a:r>
          </a:p>
          <a:p>
            <a:endParaRPr lang="en-US" dirty="0"/>
          </a:p>
          <a:p>
            <a:pPr>
              <a:buSzPts val="100"/>
            </a:pPr>
            <a:r>
              <a:rPr lang="en-US" dirty="0">
                <a:solidFill>
                  <a:schemeClr val="tx1">
                    <a:alpha val="0"/>
                  </a:schemeClr>
                </a:solidFill>
              </a:rPr>
              <a:t>Take advantage of the uncertainty principle </a:t>
            </a:r>
          </a:p>
          <a:p>
            <a:endParaRPr lang="en-US" dirty="0"/>
          </a:p>
          <a:p>
            <a:pPr>
              <a:buSzPts val="100"/>
            </a:pPr>
            <a:r>
              <a:rPr lang="en-US" dirty="0">
                <a:solidFill>
                  <a:schemeClr val="tx1">
                    <a:alpha val="0"/>
                  </a:schemeClr>
                </a:solidFill>
              </a:rPr>
              <a:t>We need states that can simultaneously encode information in two conjugate bases</a:t>
            </a:r>
          </a:p>
          <a:p>
            <a:pPr lvl="1">
              <a:buSzPts val="100"/>
            </a:pPr>
            <a:r>
              <a:rPr lang="en-US" dirty="0">
                <a:solidFill>
                  <a:schemeClr val="tx1">
                    <a:alpha val="0"/>
                  </a:schemeClr>
                </a:solidFill>
              </a:rPr>
              <a:t>One basis will encode plaintext information</a:t>
            </a:r>
          </a:p>
          <a:p>
            <a:pPr lvl="1">
              <a:buSzPts val="100"/>
            </a:pPr>
            <a:r>
              <a:rPr lang="en-US" dirty="0">
                <a:solidFill>
                  <a:schemeClr val="tx1">
                    <a:alpha val="0"/>
                  </a:schemeClr>
                </a:solidFill>
              </a:rPr>
              <a:t>The other will encode valid deletion certificates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603898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342900" y="250825"/>
            <a:ext cx="3314700" cy="942975"/>
          </a:xfrm>
        </p:spPr>
        <p:txBody>
          <a:bodyPr/>
          <a:lstStyle/>
          <a:p>
            <a:r>
              <a:rPr lang="en-US" dirty="0"/>
              <a:t>Approach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35000" y="1533525"/>
            <a:ext cx="10515600" cy="4351338"/>
          </a:xfrm>
        </p:spPr>
        <p:txBody>
          <a:bodyPr/>
          <a:lstStyle/>
          <a:p>
            <a:r>
              <a:rPr lang="en-US" dirty="0"/>
              <a:t>Modularize: think about the quantum information and crypto components separately</a:t>
            </a:r>
          </a:p>
          <a:p>
            <a:endParaRPr lang="en-US" dirty="0"/>
          </a:p>
          <a:p>
            <a:pPr>
              <a:buSzPts val="100"/>
            </a:pPr>
            <a:r>
              <a:rPr lang="en-US" dirty="0">
                <a:solidFill>
                  <a:schemeClr val="tx1">
                    <a:alpha val="0"/>
                  </a:schemeClr>
                </a:solidFill>
              </a:rPr>
              <a:t>Take advantage of the uncertainty principle </a:t>
            </a:r>
          </a:p>
          <a:p>
            <a:endParaRPr lang="en-US" dirty="0"/>
          </a:p>
          <a:p>
            <a:pPr>
              <a:buSzPts val="100"/>
            </a:pPr>
            <a:r>
              <a:rPr lang="en-US" dirty="0">
                <a:solidFill>
                  <a:schemeClr val="tx1">
                    <a:alpha val="0"/>
                  </a:schemeClr>
                </a:solidFill>
              </a:rPr>
              <a:t>We need states that can simultaneously encode information in two conjugate bases</a:t>
            </a:r>
          </a:p>
          <a:p>
            <a:pPr lvl="1">
              <a:buSzPts val="100"/>
            </a:pPr>
            <a:r>
              <a:rPr lang="en-US" dirty="0">
                <a:solidFill>
                  <a:schemeClr val="tx1">
                    <a:alpha val="0"/>
                  </a:schemeClr>
                </a:solidFill>
              </a:rPr>
              <a:t>One basis will encode plaintext information</a:t>
            </a:r>
          </a:p>
          <a:p>
            <a:pPr lvl="1">
              <a:buSzPts val="100"/>
            </a:pPr>
            <a:r>
              <a:rPr lang="en-US" dirty="0">
                <a:solidFill>
                  <a:schemeClr val="tx1">
                    <a:alpha val="0"/>
                  </a:schemeClr>
                </a:solidFill>
              </a:rPr>
              <a:t>The other will encode valid deletion certificates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695151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342900" y="250825"/>
            <a:ext cx="3314700" cy="942975"/>
          </a:xfrm>
        </p:spPr>
        <p:txBody>
          <a:bodyPr/>
          <a:lstStyle/>
          <a:p>
            <a:r>
              <a:rPr lang="en-US" dirty="0"/>
              <a:t>Approach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35000" y="1533525"/>
            <a:ext cx="10515600" cy="4351338"/>
          </a:xfrm>
        </p:spPr>
        <p:txBody>
          <a:bodyPr/>
          <a:lstStyle/>
          <a:p>
            <a:r>
              <a:rPr lang="en-US" dirty="0"/>
              <a:t>Modularize: think about the quantum information and crypto components separately</a:t>
            </a:r>
          </a:p>
          <a:p>
            <a:endParaRPr lang="en-US" dirty="0"/>
          </a:p>
          <a:p>
            <a:r>
              <a:rPr lang="en-US" dirty="0"/>
              <a:t>Take advantage of the uncertainty principle </a:t>
            </a:r>
          </a:p>
          <a:p>
            <a:endParaRPr lang="en-US" dirty="0"/>
          </a:p>
          <a:p>
            <a:pPr>
              <a:buSzPts val="100"/>
            </a:pPr>
            <a:r>
              <a:rPr lang="en-US" dirty="0">
                <a:solidFill>
                  <a:schemeClr val="tx1">
                    <a:alpha val="0"/>
                  </a:schemeClr>
                </a:solidFill>
              </a:rPr>
              <a:t>We need states that can simultaneously encode information in two conjugate bases</a:t>
            </a:r>
          </a:p>
          <a:p>
            <a:pPr lvl="1">
              <a:buSzPts val="100"/>
            </a:pPr>
            <a:r>
              <a:rPr lang="en-US" dirty="0">
                <a:solidFill>
                  <a:schemeClr val="tx1">
                    <a:alpha val="0"/>
                  </a:schemeClr>
                </a:solidFill>
              </a:rPr>
              <a:t>One basis will encode plaintext information</a:t>
            </a:r>
          </a:p>
          <a:p>
            <a:pPr lvl="1">
              <a:buSzPts val="100"/>
            </a:pPr>
            <a:r>
              <a:rPr lang="en-US" dirty="0">
                <a:solidFill>
                  <a:schemeClr val="tx1">
                    <a:alpha val="0"/>
                  </a:schemeClr>
                </a:solidFill>
              </a:rPr>
              <a:t>The other will encode valid deletion certificates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619154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8514144" cy="2357269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Basic scenario and applications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Recipe for constructions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Security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Certifiable deletion of programs</a:t>
            </a:r>
          </a:p>
          <a:p>
            <a:endParaRPr lang="en-US" dirty="0"/>
          </a:p>
          <a:p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054922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342900" y="250825"/>
            <a:ext cx="3314700" cy="942975"/>
          </a:xfrm>
        </p:spPr>
        <p:txBody>
          <a:bodyPr/>
          <a:lstStyle/>
          <a:p>
            <a:r>
              <a:rPr lang="en-US" dirty="0"/>
              <a:t>Approach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35000" y="1533525"/>
            <a:ext cx="10515600" cy="4351338"/>
          </a:xfrm>
        </p:spPr>
        <p:txBody>
          <a:bodyPr/>
          <a:lstStyle/>
          <a:p>
            <a:r>
              <a:rPr lang="en-US" dirty="0"/>
              <a:t>Modularize: think about the quantum information and crypto components separately</a:t>
            </a:r>
          </a:p>
          <a:p>
            <a:endParaRPr lang="en-US" dirty="0"/>
          </a:p>
          <a:p>
            <a:r>
              <a:rPr lang="en-US" dirty="0"/>
              <a:t>Take advantage of the uncertainty principle </a:t>
            </a:r>
          </a:p>
          <a:p>
            <a:endParaRPr lang="en-US" dirty="0"/>
          </a:p>
          <a:p>
            <a:r>
              <a:rPr lang="en-US" dirty="0"/>
              <a:t>We need states that can simultaneously encode information in two conjugate bases</a:t>
            </a:r>
          </a:p>
          <a:p>
            <a:pPr lvl="1">
              <a:buSzPts val="100"/>
            </a:pPr>
            <a:r>
              <a:rPr lang="en-US" dirty="0">
                <a:solidFill>
                  <a:schemeClr val="tx1">
                    <a:alpha val="0"/>
                  </a:schemeClr>
                </a:solidFill>
              </a:rPr>
              <a:t>One basis will encode plaintext information</a:t>
            </a:r>
          </a:p>
          <a:p>
            <a:pPr lvl="1">
              <a:buSzPts val="100"/>
            </a:pPr>
            <a:r>
              <a:rPr lang="en-US" dirty="0">
                <a:solidFill>
                  <a:schemeClr val="tx1">
                    <a:alpha val="0"/>
                  </a:schemeClr>
                </a:solidFill>
              </a:rPr>
              <a:t>The other will encode valid deletion certificates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170861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342900" y="250825"/>
            <a:ext cx="3314700" cy="942975"/>
          </a:xfrm>
        </p:spPr>
        <p:txBody>
          <a:bodyPr/>
          <a:lstStyle/>
          <a:p>
            <a:r>
              <a:rPr lang="en-US" dirty="0"/>
              <a:t>Approach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35000" y="1533525"/>
            <a:ext cx="10515600" cy="4351338"/>
          </a:xfrm>
        </p:spPr>
        <p:txBody>
          <a:bodyPr/>
          <a:lstStyle/>
          <a:p>
            <a:r>
              <a:rPr lang="en-US" dirty="0"/>
              <a:t>Modularize: think about the quantum information and crypto components separately</a:t>
            </a:r>
          </a:p>
          <a:p>
            <a:endParaRPr lang="en-US" dirty="0"/>
          </a:p>
          <a:p>
            <a:r>
              <a:rPr lang="en-US" dirty="0"/>
              <a:t>Take advantage of the uncertainty principle </a:t>
            </a:r>
          </a:p>
          <a:p>
            <a:endParaRPr lang="en-US" dirty="0"/>
          </a:p>
          <a:p>
            <a:r>
              <a:rPr lang="en-US" dirty="0"/>
              <a:t>We need states that can simultaneously encode information in two conjugate bases</a:t>
            </a:r>
          </a:p>
          <a:p>
            <a:pPr lvl="1"/>
            <a:r>
              <a:rPr lang="en-US" dirty="0"/>
              <a:t>One basis will encode plaintext information</a:t>
            </a:r>
          </a:p>
          <a:p>
            <a:pPr lvl="1">
              <a:buSzPts val="100"/>
            </a:pPr>
            <a:r>
              <a:rPr lang="en-US" dirty="0">
                <a:solidFill>
                  <a:schemeClr val="tx1">
                    <a:alpha val="0"/>
                  </a:schemeClr>
                </a:solidFill>
              </a:rPr>
              <a:t>The other will encode valid deletion certificates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980498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342900" y="250825"/>
            <a:ext cx="3314700" cy="942975"/>
          </a:xfrm>
        </p:spPr>
        <p:txBody>
          <a:bodyPr/>
          <a:lstStyle/>
          <a:p>
            <a:r>
              <a:rPr lang="en-US" dirty="0"/>
              <a:t>Approach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35000" y="1533525"/>
            <a:ext cx="10515600" cy="4351338"/>
          </a:xfrm>
        </p:spPr>
        <p:txBody>
          <a:bodyPr/>
          <a:lstStyle/>
          <a:p>
            <a:r>
              <a:rPr lang="en-US" dirty="0"/>
              <a:t>Modularize: think about the quantum information and crypto components separately</a:t>
            </a:r>
          </a:p>
          <a:p>
            <a:endParaRPr lang="en-US" dirty="0"/>
          </a:p>
          <a:p>
            <a:r>
              <a:rPr lang="en-US" dirty="0"/>
              <a:t>Take advantage of the uncertainty principle </a:t>
            </a:r>
          </a:p>
          <a:p>
            <a:endParaRPr lang="en-US" dirty="0"/>
          </a:p>
          <a:p>
            <a:r>
              <a:rPr lang="en-US" dirty="0"/>
              <a:t>We need states that can simultaneously encode information in two conjugate bases</a:t>
            </a:r>
          </a:p>
          <a:p>
            <a:pPr lvl="1"/>
            <a:r>
              <a:rPr lang="en-US" dirty="0"/>
              <a:t>One basis will encode plaintext information</a:t>
            </a:r>
          </a:p>
          <a:p>
            <a:pPr lvl="1"/>
            <a:r>
              <a:rPr lang="en-US" dirty="0"/>
              <a:t>The other will encode valid deletion certificates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546557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342900" y="250825"/>
            <a:ext cx="6096000" cy="942975"/>
          </a:xfrm>
        </p:spPr>
        <p:txBody>
          <a:bodyPr>
            <a:normAutofit/>
          </a:bodyPr>
          <a:lstStyle/>
          <a:p>
            <a:r>
              <a:rPr lang="en-US" dirty="0"/>
              <a:t>General Recipe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122728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>
                <p:custDataLst>
                  <p:tags r:id="rId2"/>
                </p:custDataLst>
              </p:nvPr>
            </p:nvSpPr>
            <p:spPr>
              <a:xfrm>
                <a:off x="989051" y="1576875"/>
                <a:ext cx="978582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For a subspace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charset="0"/>
                      </a:rPr>
                      <m:t>𝑆</m:t>
                    </m:r>
                    <m:r>
                      <a:rPr lang="en-US" sz="2800" b="0" i="1" smtClean="0">
                        <a:latin typeface="Cambria Math" charset="0"/>
                      </a:rPr>
                      <m:t>⊂ </m:t>
                    </m:r>
                    <m:sSubSup>
                      <m:sSubSup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𝔽</m:t>
                        </m:r>
                      </m:e>
                      <m:sub>
                        <m:r>
                          <a:rPr lang="en-US" sz="28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b>
                      <m:sup>
                        <m:r>
                          <a:rPr lang="en-US" sz="28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</m:sup>
                    </m:sSubSup>
                  </m:oMath>
                </a14:m>
                <a:r>
                  <a:rPr lang="en-US" sz="2800" dirty="0"/>
                  <a:t> and vectors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charset="0"/>
                      </a:rPr>
                      <m:t>𝑥</m:t>
                    </m:r>
                    <m:r>
                      <a:rPr lang="en-US" sz="2800" b="0" i="1" smtClean="0">
                        <a:latin typeface="Cambria Math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 sz="2800" b="0" i="0" smtClean="0">
                        <a:latin typeface="Cambria Math" charset="0"/>
                      </a:rPr>
                      <m:t>co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charset="0"/>
                          </a:rPr>
                          <m:t>𝑆</m:t>
                        </m:r>
                      </m:e>
                    </m:d>
                    <m:r>
                      <a:rPr lang="en-US" sz="2800" b="0" i="1" smtClean="0">
                        <a:latin typeface="Cambria Math" charset="0"/>
                      </a:rPr>
                      <m:t>,</m:t>
                    </m:r>
                    <m:r>
                      <a:rPr lang="en-US" sz="2800" b="0" i="1" smtClean="0">
                        <a:latin typeface="Cambria Math" charset="0"/>
                      </a:rPr>
                      <m:t>𝑧</m:t>
                    </m:r>
                    <m:r>
                      <a:rPr lang="en-US" sz="2800" b="0" i="1" smtClean="0">
                        <a:latin typeface="Cambria Math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 sz="2800" b="0" i="0" smtClean="0">
                        <a:latin typeface="Cambria Math" charset="0"/>
                      </a:rPr>
                      <m:t>co</m:t>
                    </m:r>
                    <m:r>
                      <a:rPr lang="en-US" sz="2800" b="0" i="1" smtClean="0"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charset="0"/>
                          </a:rPr>
                          <m:t>𝑆</m:t>
                        </m:r>
                      </m:e>
                      <m:sup>
                        <m:r>
                          <a:rPr lang="en-US" sz="2800" b="0" i="1" smtClean="0">
                            <a:latin typeface="Cambria Math" charset="0"/>
                          </a:rPr>
                          <m:t>⊥</m:t>
                        </m:r>
                      </m:sup>
                    </m:sSup>
                    <m:r>
                      <a:rPr lang="en-US" sz="2800" b="0" i="1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800" dirty="0"/>
                  <a:t>, define</a:t>
                </a:r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2"/>
                </p:custDataLst>
              </p:nvPr>
            </p:nvSpPr>
            <p:spPr>
              <a:xfrm>
                <a:off x="989051" y="1576875"/>
                <a:ext cx="9785820" cy="523220"/>
              </a:xfrm>
              <a:prstGeom prst="rect">
                <a:avLst/>
              </a:prstGeom>
              <a:blipFill>
                <a:blip r:embed="rId6"/>
                <a:stretch>
                  <a:fillRect l="-1245" t="-11628" r="-125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>
                <p:custDataLst>
                  <p:tags r:id="rId3"/>
                </p:custDataLst>
              </p:nvPr>
            </p:nvSpPr>
            <p:spPr>
              <a:xfrm>
                <a:off x="2645225" y="2254942"/>
                <a:ext cx="4325928" cy="9889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𝑥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𝑧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charset="0"/>
                        </a:rPr>
                        <m:t>= </m:t>
                      </m:r>
                      <m:f>
                        <m:fPr>
                          <m:ctrlPr>
                            <a:rPr lang="bg-BG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bg-BG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|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𝑆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|</m:t>
                              </m:r>
                            </m:e>
                          </m:rad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bg-BG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b="0" i="1" smtClean="0">
                              <a:latin typeface="Cambria Math" charset="0"/>
                            </a:rPr>
                            <m:t>𝑠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∈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𝑆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𝑠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⋅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𝑧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charset="0"/>
                            </a:rPr>
                            <m:t>|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𝑠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⟩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3"/>
                </p:custDataLst>
              </p:nvPr>
            </p:nvSpPr>
            <p:spPr>
              <a:xfrm>
                <a:off x="2645225" y="2254942"/>
                <a:ext cx="4325928" cy="98892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itle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342900" y="250825"/>
            <a:ext cx="6096000" cy="942975"/>
          </a:xfrm>
        </p:spPr>
        <p:txBody>
          <a:bodyPr>
            <a:normAutofit/>
          </a:bodyPr>
          <a:lstStyle/>
          <a:p>
            <a:r>
              <a:rPr lang="en-US" dirty="0"/>
              <a:t>General Recipe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257477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>
                <p:custDataLst>
                  <p:tags r:id="rId2"/>
                </p:custDataLst>
              </p:nvPr>
            </p:nvSpPr>
            <p:spPr>
              <a:xfrm>
                <a:off x="989051" y="1576875"/>
                <a:ext cx="978582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For a subspace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charset="0"/>
                      </a:rPr>
                      <m:t>𝑆</m:t>
                    </m:r>
                    <m:r>
                      <a:rPr lang="en-US" sz="2800" b="0" i="1" smtClean="0">
                        <a:latin typeface="Cambria Math" charset="0"/>
                      </a:rPr>
                      <m:t>⊂ </m:t>
                    </m:r>
                    <m:sSubSup>
                      <m:sSubSup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𝔽</m:t>
                        </m:r>
                      </m:e>
                      <m:sub>
                        <m:r>
                          <a:rPr lang="en-US" sz="28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b>
                      <m:sup>
                        <m:r>
                          <a:rPr lang="en-US" sz="28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</m:sup>
                    </m:sSubSup>
                  </m:oMath>
                </a14:m>
                <a:r>
                  <a:rPr lang="en-US" sz="2800" dirty="0"/>
                  <a:t> and vectors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charset="0"/>
                      </a:rPr>
                      <m:t>𝑥</m:t>
                    </m:r>
                    <m:r>
                      <a:rPr lang="en-US" sz="2800" b="0" i="1" smtClean="0">
                        <a:latin typeface="Cambria Math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 sz="2800" b="0" i="0" smtClean="0">
                        <a:latin typeface="Cambria Math" charset="0"/>
                      </a:rPr>
                      <m:t>co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charset="0"/>
                          </a:rPr>
                          <m:t>𝑆</m:t>
                        </m:r>
                      </m:e>
                    </m:d>
                    <m:r>
                      <a:rPr lang="en-US" sz="2800" b="0" i="1" smtClean="0">
                        <a:latin typeface="Cambria Math" charset="0"/>
                      </a:rPr>
                      <m:t>,</m:t>
                    </m:r>
                    <m:r>
                      <a:rPr lang="en-US" sz="2800" b="0" i="1" smtClean="0">
                        <a:latin typeface="Cambria Math" charset="0"/>
                      </a:rPr>
                      <m:t>𝑧</m:t>
                    </m:r>
                    <m:r>
                      <a:rPr lang="en-US" sz="2800" b="0" i="1" smtClean="0">
                        <a:latin typeface="Cambria Math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 sz="2800" b="0" i="0" smtClean="0">
                        <a:latin typeface="Cambria Math" charset="0"/>
                      </a:rPr>
                      <m:t>co</m:t>
                    </m:r>
                    <m:r>
                      <a:rPr lang="en-US" sz="2800" b="0" i="1" smtClean="0"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charset="0"/>
                          </a:rPr>
                          <m:t>𝑆</m:t>
                        </m:r>
                      </m:e>
                      <m:sup>
                        <m:r>
                          <a:rPr lang="en-US" sz="2800" b="0" i="1" smtClean="0">
                            <a:latin typeface="Cambria Math" charset="0"/>
                          </a:rPr>
                          <m:t>⊥</m:t>
                        </m:r>
                      </m:sup>
                    </m:sSup>
                    <m:r>
                      <a:rPr lang="en-US" sz="2800" b="0" i="1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800" dirty="0"/>
                  <a:t>, define</a:t>
                </a:r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2"/>
                </p:custDataLst>
              </p:nvPr>
            </p:nvSpPr>
            <p:spPr>
              <a:xfrm>
                <a:off x="989051" y="1576875"/>
                <a:ext cx="9785820" cy="523220"/>
              </a:xfrm>
              <a:prstGeom prst="rect">
                <a:avLst/>
              </a:prstGeom>
              <a:blipFill>
                <a:blip r:embed="rId8"/>
                <a:stretch>
                  <a:fillRect l="-1245" t="-11628" r="-125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>
                <p:custDataLst>
                  <p:tags r:id="rId3"/>
                </p:custDataLst>
              </p:nvPr>
            </p:nvSpPr>
            <p:spPr>
              <a:xfrm>
                <a:off x="2645225" y="2254942"/>
                <a:ext cx="4325928" cy="9889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𝑥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𝑧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charset="0"/>
                        </a:rPr>
                        <m:t>= </m:t>
                      </m:r>
                      <m:f>
                        <m:fPr>
                          <m:ctrlPr>
                            <a:rPr lang="bg-BG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bg-BG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|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𝑆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|</m:t>
                              </m:r>
                            </m:e>
                          </m:rad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bg-BG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b="0" i="1" smtClean="0">
                              <a:latin typeface="Cambria Math" charset="0"/>
                            </a:rPr>
                            <m:t>𝑠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∈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𝑆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𝑠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⋅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𝑧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charset="0"/>
                            </a:rPr>
                            <m:t>|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𝑠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⟩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3"/>
                </p:custDataLst>
              </p:nvPr>
            </p:nvSpPr>
            <p:spPr>
              <a:xfrm>
                <a:off x="2645225" y="2254942"/>
                <a:ext cx="4325928" cy="98892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/>
              <p:cNvSpPr txBox="1"/>
              <p:nvPr>
                <p:custDataLst>
                  <p:tags r:id="rId4"/>
                </p:custDataLst>
              </p:nvPr>
            </p:nvSpPr>
            <p:spPr>
              <a:xfrm>
                <a:off x="9091945" y="270732"/>
                <a:ext cx="2731756" cy="830997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charset="0"/>
                      </a:rPr>
                      <m:t>co</m:t>
                    </m:r>
                    <m:r>
                      <a:rPr lang="en-US" sz="2400" b="0" i="1" smtClean="0">
                        <a:latin typeface="Cambria Math" charset="0"/>
                      </a:rPr>
                      <m:t>(</m:t>
                    </m:r>
                    <m:r>
                      <a:rPr lang="en-US" sz="2400" b="0" i="1" smtClean="0">
                        <a:latin typeface="Cambria Math" charset="0"/>
                      </a:rPr>
                      <m:t>𝑆</m:t>
                    </m:r>
                    <m:r>
                      <a:rPr lang="en-US" sz="2400" b="0" i="1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400" dirty="0"/>
                  <a:t>: a set of </a:t>
                </a:r>
                <a:r>
                  <a:rPr lang="en-US" sz="2400" dirty="0" err="1"/>
                  <a:t>coset</a:t>
                </a:r>
                <a:r>
                  <a:rPr lang="en-US" sz="2400" dirty="0"/>
                  <a:t> representatives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𝑆</m:t>
                    </m:r>
                  </m:oMath>
                </a14:m>
                <a:endParaRPr lang="en-US" sz="2400" dirty="0"/>
              </a:p>
            </p:txBody>
          </p:sp>
        </mc:Choice>
        <mc:Fallback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4"/>
                </p:custDataLst>
              </p:nvPr>
            </p:nvSpPr>
            <p:spPr>
              <a:xfrm>
                <a:off x="9091945" y="270732"/>
                <a:ext cx="2731756" cy="830997"/>
              </a:xfrm>
              <a:prstGeom prst="rect">
                <a:avLst/>
              </a:prstGeom>
              <a:blipFill>
                <a:blip r:embed="rId10"/>
                <a:stretch>
                  <a:fillRect l="-3341" t="-5839" r="-2004" b="-15328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itle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342900" y="250825"/>
            <a:ext cx="6096000" cy="942975"/>
          </a:xfrm>
        </p:spPr>
        <p:txBody>
          <a:bodyPr>
            <a:normAutofit/>
          </a:bodyPr>
          <a:lstStyle/>
          <a:p>
            <a:r>
              <a:rPr lang="en-US" dirty="0"/>
              <a:t>General Recipe</a:t>
            </a:r>
          </a:p>
        </p:txBody>
      </p:sp>
      <p:sp>
        <p:nvSpPr>
          <p:cNvPr id="2" name="Rounded Rectangle 1"/>
          <p:cNvSpPr/>
          <p:nvPr>
            <p:custDataLst>
              <p:tags r:id="rId6"/>
            </p:custDataLst>
          </p:nvPr>
        </p:nvSpPr>
        <p:spPr>
          <a:xfrm>
            <a:off x="9091945" y="250826"/>
            <a:ext cx="2667000" cy="866068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799560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>
                <p:custDataLst>
                  <p:tags r:id="rId2"/>
                </p:custDataLst>
              </p:nvPr>
            </p:nvSpPr>
            <p:spPr>
              <a:xfrm>
                <a:off x="989051" y="1576875"/>
                <a:ext cx="978582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For a subspace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charset="0"/>
                      </a:rPr>
                      <m:t>𝑆</m:t>
                    </m:r>
                    <m:r>
                      <a:rPr lang="en-US" sz="2800" b="0" i="1" smtClean="0">
                        <a:latin typeface="Cambria Math" charset="0"/>
                      </a:rPr>
                      <m:t>⊂ </m:t>
                    </m:r>
                    <m:sSubSup>
                      <m:sSubSup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𝔽</m:t>
                        </m:r>
                      </m:e>
                      <m:sub>
                        <m:r>
                          <a:rPr lang="en-US" sz="28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b>
                      <m:sup>
                        <m:r>
                          <a:rPr lang="en-US" sz="28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</m:sup>
                    </m:sSubSup>
                  </m:oMath>
                </a14:m>
                <a:r>
                  <a:rPr lang="en-US" sz="2800" dirty="0"/>
                  <a:t> and vectors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charset="0"/>
                      </a:rPr>
                      <m:t>𝑥</m:t>
                    </m:r>
                    <m:r>
                      <a:rPr lang="en-US" sz="2800" b="0" i="1" smtClean="0">
                        <a:latin typeface="Cambria Math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 sz="2800" b="0" i="0" smtClean="0">
                        <a:latin typeface="Cambria Math" charset="0"/>
                      </a:rPr>
                      <m:t>co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charset="0"/>
                          </a:rPr>
                          <m:t>𝑆</m:t>
                        </m:r>
                      </m:e>
                    </m:d>
                    <m:r>
                      <a:rPr lang="en-US" sz="2800" b="0" i="1" smtClean="0">
                        <a:latin typeface="Cambria Math" charset="0"/>
                      </a:rPr>
                      <m:t>,</m:t>
                    </m:r>
                    <m:r>
                      <a:rPr lang="en-US" sz="2800" b="0" i="1" smtClean="0">
                        <a:latin typeface="Cambria Math" charset="0"/>
                      </a:rPr>
                      <m:t>𝑧</m:t>
                    </m:r>
                    <m:r>
                      <a:rPr lang="en-US" sz="2800" b="0" i="1" smtClean="0">
                        <a:latin typeface="Cambria Math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 sz="2800" b="0" i="0" smtClean="0">
                        <a:latin typeface="Cambria Math" charset="0"/>
                      </a:rPr>
                      <m:t>co</m:t>
                    </m:r>
                    <m:r>
                      <a:rPr lang="en-US" sz="2800" b="0" i="1" smtClean="0"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charset="0"/>
                          </a:rPr>
                          <m:t>𝑆</m:t>
                        </m:r>
                      </m:e>
                      <m:sup>
                        <m:r>
                          <a:rPr lang="en-US" sz="2800" b="0" i="1" smtClean="0">
                            <a:latin typeface="Cambria Math" charset="0"/>
                          </a:rPr>
                          <m:t>⊥</m:t>
                        </m:r>
                      </m:sup>
                    </m:sSup>
                    <m:r>
                      <a:rPr lang="en-US" sz="2800" b="0" i="1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800" dirty="0"/>
                  <a:t>, define</a:t>
                </a:r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2"/>
                </p:custDataLst>
              </p:nvPr>
            </p:nvSpPr>
            <p:spPr>
              <a:xfrm>
                <a:off x="989051" y="1576875"/>
                <a:ext cx="9785820" cy="523220"/>
              </a:xfrm>
              <a:prstGeom prst="rect">
                <a:avLst/>
              </a:prstGeom>
              <a:blipFill>
                <a:blip r:embed="rId11"/>
                <a:stretch>
                  <a:fillRect l="-1245" t="-11628" r="-125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>
                <p:custDataLst>
                  <p:tags r:id="rId3"/>
                </p:custDataLst>
              </p:nvPr>
            </p:nvSpPr>
            <p:spPr>
              <a:xfrm>
                <a:off x="2645225" y="2254942"/>
                <a:ext cx="4325928" cy="9889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𝑥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𝑧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charset="0"/>
                        </a:rPr>
                        <m:t>= </m:t>
                      </m:r>
                      <m:f>
                        <m:fPr>
                          <m:ctrlPr>
                            <a:rPr lang="bg-BG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bg-BG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|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𝑆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|</m:t>
                              </m:r>
                            </m:e>
                          </m:rad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bg-BG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b="0" i="1" smtClean="0">
                              <a:latin typeface="Cambria Math" charset="0"/>
                            </a:rPr>
                            <m:t>𝑠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∈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𝑆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𝑠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⋅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𝑧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charset="0"/>
                            </a:rPr>
                            <m:t>|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𝑠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⟩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3"/>
                </p:custDataLst>
              </p:nvPr>
            </p:nvSpPr>
            <p:spPr>
              <a:xfrm>
                <a:off x="2645225" y="2254942"/>
                <a:ext cx="4325928" cy="98892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/>
          <p:cNvCxnSpPr/>
          <p:nvPr>
            <p:custDataLst>
              <p:tags r:id="rId4"/>
            </p:custDataLst>
          </p:nvPr>
        </p:nvCxnSpPr>
        <p:spPr>
          <a:xfrm>
            <a:off x="3125002" y="3348619"/>
            <a:ext cx="0" cy="798653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/>
              <p:cNvSpPr txBox="1"/>
              <p:nvPr>
                <p:custDataLst>
                  <p:tags r:id="rId5"/>
                </p:custDataLst>
              </p:nvPr>
            </p:nvSpPr>
            <p:spPr>
              <a:xfrm>
                <a:off x="2083281" y="3498863"/>
                <a:ext cx="975267" cy="541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charset="0"/>
                            </a:rPr>
                            <m:t>H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charset="0"/>
                            </a:rPr>
                            <m:t>⊗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5"/>
                </p:custDataLst>
              </p:nvPr>
            </p:nvSpPr>
            <p:spPr>
              <a:xfrm>
                <a:off x="2083281" y="3498863"/>
                <a:ext cx="975267" cy="54111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/>
              <p:cNvSpPr txBox="1"/>
              <p:nvPr>
                <p:custDataLst>
                  <p:tags r:id="rId6"/>
                </p:custDataLst>
              </p:nvPr>
            </p:nvSpPr>
            <p:spPr>
              <a:xfrm>
                <a:off x="2645225" y="4228297"/>
                <a:ext cx="4687052" cy="10068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𝑧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⊥</m:t>
                              </m:r>
                            </m:sup>
                          </m:sSubSup>
                        </m:e>
                      </m:d>
                      <m:r>
                        <a:rPr lang="en-US" sz="2400" b="0" i="1" smtClean="0">
                          <a:latin typeface="Cambria Math" charset="0"/>
                        </a:rPr>
                        <m:t>= </m:t>
                      </m:r>
                      <m:f>
                        <m:fPr>
                          <m:ctrlPr>
                            <a:rPr lang="bg-BG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bg-BG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|</m:t>
                              </m:r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𝑆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⊥</m:t>
                                  </m:r>
                                </m:sup>
                              </m:s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|</m:t>
                              </m:r>
                            </m:e>
                          </m:rad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bg-BG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b="0" i="1" smtClean="0">
                              <a:latin typeface="Cambria Math" charset="0"/>
                            </a:rPr>
                            <m:t>𝑠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𝑆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⊥</m:t>
                              </m:r>
                            </m:sup>
                          </m:sSup>
                        </m:sub>
                        <m:sup/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𝑠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⋅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charset="0"/>
                            </a:rPr>
                            <m:t>|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𝑠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𝑧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⟩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6"/>
                </p:custDataLst>
              </p:nvPr>
            </p:nvSpPr>
            <p:spPr>
              <a:xfrm>
                <a:off x="2645225" y="4228297"/>
                <a:ext cx="4687052" cy="1006879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/>
              <p:cNvSpPr txBox="1"/>
              <p:nvPr>
                <p:custDataLst>
                  <p:tags r:id="rId7"/>
                </p:custDataLst>
              </p:nvPr>
            </p:nvSpPr>
            <p:spPr>
              <a:xfrm>
                <a:off x="9091945" y="270732"/>
                <a:ext cx="2731756" cy="830997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charset="0"/>
                      </a:rPr>
                      <m:t>co</m:t>
                    </m:r>
                    <m:r>
                      <a:rPr lang="en-US" sz="2400" b="0" i="1" smtClean="0">
                        <a:latin typeface="Cambria Math" charset="0"/>
                      </a:rPr>
                      <m:t>(</m:t>
                    </m:r>
                    <m:r>
                      <a:rPr lang="en-US" sz="2400" b="0" i="1" smtClean="0">
                        <a:latin typeface="Cambria Math" charset="0"/>
                      </a:rPr>
                      <m:t>𝑆</m:t>
                    </m:r>
                    <m:r>
                      <a:rPr lang="en-US" sz="2400" b="0" i="1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400" dirty="0"/>
                  <a:t>: a set of </a:t>
                </a:r>
                <a:r>
                  <a:rPr lang="en-US" sz="2400" dirty="0" err="1"/>
                  <a:t>coset</a:t>
                </a:r>
                <a:r>
                  <a:rPr lang="en-US" sz="2400" dirty="0"/>
                  <a:t> representatives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𝑆</m:t>
                    </m:r>
                  </m:oMath>
                </a14:m>
                <a:endParaRPr lang="en-US" sz="2400" dirty="0"/>
              </a:p>
            </p:txBody>
          </p:sp>
        </mc:Choice>
        <mc:Fallback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7"/>
                </p:custDataLst>
              </p:nvPr>
            </p:nvSpPr>
            <p:spPr>
              <a:xfrm>
                <a:off x="9091945" y="270732"/>
                <a:ext cx="2731756" cy="830997"/>
              </a:xfrm>
              <a:prstGeom prst="rect">
                <a:avLst/>
              </a:prstGeom>
              <a:blipFill>
                <a:blip r:embed="rId15"/>
                <a:stretch>
                  <a:fillRect l="-3341" t="-5839" r="-2004" b="-15328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itle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342900" y="250825"/>
            <a:ext cx="6096000" cy="942975"/>
          </a:xfrm>
        </p:spPr>
        <p:txBody>
          <a:bodyPr>
            <a:normAutofit/>
          </a:bodyPr>
          <a:lstStyle/>
          <a:p>
            <a:r>
              <a:rPr lang="en-US" dirty="0"/>
              <a:t>General Recipe</a:t>
            </a:r>
          </a:p>
        </p:txBody>
      </p:sp>
      <p:sp>
        <p:nvSpPr>
          <p:cNvPr id="2" name="Rounded Rectangle 1"/>
          <p:cNvSpPr/>
          <p:nvPr>
            <p:custDataLst>
              <p:tags r:id="rId9"/>
            </p:custDataLst>
          </p:nvPr>
        </p:nvSpPr>
        <p:spPr>
          <a:xfrm>
            <a:off x="9091945" y="250826"/>
            <a:ext cx="2667000" cy="866068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447396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>
                <p:custDataLst>
                  <p:tags r:id="rId2"/>
                </p:custDataLst>
              </p:nvPr>
            </p:nvSpPr>
            <p:spPr>
              <a:xfrm>
                <a:off x="989051" y="1576875"/>
                <a:ext cx="978582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For a subspace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charset="0"/>
                      </a:rPr>
                      <m:t>𝑆</m:t>
                    </m:r>
                    <m:r>
                      <a:rPr lang="en-US" sz="2800" b="0" i="1" smtClean="0">
                        <a:latin typeface="Cambria Math" charset="0"/>
                      </a:rPr>
                      <m:t>⊂ </m:t>
                    </m:r>
                    <m:sSubSup>
                      <m:sSubSup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𝔽</m:t>
                        </m:r>
                      </m:e>
                      <m:sub>
                        <m:r>
                          <a:rPr lang="en-US" sz="28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b>
                      <m:sup>
                        <m:r>
                          <a:rPr lang="en-US" sz="28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</m:sup>
                    </m:sSubSup>
                  </m:oMath>
                </a14:m>
                <a:r>
                  <a:rPr lang="en-US" sz="2800" dirty="0"/>
                  <a:t> and vectors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charset="0"/>
                      </a:rPr>
                      <m:t>𝑥</m:t>
                    </m:r>
                    <m:r>
                      <a:rPr lang="en-US" sz="2800" b="0" i="1" smtClean="0">
                        <a:latin typeface="Cambria Math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 sz="2800" b="0" i="0" smtClean="0">
                        <a:latin typeface="Cambria Math" charset="0"/>
                      </a:rPr>
                      <m:t>co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charset="0"/>
                          </a:rPr>
                          <m:t>𝑆</m:t>
                        </m:r>
                      </m:e>
                    </m:d>
                    <m:r>
                      <a:rPr lang="en-US" sz="2800" b="0" i="1" smtClean="0">
                        <a:latin typeface="Cambria Math" charset="0"/>
                      </a:rPr>
                      <m:t>,</m:t>
                    </m:r>
                    <m:r>
                      <a:rPr lang="en-US" sz="2800" b="0" i="1" smtClean="0">
                        <a:latin typeface="Cambria Math" charset="0"/>
                      </a:rPr>
                      <m:t>𝑧</m:t>
                    </m:r>
                    <m:r>
                      <a:rPr lang="en-US" sz="2800" b="0" i="1" smtClean="0">
                        <a:latin typeface="Cambria Math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 sz="2800" b="0" i="0" smtClean="0">
                        <a:latin typeface="Cambria Math" charset="0"/>
                      </a:rPr>
                      <m:t>co</m:t>
                    </m:r>
                    <m:r>
                      <a:rPr lang="en-US" sz="2800" b="0" i="1" smtClean="0"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charset="0"/>
                          </a:rPr>
                          <m:t>𝑆</m:t>
                        </m:r>
                      </m:e>
                      <m:sup>
                        <m:r>
                          <a:rPr lang="en-US" sz="2800" b="0" i="1" smtClean="0">
                            <a:latin typeface="Cambria Math" charset="0"/>
                          </a:rPr>
                          <m:t>⊥</m:t>
                        </m:r>
                      </m:sup>
                    </m:sSup>
                    <m:r>
                      <a:rPr lang="en-US" sz="2800" b="0" i="1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800" dirty="0"/>
                  <a:t>, define</a:t>
                </a:r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2"/>
                </p:custDataLst>
              </p:nvPr>
            </p:nvSpPr>
            <p:spPr>
              <a:xfrm>
                <a:off x="989051" y="1576875"/>
                <a:ext cx="9785820" cy="523220"/>
              </a:xfrm>
              <a:prstGeom prst="rect">
                <a:avLst/>
              </a:prstGeom>
              <a:blipFill>
                <a:blip r:embed="rId13"/>
                <a:stretch>
                  <a:fillRect l="-1245" t="-11628" r="-125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>
                <p:custDataLst>
                  <p:tags r:id="rId3"/>
                </p:custDataLst>
              </p:nvPr>
            </p:nvSpPr>
            <p:spPr>
              <a:xfrm>
                <a:off x="2645225" y="2254942"/>
                <a:ext cx="4325928" cy="9889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𝑥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𝑧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charset="0"/>
                        </a:rPr>
                        <m:t>= </m:t>
                      </m:r>
                      <m:f>
                        <m:fPr>
                          <m:ctrlPr>
                            <a:rPr lang="bg-BG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bg-BG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|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𝑆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|</m:t>
                              </m:r>
                            </m:e>
                          </m:rad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bg-BG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b="0" i="1" smtClean="0">
                              <a:latin typeface="Cambria Math" charset="0"/>
                            </a:rPr>
                            <m:t>𝑠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∈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𝑆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𝑠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⋅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𝑧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charset="0"/>
                            </a:rPr>
                            <m:t>|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𝑠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⟩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3"/>
                </p:custDataLst>
              </p:nvPr>
            </p:nvSpPr>
            <p:spPr>
              <a:xfrm>
                <a:off x="2645225" y="2254942"/>
                <a:ext cx="4325928" cy="98892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/>
          <p:cNvCxnSpPr/>
          <p:nvPr>
            <p:custDataLst>
              <p:tags r:id="rId4"/>
            </p:custDataLst>
          </p:nvPr>
        </p:nvCxnSpPr>
        <p:spPr>
          <a:xfrm>
            <a:off x="3125002" y="3348619"/>
            <a:ext cx="0" cy="798653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/>
              <p:cNvSpPr txBox="1"/>
              <p:nvPr>
                <p:custDataLst>
                  <p:tags r:id="rId5"/>
                </p:custDataLst>
              </p:nvPr>
            </p:nvSpPr>
            <p:spPr>
              <a:xfrm>
                <a:off x="2083281" y="3498863"/>
                <a:ext cx="975267" cy="541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charset="0"/>
                            </a:rPr>
                            <m:t>H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charset="0"/>
                            </a:rPr>
                            <m:t>⊗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5"/>
                </p:custDataLst>
              </p:nvPr>
            </p:nvSpPr>
            <p:spPr>
              <a:xfrm>
                <a:off x="2083281" y="3498863"/>
                <a:ext cx="975267" cy="54111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/>
              <p:cNvSpPr txBox="1"/>
              <p:nvPr>
                <p:custDataLst>
                  <p:tags r:id="rId6"/>
                </p:custDataLst>
              </p:nvPr>
            </p:nvSpPr>
            <p:spPr>
              <a:xfrm>
                <a:off x="2645225" y="4228297"/>
                <a:ext cx="4687052" cy="10068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𝑧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⊥</m:t>
                              </m:r>
                            </m:sup>
                          </m:sSubSup>
                        </m:e>
                      </m:d>
                      <m:r>
                        <a:rPr lang="en-US" sz="2400" b="0" i="1" smtClean="0">
                          <a:latin typeface="Cambria Math" charset="0"/>
                        </a:rPr>
                        <m:t>= </m:t>
                      </m:r>
                      <m:f>
                        <m:fPr>
                          <m:ctrlPr>
                            <a:rPr lang="bg-BG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bg-BG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|</m:t>
                              </m:r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𝑆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⊥</m:t>
                                  </m:r>
                                </m:sup>
                              </m:s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|</m:t>
                              </m:r>
                            </m:e>
                          </m:rad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bg-BG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b="0" i="1" smtClean="0">
                              <a:latin typeface="Cambria Math" charset="0"/>
                            </a:rPr>
                            <m:t>𝑠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𝑆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⊥</m:t>
                              </m:r>
                            </m:sup>
                          </m:sSup>
                        </m:sub>
                        <m:sup/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𝑠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⋅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charset="0"/>
                            </a:rPr>
                            <m:t>|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𝑠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𝑧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⟩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6"/>
                </p:custDataLst>
              </p:nvPr>
            </p:nvSpPr>
            <p:spPr>
              <a:xfrm>
                <a:off x="2645225" y="4228297"/>
                <a:ext cx="4687052" cy="1006879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/>
              <p:cNvSpPr txBox="1"/>
              <p:nvPr>
                <p:custDataLst>
                  <p:tags r:id="rId7"/>
                </p:custDataLst>
              </p:nvPr>
            </p:nvSpPr>
            <p:spPr>
              <a:xfrm>
                <a:off x="9091945" y="270732"/>
                <a:ext cx="2731756" cy="830997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charset="0"/>
                      </a:rPr>
                      <m:t>co</m:t>
                    </m:r>
                    <m:r>
                      <a:rPr lang="en-US" sz="2400" b="0" i="1" smtClean="0">
                        <a:latin typeface="Cambria Math" charset="0"/>
                      </a:rPr>
                      <m:t>(</m:t>
                    </m:r>
                    <m:r>
                      <a:rPr lang="en-US" sz="2400" b="0" i="1" smtClean="0">
                        <a:latin typeface="Cambria Math" charset="0"/>
                      </a:rPr>
                      <m:t>𝑆</m:t>
                    </m:r>
                    <m:r>
                      <a:rPr lang="en-US" sz="2400" b="0" i="1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400" dirty="0"/>
                  <a:t>: a set of </a:t>
                </a:r>
                <a:r>
                  <a:rPr lang="en-US" sz="2400" dirty="0" err="1"/>
                  <a:t>coset</a:t>
                </a:r>
                <a:r>
                  <a:rPr lang="en-US" sz="2400" dirty="0"/>
                  <a:t> representatives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𝑆</m:t>
                    </m:r>
                  </m:oMath>
                </a14:m>
                <a:endParaRPr lang="en-US" sz="2400" dirty="0"/>
              </a:p>
            </p:txBody>
          </p:sp>
        </mc:Choice>
        <mc:Fallback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7"/>
                </p:custDataLst>
              </p:nvPr>
            </p:nvSpPr>
            <p:spPr>
              <a:xfrm>
                <a:off x="9091945" y="270732"/>
                <a:ext cx="2731756" cy="830997"/>
              </a:xfrm>
              <a:prstGeom prst="rect">
                <a:avLst/>
              </a:prstGeom>
              <a:blipFill>
                <a:blip r:embed="rId17"/>
                <a:stretch>
                  <a:fillRect l="-3341" t="-5839" r="-2004" b="-15328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/>
              <p:cNvSpPr txBox="1"/>
              <p:nvPr>
                <p:custDataLst>
                  <p:tags r:id="rId8"/>
                </p:custDataLst>
              </p:nvPr>
            </p:nvSpPr>
            <p:spPr>
              <a:xfrm>
                <a:off x="989051" y="5572241"/>
                <a:ext cx="9929519" cy="5498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Uncertainty principle: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𝒜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(|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𝑆</m:t>
                        </m:r>
                      </m:e>
                      <m:sub>
                        <m:r>
                          <a:rPr lang="en-US" sz="28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𝑥</m:t>
                        </m:r>
                        <m:r>
                          <a:rPr lang="en-US" sz="28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sz="28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𝑧</m:t>
                        </m:r>
                      </m:sub>
                    </m:sSub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⟩)⇏(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𝑠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𝑥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,</m:t>
                    </m:r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𝑠</m:t>
                        </m:r>
                      </m:e>
                      <m:sup>
                        <m:r>
                          <a:rPr lang="en-US" sz="28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′</m:t>
                        </m:r>
                      </m:sup>
                    </m:sSup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𝑆</m:t>
                        </m:r>
                      </m:e>
                      <m:sup>
                        <m:r>
                          <a:rPr lang="en-US" sz="28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⊥</m:t>
                        </m:r>
                      </m:sup>
                    </m:sSup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𝑧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endParaRPr lang="en-US" sz="2800" dirty="0"/>
              </a:p>
            </p:txBody>
          </p:sp>
        </mc:Choice>
        <mc:Fallback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8"/>
                </p:custDataLst>
              </p:nvPr>
            </p:nvSpPr>
            <p:spPr>
              <a:xfrm>
                <a:off x="989051" y="5572241"/>
                <a:ext cx="9929519" cy="549894"/>
              </a:xfrm>
              <a:prstGeom prst="rect">
                <a:avLst/>
              </a:prstGeom>
              <a:blipFill>
                <a:blip r:embed="rId18"/>
                <a:stretch>
                  <a:fillRect l="-1228" t="-7778" b="-2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itle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342900" y="250825"/>
            <a:ext cx="6096000" cy="942975"/>
          </a:xfrm>
        </p:spPr>
        <p:txBody>
          <a:bodyPr>
            <a:normAutofit/>
          </a:bodyPr>
          <a:lstStyle/>
          <a:p>
            <a:r>
              <a:rPr lang="en-US" dirty="0"/>
              <a:t>General Recipe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/>
              <p:cNvSpPr txBox="1"/>
              <p:nvPr>
                <p:custDataLst>
                  <p:tags r:id="rId10"/>
                </p:custDataLst>
              </p:nvPr>
            </p:nvSpPr>
            <p:spPr>
              <a:xfrm>
                <a:off x="1880081" y="6120452"/>
                <a:ext cx="429168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(if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𝑆</m:t>
                    </m:r>
                    <m:r>
                      <a:rPr lang="en-US" sz="2400" b="0" i="1" smtClean="0">
                        <a:latin typeface="Cambria Math" charset="0"/>
                      </a:rPr>
                      <m:t>,</m:t>
                    </m:r>
                    <m:r>
                      <a:rPr lang="en-US" sz="2400" b="0" i="1" smtClean="0">
                        <a:latin typeface="Cambria Math" charset="0"/>
                      </a:rPr>
                      <m:t>𝑥</m:t>
                    </m:r>
                    <m:r>
                      <a:rPr lang="en-US" sz="2400" b="0" i="1" smtClean="0">
                        <a:latin typeface="Cambria Math" charset="0"/>
                      </a:rPr>
                      <m:t>,</m:t>
                    </m:r>
                    <m:r>
                      <a:rPr lang="en-US" sz="2400" b="0" i="1" smtClean="0">
                        <a:latin typeface="Cambria Math" charset="0"/>
                      </a:rPr>
                      <m:t>𝑧</m:t>
                    </m:r>
                  </m:oMath>
                </a14:m>
                <a:r>
                  <a:rPr lang="en-US" sz="2400" dirty="0"/>
                  <a:t> are sufficiently random)</a:t>
                </a:r>
              </a:p>
            </p:txBody>
          </p:sp>
        </mc:Choice>
        <mc:Fallback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0"/>
                </p:custDataLst>
              </p:nvPr>
            </p:nvSpPr>
            <p:spPr>
              <a:xfrm>
                <a:off x="1880081" y="6120452"/>
                <a:ext cx="4291688" cy="461665"/>
              </a:xfrm>
              <a:prstGeom prst="rect">
                <a:avLst/>
              </a:prstGeom>
              <a:blipFill>
                <a:blip r:embed="rId19"/>
                <a:stretch>
                  <a:fillRect l="-2131" t="-10526" r="-994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ounded Rectangle 1"/>
          <p:cNvSpPr/>
          <p:nvPr>
            <p:custDataLst>
              <p:tags r:id="rId11"/>
            </p:custDataLst>
          </p:nvPr>
        </p:nvSpPr>
        <p:spPr>
          <a:xfrm>
            <a:off x="9091945" y="250826"/>
            <a:ext cx="2667000" cy="866068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0259669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>
                <p:custDataLst>
                  <p:tags r:id="rId2"/>
                </p:custDataLst>
              </p:nvPr>
            </p:nvSpPr>
            <p:spPr>
              <a:xfrm>
                <a:off x="989051" y="1576875"/>
                <a:ext cx="978582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For a subspace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charset="0"/>
                      </a:rPr>
                      <m:t>𝑆</m:t>
                    </m:r>
                    <m:r>
                      <a:rPr lang="en-US" sz="2800" b="0" i="1" smtClean="0">
                        <a:latin typeface="Cambria Math" charset="0"/>
                      </a:rPr>
                      <m:t>⊂ </m:t>
                    </m:r>
                    <m:sSubSup>
                      <m:sSubSup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𝔽</m:t>
                        </m:r>
                      </m:e>
                      <m:sub>
                        <m:r>
                          <a:rPr lang="en-US" sz="28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b>
                      <m:sup>
                        <m:r>
                          <a:rPr lang="en-US" sz="28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</m:sup>
                    </m:sSubSup>
                  </m:oMath>
                </a14:m>
                <a:r>
                  <a:rPr lang="en-US" sz="2800" dirty="0"/>
                  <a:t> and vectors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charset="0"/>
                      </a:rPr>
                      <m:t>𝑥</m:t>
                    </m:r>
                    <m:r>
                      <a:rPr lang="en-US" sz="2800" b="0" i="1" smtClean="0">
                        <a:latin typeface="Cambria Math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 sz="2800" b="0" i="0" smtClean="0">
                        <a:latin typeface="Cambria Math" charset="0"/>
                      </a:rPr>
                      <m:t>co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charset="0"/>
                          </a:rPr>
                          <m:t>𝑆</m:t>
                        </m:r>
                      </m:e>
                    </m:d>
                    <m:r>
                      <a:rPr lang="en-US" sz="2800" b="0" i="1" smtClean="0">
                        <a:latin typeface="Cambria Math" charset="0"/>
                      </a:rPr>
                      <m:t>,</m:t>
                    </m:r>
                    <m:r>
                      <a:rPr lang="en-US" sz="2800" b="0" i="1" smtClean="0">
                        <a:latin typeface="Cambria Math" charset="0"/>
                      </a:rPr>
                      <m:t>𝑧</m:t>
                    </m:r>
                    <m:r>
                      <a:rPr lang="en-US" sz="2800" b="0" i="1" smtClean="0">
                        <a:latin typeface="Cambria Math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 sz="2800" b="0" i="0" smtClean="0">
                        <a:latin typeface="Cambria Math" charset="0"/>
                      </a:rPr>
                      <m:t>co</m:t>
                    </m:r>
                    <m:r>
                      <a:rPr lang="en-US" sz="2800" b="0" i="1" smtClean="0"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charset="0"/>
                          </a:rPr>
                          <m:t>𝑆</m:t>
                        </m:r>
                      </m:e>
                      <m:sup>
                        <m:r>
                          <a:rPr lang="en-US" sz="2800" b="0" i="1" smtClean="0">
                            <a:latin typeface="Cambria Math" charset="0"/>
                          </a:rPr>
                          <m:t>⊥</m:t>
                        </m:r>
                      </m:sup>
                    </m:sSup>
                    <m:r>
                      <a:rPr lang="en-US" sz="2800" b="0" i="1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800" dirty="0"/>
                  <a:t>, define</a:t>
                </a:r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2"/>
                </p:custDataLst>
              </p:nvPr>
            </p:nvSpPr>
            <p:spPr>
              <a:xfrm>
                <a:off x="989051" y="1576875"/>
                <a:ext cx="9785820" cy="523220"/>
              </a:xfrm>
              <a:prstGeom prst="rect">
                <a:avLst/>
              </a:prstGeom>
              <a:blipFill>
                <a:blip r:embed="rId15"/>
                <a:stretch>
                  <a:fillRect l="-1245" t="-11628" r="-125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>
                <p:custDataLst>
                  <p:tags r:id="rId3"/>
                </p:custDataLst>
              </p:nvPr>
            </p:nvSpPr>
            <p:spPr>
              <a:xfrm>
                <a:off x="2645225" y="2254942"/>
                <a:ext cx="4325928" cy="9889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𝑥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𝑧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charset="0"/>
                        </a:rPr>
                        <m:t>= </m:t>
                      </m:r>
                      <m:f>
                        <m:fPr>
                          <m:ctrlPr>
                            <a:rPr lang="bg-BG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bg-BG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|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𝑆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|</m:t>
                              </m:r>
                            </m:e>
                          </m:rad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bg-BG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b="0" i="1" smtClean="0">
                              <a:latin typeface="Cambria Math" charset="0"/>
                            </a:rPr>
                            <m:t>𝑠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∈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𝑆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𝑠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⋅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𝑧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charset="0"/>
                            </a:rPr>
                            <m:t>|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𝑠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⟩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3"/>
                </p:custDataLst>
              </p:nvPr>
            </p:nvSpPr>
            <p:spPr>
              <a:xfrm>
                <a:off x="2645225" y="2254942"/>
                <a:ext cx="4325928" cy="98892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/>
          <p:cNvCxnSpPr/>
          <p:nvPr>
            <p:custDataLst>
              <p:tags r:id="rId4"/>
            </p:custDataLst>
          </p:nvPr>
        </p:nvCxnSpPr>
        <p:spPr>
          <a:xfrm>
            <a:off x="3125002" y="3348619"/>
            <a:ext cx="0" cy="798653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/>
              <p:cNvSpPr txBox="1"/>
              <p:nvPr>
                <p:custDataLst>
                  <p:tags r:id="rId5"/>
                </p:custDataLst>
              </p:nvPr>
            </p:nvSpPr>
            <p:spPr>
              <a:xfrm>
                <a:off x="2083281" y="3498863"/>
                <a:ext cx="975267" cy="541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charset="0"/>
                            </a:rPr>
                            <m:t>H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charset="0"/>
                            </a:rPr>
                            <m:t>⊗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5"/>
                </p:custDataLst>
              </p:nvPr>
            </p:nvSpPr>
            <p:spPr>
              <a:xfrm>
                <a:off x="2083281" y="3498863"/>
                <a:ext cx="975267" cy="54111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/>
              <p:cNvSpPr txBox="1"/>
              <p:nvPr>
                <p:custDataLst>
                  <p:tags r:id="rId6"/>
                </p:custDataLst>
              </p:nvPr>
            </p:nvSpPr>
            <p:spPr>
              <a:xfrm>
                <a:off x="2645225" y="4228297"/>
                <a:ext cx="4687052" cy="10068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𝑧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⊥</m:t>
                              </m:r>
                            </m:sup>
                          </m:sSubSup>
                        </m:e>
                      </m:d>
                      <m:r>
                        <a:rPr lang="en-US" sz="2400" b="0" i="1" smtClean="0">
                          <a:latin typeface="Cambria Math" charset="0"/>
                        </a:rPr>
                        <m:t>= </m:t>
                      </m:r>
                      <m:f>
                        <m:fPr>
                          <m:ctrlPr>
                            <a:rPr lang="bg-BG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bg-BG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|</m:t>
                              </m:r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𝑆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⊥</m:t>
                                  </m:r>
                                </m:sup>
                              </m:s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|</m:t>
                              </m:r>
                            </m:e>
                          </m:rad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bg-BG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b="0" i="1" smtClean="0">
                              <a:latin typeface="Cambria Math" charset="0"/>
                            </a:rPr>
                            <m:t>𝑠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𝑆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⊥</m:t>
                              </m:r>
                            </m:sup>
                          </m:sSup>
                        </m:sub>
                        <m:sup/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𝑠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⋅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charset="0"/>
                            </a:rPr>
                            <m:t>|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𝑠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𝑧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⟩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6"/>
                </p:custDataLst>
              </p:nvPr>
            </p:nvSpPr>
            <p:spPr>
              <a:xfrm>
                <a:off x="2645225" y="4228297"/>
                <a:ext cx="4687052" cy="1006879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/>
              <p:cNvSpPr txBox="1"/>
              <p:nvPr>
                <p:custDataLst>
                  <p:tags r:id="rId7"/>
                </p:custDataLst>
              </p:nvPr>
            </p:nvSpPr>
            <p:spPr>
              <a:xfrm>
                <a:off x="9091945" y="270732"/>
                <a:ext cx="2731756" cy="830997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charset="0"/>
                      </a:rPr>
                      <m:t>co</m:t>
                    </m:r>
                    <m:r>
                      <a:rPr lang="en-US" sz="2400" b="0" i="1" smtClean="0">
                        <a:latin typeface="Cambria Math" charset="0"/>
                      </a:rPr>
                      <m:t>(</m:t>
                    </m:r>
                    <m:r>
                      <a:rPr lang="en-US" sz="2400" b="0" i="1" smtClean="0">
                        <a:latin typeface="Cambria Math" charset="0"/>
                      </a:rPr>
                      <m:t>𝑆</m:t>
                    </m:r>
                    <m:r>
                      <a:rPr lang="en-US" sz="2400" b="0" i="1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400" dirty="0"/>
                  <a:t>: a set of </a:t>
                </a:r>
                <a:r>
                  <a:rPr lang="en-US" sz="2400" dirty="0" err="1"/>
                  <a:t>coset</a:t>
                </a:r>
                <a:r>
                  <a:rPr lang="en-US" sz="2400" dirty="0"/>
                  <a:t> representatives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𝑆</m:t>
                    </m:r>
                  </m:oMath>
                </a14:m>
                <a:endParaRPr lang="en-US" sz="2400" dirty="0"/>
              </a:p>
            </p:txBody>
          </p:sp>
        </mc:Choice>
        <mc:Fallback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7"/>
                </p:custDataLst>
              </p:nvPr>
            </p:nvSpPr>
            <p:spPr>
              <a:xfrm>
                <a:off x="9091945" y="270732"/>
                <a:ext cx="2731756" cy="830997"/>
              </a:xfrm>
              <a:prstGeom prst="rect">
                <a:avLst/>
              </a:prstGeom>
              <a:blipFill>
                <a:blip r:embed="rId19"/>
                <a:stretch>
                  <a:fillRect l="-3341" t="-5839" r="-2004" b="-15328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/>
              <p:cNvSpPr txBox="1"/>
              <p:nvPr>
                <p:custDataLst>
                  <p:tags r:id="rId8"/>
                </p:custDataLst>
              </p:nvPr>
            </p:nvSpPr>
            <p:spPr>
              <a:xfrm>
                <a:off x="989051" y="5572241"/>
                <a:ext cx="9929519" cy="5498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Uncertainty principle: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𝒜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(|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𝑆</m:t>
                        </m:r>
                      </m:e>
                      <m:sub>
                        <m:r>
                          <a:rPr lang="en-US" sz="28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𝑥</m:t>
                        </m:r>
                        <m:r>
                          <a:rPr lang="en-US" sz="28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sz="28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𝑧</m:t>
                        </m:r>
                      </m:sub>
                    </m:sSub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⟩)⇏(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𝑠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𝑥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,</m:t>
                    </m:r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𝑠</m:t>
                        </m:r>
                      </m:e>
                      <m:sup>
                        <m:r>
                          <a:rPr lang="en-US" sz="28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′</m:t>
                        </m:r>
                      </m:sup>
                    </m:sSup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𝑆</m:t>
                        </m:r>
                      </m:e>
                      <m:sup>
                        <m:r>
                          <a:rPr lang="en-US" sz="28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⊥</m:t>
                        </m:r>
                      </m:sup>
                    </m:sSup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𝑧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endParaRPr lang="en-US" sz="2800" dirty="0"/>
              </a:p>
            </p:txBody>
          </p:sp>
        </mc:Choice>
        <mc:Fallback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8"/>
                </p:custDataLst>
              </p:nvPr>
            </p:nvSpPr>
            <p:spPr>
              <a:xfrm>
                <a:off x="989051" y="5572241"/>
                <a:ext cx="9929519" cy="549894"/>
              </a:xfrm>
              <a:prstGeom prst="rect">
                <a:avLst/>
              </a:prstGeom>
              <a:blipFill>
                <a:blip r:embed="rId20"/>
                <a:stretch>
                  <a:fillRect l="-1228" t="-7778" b="-2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/>
              <p:cNvSpPr txBox="1"/>
              <p:nvPr>
                <p:custDataLst>
                  <p:tags r:id="rId9"/>
                </p:custDataLst>
              </p:nvPr>
            </p:nvSpPr>
            <p:spPr>
              <a:xfrm>
                <a:off x="7557625" y="2507363"/>
                <a:ext cx="349640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Use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𝑥</m:t>
                    </m:r>
                  </m:oMath>
                </a14:m>
                <a:r>
                  <a:rPr lang="en-US" sz="2400" dirty="0"/>
                  <a:t> to hide the plaintext</a:t>
                </a:r>
              </a:p>
            </p:txBody>
          </p:sp>
        </mc:Choice>
        <mc:Fallback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9"/>
                </p:custDataLst>
              </p:nvPr>
            </p:nvSpPr>
            <p:spPr>
              <a:xfrm>
                <a:off x="7557625" y="2507363"/>
                <a:ext cx="3496406" cy="461665"/>
              </a:xfrm>
              <a:prstGeom prst="rect">
                <a:avLst/>
              </a:prstGeom>
              <a:blipFill>
                <a:blip r:embed="rId21"/>
                <a:stretch>
                  <a:fillRect l="-2792" t="-10526" r="-1571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/>
              <p:cNvSpPr txBox="1"/>
              <p:nvPr>
                <p:custDataLst>
                  <p:tags r:id="rId10"/>
                </p:custDataLst>
              </p:nvPr>
            </p:nvSpPr>
            <p:spPr>
              <a:xfrm>
                <a:off x="7557625" y="4393997"/>
                <a:ext cx="396961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Use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𝑧</m:t>
                    </m:r>
                  </m:oMath>
                </a14:m>
                <a:r>
                  <a:rPr lang="en-US" sz="2400" dirty="0"/>
                  <a:t> as certificate of deletion</a:t>
                </a:r>
              </a:p>
            </p:txBody>
          </p:sp>
        </mc:Choice>
        <mc:Fallback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0"/>
                </p:custDataLst>
              </p:nvPr>
            </p:nvSpPr>
            <p:spPr>
              <a:xfrm>
                <a:off x="7557625" y="4393997"/>
                <a:ext cx="3969613" cy="461665"/>
              </a:xfrm>
              <a:prstGeom prst="rect">
                <a:avLst/>
              </a:prstGeom>
              <a:blipFill>
                <a:blip r:embed="rId22"/>
                <a:stretch>
                  <a:fillRect l="-2458" t="-10526" r="-1075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itle 1"/>
          <p:cNvSpPr>
            <a:spLocks noGrp="1"/>
          </p:cNvSpPr>
          <p:nvPr>
            <p:ph type="title"/>
            <p:custDataLst>
              <p:tags r:id="rId11"/>
            </p:custDataLst>
          </p:nvPr>
        </p:nvSpPr>
        <p:spPr>
          <a:xfrm>
            <a:off x="342900" y="250825"/>
            <a:ext cx="6096000" cy="942975"/>
          </a:xfrm>
        </p:spPr>
        <p:txBody>
          <a:bodyPr>
            <a:normAutofit/>
          </a:bodyPr>
          <a:lstStyle/>
          <a:p>
            <a:r>
              <a:rPr lang="en-US" dirty="0"/>
              <a:t>General Recipe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/>
              <p:cNvSpPr txBox="1"/>
              <p:nvPr>
                <p:custDataLst>
                  <p:tags r:id="rId12"/>
                </p:custDataLst>
              </p:nvPr>
            </p:nvSpPr>
            <p:spPr>
              <a:xfrm>
                <a:off x="1880081" y="6120452"/>
                <a:ext cx="429168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(if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𝑆</m:t>
                    </m:r>
                    <m:r>
                      <a:rPr lang="en-US" sz="2400" b="0" i="1" smtClean="0">
                        <a:latin typeface="Cambria Math" charset="0"/>
                      </a:rPr>
                      <m:t>,</m:t>
                    </m:r>
                    <m:r>
                      <a:rPr lang="en-US" sz="2400" b="0" i="1" smtClean="0">
                        <a:latin typeface="Cambria Math" charset="0"/>
                      </a:rPr>
                      <m:t>𝑥</m:t>
                    </m:r>
                    <m:r>
                      <a:rPr lang="en-US" sz="2400" b="0" i="1" smtClean="0">
                        <a:latin typeface="Cambria Math" charset="0"/>
                      </a:rPr>
                      <m:t>,</m:t>
                    </m:r>
                    <m:r>
                      <a:rPr lang="en-US" sz="2400" b="0" i="1" smtClean="0">
                        <a:latin typeface="Cambria Math" charset="0"/>
                      </a:rPr>
                      <m:t>𝑧</m:t>
                    </m:r>
                  </m:oMath>
                </a14:m>
                <a:r>
                  <a:rPr lang="en-US" sz="2400" dirty="0"/>
                  <a:t> are sufficiently random)</a:t>
                </a:r>
              </a:p>
            </p:txBody>
          </p:sp>
        </mc:Choice>
        <mc:Fallback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2"/>
                </p:custDataLst>
              </p:nvPr>
            </p:nvSpPr>
            <p:spPr>
              <a:xfrm>
                <a:off x="1880081" y="6120452"/>
                <a:ext cx="4291688" cy="461665"/>
              </a:xfrm>
              <a:prstGeom prst="rect">
                <a:avLst/>
              </a:prstGeom>
              <a:blipFill>
                <a:blip r:embed="rId23"/>
                <a:stretch>
                  <a:fillRect l="-2131" t="-10526" r="-994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ounded Rectangle 1"/>
          <p:cNvSpPr/>
          <p:nvPr>
            <p:custDataLst>
              <p:tags r:id="rId13"/>
            </p:custDataLst>
          </p:nvPr>
        </p:nvSpPr>
        <p:spPr>
          <a:xfrm>
            <a:off x="9091945" y="250826"/>
            <a:ext cx="2667000" cy="866068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1021584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>
            <p:custDataLst>
              <p:tags r:id="rId2"/>
            </p:custDataLst>
          </p:nvPr>
        </p:nvSpPr>
        <p:spPr>
          <a:xfrm>
            <a:off x="342900" y="250825"/>
            <a:ext cx="6096000" cy="942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General Recipe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311181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" descr="oman reading Icon 387773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191" y="853131"/>
            <a:ext cx="4370107" cy="4370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4" descr="ile Folder Clipart Image: | Clipart Panda - Free Clipart Image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3492" y="2687359"/>
            <a:ext cx="358006" cy="281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/>
          <p:cNvSpPr txBox="1"/>
          <p:nvPr/>
        </p:nvSpPr>
        <p:spPr>
          <a:xfrm>
            <a:off x="2795733" y="2687805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</a:p>
        </p:txBody>
      </p:sp>
      <p:sp>
        <p:nvSpPr>
          <p:cNvPr id="24" name="Title 1"/>
          <p:cNvSpPr>
            <a:spLocks noGrp="1"/>
          </p:cNvSpPr>
          <p:nvPr>
            <p:ph type="title"/>
          </p:nvPr>
        </p:nvSpPr>
        <p:spPr>
          <a:xfrm>
            <a:off x="175191" y="125251"/>
            <a:ext cx="7850763" cy="1034342"/>
          </a:xfrm>
        </p:spPr>
        <p:txBody>
          <a:bodyPr/>
          <a:lstStyle/>
          <a:p>
            <a:r>
              <a:rPr lang="en-US" dirty="0"/>
              <a:t>Certified Deletion: Cloud Storage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800105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>
                <p:custDataLst>
                  <p:tags r:id="rId2"/>
                </p:custDataLst>
              </p:nvPr>
            </p:nvSpPr>
            <p:spPr>
              <a:xfrm>
                <a:off x="583959" y="1324567"/>
                <a:ext cx="5613881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u="sng" dirty="0"/>
                  <a:t>Notation</a:t>
                </a:r>
              </a:p>
              <a:p>
                <a:pPr marL="342900" indent="-342900"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𝒞</m:t>
                    </m:r>
                  </m:oMath>
                </a14:m>
                <a:r>
                  <a:rPr lang="en-US" sz="2400" dirty="0"/>
                  <a:t>: cryptosystem with decryption key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𝑠𝑘</m:t>
                    </m:r>
                  </m:oMath>
                </a14:m>
                <a:endParaRPr lang="en-US" sz="2400" dirty="0"/>
              </a:p>
              <a:p>
                <a:pPr marL="342900" indent="-342900"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ℋ</m:t>
                    </m:r>
                  </m:oMath>
                </a14:m>
                <a:r>
                  <a:rPr lang="en-US" sz="2400" dirty="0"/>
                  <a:t>: family of hash functions</a:t>
                </a:r>
              </a:p>
              <a:p>
                <a:pPr marL="342900" indent="-342900"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𝒟</m:t>
                    </m:r>
                  </m:oMath>
                </a14:m>
                <a:r>
                  <a:rPr lang="en-US" sz="2400" dirty="0"/>
                  <a:t>: a distribution over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(</m:t>
                    </m:r>
                    <m:r>
                      <a:rPr lang="en-US" sz="2400" b="0" i="1" smtClean="0">
                        <a:latin typeface="Cambria Math" charset="0"/>
                      </a:rPr>
                      <m:t>𝑆</m:t>
                    </m:r>
                    <m:r>
                      <a:rPr lang="en-US" sz="2400" b="0" i="1" smtClean="0">
                        <a:latin typeface="Cambria Math" charset="0"/>
                      </a:rPr>
                      <m:t>,</m:t>
                    </m:r>
                    <m:r>
                      <a:rPr lang="en-US" sz="2400" b="0" i="1" smtClean="0">
                        <a:latin typeface="Cambria Math" charset="0"/>
                      </a:rPr>
                      <m:t>𝑥</m:t>
                    </m:r>
                    <m:r>
                      <a:rPr lang="en-US" sz="2400" b="0" i="1" smtClean="0">
                        <a:latin typeface="Cambria Math" charset="0"/>
                      </a:rPr>
                      <m:t>,</m:t>
                    </m:r>
                    <m:r>
                      <a:rPr lang="en-US" sz="2400" b="0" i="1" smtClean="0">
                        <a:latin typeface="Cambria Math" charset="0"/>
                      </a:rPr>
                      <m:t>𝑧</m:t>
                    </m:r>
                    <m:r>
                      <a:rPr lang="en-US" sz="2400" b="0" i="1" smtClean="0">
                        <a:latin typeface="Cambria Math" charset="0"/>
                      </a:rPr>
                      <m:t>)</m:t>
                    </m:r>
                  </m:oMath>
                </a14:m>
                <a:endParaRPr lang="en-US" sz="2400" dirty="0"/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2"/>
                </p:custDataLst>
              </p:nvPr>
            </p:nvSpPr>
            <p:spPr>
              <a:xfrm>
                <a:off x="583959" y="1324567"/>
                <a:ext cx="5613881" cy="1569660"/>
              </a:xfrm>
              <a:prstGeom prst="rect">
                <a:avLst/>
              </a:prstGeom>
              <a:blipFill>
                <a:blip r:embed="rId5"/>
                <a:stretch>
                  <a:fillRect l="-1737" t="-3101" b="-77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itle 1"/>
          <p:cNvSpPr txBox="1">
            <a:spLocks/>
          </p:cNvSpPr>
          <p:nvPr>
            <p:custDataLst>
              <p:tags r:id="rId3"/>
            </p:custDataLst>
          </p:nvPr>
        </p:nvSpPr>
        <p:spPr>
          <a:xfrm>
            <a:off x="342900" y="250825"/>
            <a:ext cx="6096000" cy="942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General Recipe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1097577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>
                <p:custDataLst>
                  <p:tags r:id="rId2"/>
                </p:custDataLst>
              </p:nvPr>
            </p:nvSpPr>
            <p:spPr>
              <a:xfrm>
                <a:off x="583959" y="1324567"/>
                <a:ext cx="5613881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u="sng" dirty="0"/>
                  <a:t>Notation</a:t>
                </a:r>
              </a:p>
              <a:p>
                <a:pPr marL="342900" indent="-342900"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𝒞</m:t>
                    </m:r>
                  </m:oMath>
                </a14:m>
                <a:r>
                  <a:rPr lang="en-US" sz="2400" dirty="0"/>
                  <a:t>: cryptosystem with decryption key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𝑠𝑘</m:t>
                    </m:r>
                  </m:oMath>
                </a14:m>
                <a:endParaRPr lang="en-US" sz="2400" dirty="0"/>
              </a:p>
              <a:p>
                <a:pPr marL="342900" indent="-342900"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ℋ</m:t>
                    </m:r>
                  </m:oMath>
                </a14:m>
                <a:r>
                  <a:rPr lang="en-US" sz="2400" dirty="0"/>
                  <a:t>: family of hash functions</a:t>
                </a:r>
              </a:p>
              <a:p>
                <a:pPr marL="342900" indent="-342900"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𝒟</m:t>
                    </m:r>
                  </m:oMath>
                </a14:m>
                <a:r>
                  <a:rPr lang="en-US" sz="2400" dirty="0"/>
                  <a:t>: a distribution over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(</m:t>
                    </m:r>
                    <m:r>
                      <a:rPr lang="en-US" sz="2400" b="0" i="1" smtClean="0">
                        <a:latin typeface="Cambria Math" charset="0"/>
                      </a:rPr>
                      <m:t>𝑆</m:t>
                    </m:r>
                    <m:r>
                      <a:rPr lang="en-US" sz="2400" b="0" i="1" smtClean="0">
                        <a:latin typeface="Cambria Math" charset="0"/>
                      </a:rPr>
                      <m:t>,</m:t>
                    </m:r>
                    <m:r>
                      <a:rPr lang="en-US" sz="2400" b="0" i="1" smtClean="0">
                        <a:latin typeface="Cambria Math" charset="0"/>
                      </a:rPr>
                      <m:t>𝑥</m:t>
                    </m:r>
                    <m:r>
                      <a:rPr lang="en-US" sz="2400" b="0" i="1" smtClean="0">
                        <a:latin typeface="Cambria Math" charset="0"/>
                      </a:rPr>
                      <m:t>,</m:t>
                    </m:r>
                    <m:r>
                      <a:rPr lang="en-US" sz="2400" b="0" i="1" smtClean="0">
                        <a:latin typeface="Cambria Math" charset="0"/>
                      </a:rPr>
                      <m:t>𝑧</m:t>
                    </m:r>
                    <m:r>
                      <a:rPr lang="en-US" sz="2400" b="0" i="1" smtClean="0">
                        <a:latin typeface="Cambria Math" charset="0"/>
                      </a:rPr>
                      <m:t>)</m:t>
                    </m:r>
                  </m:oMath>
                </a14:m>
                <a:endParaRPr lang="en-US" sz="2400" dirty="0"/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2"/>
                </p:custDataLst>
              </p:nvPr>
            </p:nvSpPr>
            <p:spPr>
              <a:xfrm>
                <a:off x="583959" y="1324567"/>
                <a:ext cx="5613881" cy="1569660"/>
              </a:xfrm>
              <a:prstGeom prst="rect">
                <a:avLst/>
              </a:prstGeom>
              <a:blipFill>
                <a:blip r:embed="rId6"/>
                <a:stretch>
                  <a:fillRect l="-1737" t="-3101" b="-77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>
                <p:custDataLst>
                  <p:tags r:id="rId3"/>
                </p:custDataLst>
              </p:nvPr>
            </p:nvSpPr>
            <p:spPr>
              <a:xfrm>
                <a:off x="660159" y="4166773"/>
                <a:ext cx="4782976" cy="1617174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charset="0"/>
                      </a:rPr>
                      <m:t>EncCD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sz="2400" b="0" i="1" smtClean="0">
                        <a:latin typeface="Cambria Math" charset="0"/>
                      </a:rPr>
                      <m:t>:</m:t>
                    </m:r>
                  </m:oMath>
                </a14:m>
                <a:r>
                  <a:rPr lang="en-US" sz="2400" dirty="0"/>
                  <a:t> </a:t>
                </a: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sz="2400" dirty="0"/>
                  <a:t>Sample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charset="0"/>
                          </a:rPr>
                          <m:t>𝑆</m:t>
                        </m:r>
                        <m:r>
                          <a:rPr lang="en-US" sz="2400" i="1">
                            <a:latin typeface="Cambria Math" charset="0"/>
                          </a:rPr>
                          <m:t>,</m:t>
                        </m:r>
                        <m:r>
                          <a:rPr lang="en-US" sz="2400" i="1">
                            <a:latin typeface="Cambria Math" charset="0"/>
                          </a:rPr>
                          <m:t>𝑥</m:t>
                        </m:r>
                        <m:r>
                          <a:rPr lang="en-US" sz="2400" i="1">
                            <a:latin typeface="Cambria Math" charset="0"/>
                          </a:rPr>
                          <m:t>,</m:t>
                        </m:r>
                        <m:r>
                          <a:rPr lang="en-US" sz="2400" i="1">
                            <a:latin typeface="Cambria Math" charset="0"/>
                          </a:rPr>
                          <m:t>𝑧</m:t>
                        </m:r>
                      </m:e>
                    </m:d>
                    <m:r>
                      <a:rPr lang="en-US" sz="2400" i="1">
                        <a:latin typeface="Cambria Math" charset="0"/>
                      </a:rPr>
                      <m:t>←</m:t>
                    </m:r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𝒟</m:t>
                    </m:r>
                  </m:oMath>
                </a14:m>
                <a:endParaRPr lang="en-US" sz="2400" dirty="0"/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sz="2400" dirty="0"/>
                  <a:t>Sample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h</m:t>
                    </m:r>
                    <m:r>
                      <a:rPr lang="en-US" sz="2400" b="0" i="1" smtClean="0">
                        <a:latin typeface="Cambria Math" charset="0"/>
                      </a:rPr>
                      <m:t>←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ℋ</m:t>
                    </m:r>
                  </m:oMath>
                </a14:m>
                <a:endParaRPr lang="en-US" sz="2400" dirty="0"/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sz="2400" dirty="0"/>
                  <a:t>Output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</a:rPr>
                              <m:t>𝑥</m:t>
                            </m:r>
                            <m:r>
                              <a:rPr lang="en-US" sz="2400" b="0" i="1" smtClean="0"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sz="2400" b="0" i="1" smtClean="0">
                                <a:latin typeface="Cambria Math" charset="0"/>
                              </a:rPr>
                              <m:t>𝑧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𝒞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𝑠𝑘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𝑆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h</m:t>
                        </m:r>
                      </m:e>
                    </m:d>
                    <m:r>
                      <a:rPr lang="en-US" sz="2400" b="0" i="1" smtClean="0">
                        <a:latin typeface="Cambria Math" charset="0"/>
                      </a:rPr>
                      <m:t>,</m:t>
                    </m:r>
                    <m:r>
                      <a:rPr lang="en-US" sz="2400" b="0" i="1" smtClean="0">
                        <a:latin typeface="Cambria Math" charset="0"/>
                      </a:rPr>
                      <m:t>𝑏</m:t>
                    </m:r>
                    <m:r>
                      <a:rPr lang="en-US" sz="2400" b="0" i="1" smtClean="0">
                        <a:latin typeface="Cambria Math" charset="0"/>
                      </a:rPr>
                      <m:t>⊕</m:t>
                    </m:r>
                    <m:r>
                      <a:rPr lang="en-US" sz="2400" b="0" i="1" smtClean="0">
                        <a:latin typeface="Cambria Math" charset="0"/>
                      </a:rPr>
                      <m:t>h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𝑥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endParaRPr lang="en-US" sz="2400" dirty="0"/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3"/>
                </p:custDataLst>
              </p:nvPr>
            </p:nvSpPr>
            <p:spPr>
              <a:xfrm>
                <a:off x="660159" y="4166773"/>
                <a:ext cx="4782976" cy="1617174"/>
              </a:xfrm>
              <a:prstGeom prst="rect">
                <a:avLst/>
              </a:prstGeom>
              <a:blipFill>
                <a:blip r:embed="rId7"/>
                <a:stretch>
                  <a:fillRect l="-1394" b="-5948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itle 1"/>
          <p:cNvSpPr txBox="1">
            <a:spLocks/>
          </p:cNvSpPr>
          <p:nvPr>
            <p:custDataLst>
              <p:tags r:id="rId4"/>
            </p:custDataLst>
          </p:nvPr>
        </p:nvSpPr>
        <p:spPr>
          <a:xfrm>
            <a:off x="342900" y="250825"/>
            <a:ext cx="6096000" cy="942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General Recipe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2314865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>
                <p:custDataLst>
                  <p:tags r:id="rId2"/>
                </p:custDataLst>
              </p:nvPr>
            </p:nvSpPr>
            <p:spPr>
              <a:xfrm>
                <a:off x="583959" y="1324567"/>
                <a:ext cx="5613881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u="sng" dirty="0"/>
                  <a:t>Notation</a:t>
                </a:r>
              </a:p>
              <a:p>
                <a:pPr marL="342900" indent="-342900"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𝒞</m:t>
                    </m:r>
                  </m:oMath>
                </a14:m>
                <a:r>
                  <a:rPr lang="en-US" sz="2400" dirty="0"/>
                  <a:t>: cryptosystem with decryption key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𝑠𝑘</m:t>
                    </m:r>
                  </m:oMath>
                </a14:m>
                <a:endParaRPr lang="en-US" sz="2400" dirty="0"/>
              </a:p>
              <a:p>
                <a:pPr marL="342900" indent="-342900"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ℋ</m:t>
                    </m:r>
                  </m:oMath>
                </a14:m>
                <a:r>
                  <a:rPr lang="en-US" sz="2400" dirty="0"/>
                  <a:t>: family of hash functions</a:t>
                </a:r>
              </a:p>
              <a:p>
                <a:pPr marL="342900" indent="-342900"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𝒟</m:t>
                    </m:r>
                  </m:oMath>
                </a14:m>
                <a:r>
                  <a:rPr lang="en-US" sz="2400" dirty="0"/>
                  <a:t>: a distribution over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(</m:t>
                    </m:r>
                    <m:r>
                      <a:rPr lang="en-US" sz="2400" b="0" i="1" smtClean="0">
                        <a:latin typeface="Cambria Math" charset="0"/>
                      </a:rPr>
                      <m:t>𝑆</m:t>
                    </m:r>
                    <m:r>
                      <a:rPr lang="en-US" sz="2400" b="0" i="1" smtClean="0">
                        <a:latin typeface="Cambria Math" charset="0"/>
                      </a:rPr>
                      <m:t>,</m:t>
                    </m:r>
                    <m:r>
                      <a:rPr lang="en-US" sz="2400" b="0" i="1" smtClean="0">
                        <a:latin typeface="Cambria Math" charset="0"/>
                      </a:rPr>
                      <m:t>𝑥</m:t>
                    </m:r>
                    <m:r>
                      <a:rPr lang="en-US" sz="2400" b="0" i="1" smtClean="0">
                        <a:latin typeface="Cambria Math" charset="0"/>
                      </a:rPr>
                      <m:t>,</m:t>
                    </m:r>
                    <m:r>
                      <a:rPr lang="en-US" sz="2400" b="0" i="1" smtClean="0">
                        <a:latin typeface="Cambria Math" charset="0"/>
                      </a:rPr>
                      <m:t>𝑧</m:t>
                    </m:r>
                    <m:r>
                      <a:rPr lang="en-US" sz="2400" b="0" i="1" smtClean="0">
                        <a:latin typeface="Cambria Math" charset="0"/>
                      </a:rPr>
                      <m:t>)</m:t>
                    </m:r>
                  </m:oMath>
                </a14:m>
                <a:endParaRPr lang="en-US" sz="2400" dirty="0"/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2"/>
                </p:custDataLst>
              </p:nvPr>
            </p:nvSpPr>
            <p:spPr>
              <a:xfrm>
                <a:off x="583959" y="1324567"/>
                <a:ext cx="5613881" cy="1569660"/>
              </a:xfrm>
              <a:prstGeom prst="rect">
                <a:avLst/>
              </a:prstGeom>
              <a:blipFill>
                <a:blip r:embed="rId7"/>
                <a:stretch>
                  <a:fillRect l="-1737" t="-3101" b="-77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>
                <p:custDataLst>
                  <p:tags r:id="rId3"/>
                </p:custDataLst>
              </p:nvPr>
            </p:nvSpPr>
            <p:spPr>
              <a:xfrm>
                <a:off x="660159" y="4166773"/>
                <a:ext cx="4782976" cy="1617174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charset="0"/>
                      </a:rPr>
                      <m:t>EncCD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sz="2400" b="0" i="1" smtClean="0">
                        <a:latin typeface="Cambria Math" charset="0"/>
                      </a:rPr>
                      <m:t>:</m:t>
                    </m:r>
                  </m:oMath>
                </a14:m>
                <a:r>
                  <a:rPr lang="en-US" sz="2400" dirty="0"/>
                  <a:t> </a:t>
                </a: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sz="2400" dirty="0"/>
                  <a:t>Sample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charset="0"/>
                          </a:rPr>
                          <m:t>𝑆</m:t>
                        </m:r>
                        <m:r>
                          <a:rPr lang="en-US" sz="2400" i="1">
                            <a:latin typeface="Cambria Math" charset="0"/>
                          </a:rPr>
                          <m:t>,</m:t>
                        </m:r>
                        <m:r>
                          <a:rPr lang="en-US" sz="2400" i="1">
                            <a:latin typeface="Cambria Math" charset="0"/>
                          </a:rPr>
                          <m:t>𝑥</m:t>
                        </m:r>
                        <m:r>
                          <a:rPr lang="en-US" sz="2400" i="1">
                            <a:latin typeface="Cambria Math" charset="0"/>
                          </a:rPr>
                          <m:t>,</m:t>
                        </m:r>
                        <m:r>
                          <a:rPr lang="en-US" sz="2400" i="1">
                            <a:latin typeface="Cambria Math" charset="0"/>
                          </a:rPr>
                          <m:t>𝑧</m:t>
                        </m:r>
                      </m:e>
                    </m:d>
                    <m:r>
                      <a:rPr lang="en-US" sz="2400" i="1">
                        <a:latin typeface="Cambria Math" charset="0"/>
                      </a:rPr>
                      <m:t>←</m:t>
                    </m:r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𝒟</m:t>
                    </m:r>
                  </m:oMath>
                </a14:m>
                <a:endParaRPr lang="en-US" sz="2400" dirty="0"/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sz="2400" dirty="0"/>
                  <a:t>Sample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h</m:t>
                    </m:r>
                    <m:r>
                      <a:rPr lang="en-US" sz="2400" b="0" i="1" smtClean="0">
                        <a:latin typeface="Cambria Math" charset="0"/>
                      </a:rPr>
                      <m:t>←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ℋ</m:t>
                    </m:r>
                  </m:oMath>
                </a14:m>
                <a:endParaRPr lang="en-US" sz="2400" dirty="0"/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sz="2400" dirty="0"/>
                  <a:t>Output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</a:rPr>
                              <m:t>𝑥</m:t>
                            </m:r>
                            <m:r>
                              <a:rPr lang="en-US" sz="2400" b="0" i="1" smtClean="0"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sz="2400" b="0" i="1" smtClean="0">
                                <a:latin typeface="Cambria Math" charset="0"/>
                              </a:rPr>
                              <m:t>𝑧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𝒞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𝑠𝑘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𝑆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h</m:t>
                        </m:r>
                      </m:e>
                    </m:d>
                    <m:r>
                      <a:rPr lang="en-US" sz="2400" b="0" i="1" smtClean="0">
                        <a:latin typeface="Cambria Math" charset="0"/>
                      </a:rPr>
                      <m:t>,</m:t>
                    </m:r>
                    <m:r>
                      <a:rPr lang="en-US" sz="2400" b="0" i="1" smtClean="0">
                        <a:latin typeface="Cambria Math" charset="0"/>
                      </a:rPr>
                      <m:t>𝑏</m:t>
                    </m:r>
                    <m:r>
                      <a:rPr lang="en-US" sz="2400" b="0" i="1" smtClean="0">
                        <a:latin typeface="Cambria Math" charset="0"/>
                      </a:rPr>
                      <m:t>⊕</m:t>
                    </m:r>
                    <m:r>
                      <a:rPr lang="en-US" sz="2400" b="0" i="1" smtClean="0">
                        <a:latin typeface="Cambria Math" charset="0"/>
                      </a:rPr>
                      <m:t>h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𝑥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endParaRPr lang="en-US" sz="2400" dirty="0"/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3"/>
                </p:custDataLst>
              </p:nvPr>
            </p:nvSpPr>
            <p:spPr>
              <a:xfrm>
                <a:off x="660159" y="4166773"/>
                <a:ext cx="4782976" cy="1617174"/>
              </a:xfrm>
              <a:prstGeom prst="rect">
                <a:avLst/>
              </a:prstGeom>
              <a:blipFill>
                <a:blip r:embed="rId8"/>
                <a:stretch>
                  <a:fillRect l="-1394" b="-5948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>
                <p:custDataLst>
                  <p:tags r:id="rId4"/>
                </p:custDataLst>
              </p:nvPr>
            </p:nvSpPr>
            <p:spPr>
              <a:xfrm>
                <a:off x="6337300" y="1324567"/>
                <a:ext cx="5270500" cy="2355838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Decryption given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𝑠𝑘</m:t>
                    </m:r>
                  </m:oMath>
                </a14:m>
                <a:r>
                  <a:rPr lang="en-US" sz="2400" dirty="0"/>
                  <a:t>:</a:t>
                </a: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2400" dirty="0"/>
                  <a:t>Use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𝑠𝑘</m:t>
                    </m:r>
                  </m:oMath>
                </a14:m>
                <a:r>
                  <a:rPr lang="en-US" sz="2400" dirty="0"/>
                  <a:t> to learn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𝑆</m:t>
                    </m:r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h</m:t>
                    </m:r>
                  </m:oMath>
                </a14:m>
                <a:endParaRPr lang="en-US" sz="2400" dirty="0"/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2400" dirty="0"/>
                  <a:t>Measure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</a:rPr>
                              <m:t>𝑥</m:t>
                            </m:r>
                            <m:r>
                              <a:rPr lang="en-US" sz="2400" b="0" i="1" smtClean="0"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sz="2400" b="0" i="1" smtClean="0">
                                <a:latin typeface="Cambria Math" charset="0"/>
                              </a:rPr>
                              <m:t>𝑧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dirty="0"/>
                  <a:t> in standard basis, and let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𝑥</m:t>
                    </m:r>
                  </m:oMath>
                </a14:m>
                <a:r>
                  <a:rPr lang="en-US" sz="2400" dirty="0"/>
                  <a:t> be the </a:t>
                </a:r>
                <a:r>
                  <a:rPr lang="en-US" sz="2400" dirty="0" err="1"/>
                  <a:t>coset</a:t>
                </a:r>
                <a:r>
                  <a:rPr lang="en-US" sz="2400" dirty="0"/>
                  <a:t> representative of the resulting vector</a:t>
                </a: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2400" dirty="0"/>
                  <a:t>Use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h</m:t>
                    </m:r>
                    <m:r>
                      <a:rPr lang="en-US" sz="2400" b="0" i="0" smtClean="0">
                        <a:latin typeface="Cambria Math" charset="0"/>
                      </a:rPr>
                      <m:t>(</m:t>
                    </m:r>
                    <m:r>
                      <a:rPr lang="en-US" sz="2400" b="0" i="1" smtClean="0">
                        <a:latin typeface="Cambria Math" charset="0"/>
                      </a:rPr>
                      <m:t>𝑥</m:t>
                    </m:r>
                    <m:r>
                      <a:rPr lang="en-US" sz="2400" b="0" i="1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400" dirty="0"/>
                  <a:t> to learn the plaintext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𝑏</m:t>
                    </m:r>
                  </m:oMath>
                </a14:m>
                <a:endParaRPr lang="en-US" sz="2400" dirty="0"/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4"/>
                </p:custDataLst>
              </p:nvPr>
            </p:nvSpPr>
            <p:spPr>
              <a:xfrm>
                <a:off x="6337300" y="1324567"/>
                <a:ext cx="5270500" cy="2355838"/>
              </a:xfrm>
              <a:prstGeom prst="rect">
                <a:avLst/>
              </a:prstGeom>
              <a:blipFill>
                <a:blip r:embed="rId9"/>
                <a:stretch>
                  <a:fillRect l="-1613" t="-1535" b="-4348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itle 1"/>
          <p:cNvSpPr txBox="1">
            <a:spLocks/>
          </p:cNvSpPr>
          <p:nvPr>
            <p:custDataLst>
              <p:tags r:id="rId5"/>
            </p:custDataLst>
          </p:nvPr>
        </p:nvSpPr>
        <p:spPr>
          <a:xfrm>
            <a:off x="342900" y="250825"/>
            <a:ext cx="6096000" cy="942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General Recipe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1068486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>
                <p:custDataLst>
                  <p:tags r:id="rId2"/>
                </p:custDataLst>
              </p:nvPr>
            </p:nvSpPr>
            <p:spPr>
              <a:xfrm>
                <a:off x="583959" y="1324567"/>
                <a:ext cx="5613881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u="sng" dirty="0"/>
                  <a:t>Notation</a:t>
                </a:r>
              </a:p>
              <a:p>
                <a:pPr marL="342900" indent="-342900"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𝒞</m:t>
                    </m:r>
                  </m:oMath>
                </a14:m>
                <a:r>
                  <a:rPr lang="en-US" sz="2400" dirty="0"/>
                  <a:t>: cryptosystem with decryption key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𝑠𝑘</m:t>
                    </m:r>
                  </m:oMath>
                </a14:m>
                <a:endParaRPr lang="en-US" sz="2400" dirty="0"/>
              </a:p>
              <a:p>
                <a:pPr marL="342900" indent="-342900"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ℋ</m:t>
                    </m:r>
                  </m:oMath>
                </a14:m>
                <a:r>
                  <a:rPr lang="en-US" sz="2400" dirty="0"/>
                  <a:t>: family of hash functions</a:t>
                </a:r>
              </a:p>
              <a:p>
                <a:pPr marL="342900" indent="-342900"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𝒟</m:t>
                    </m:r>
                  </m:oMath>
                </a14:m>
                <a:r>
                  <a:rPr lang="en-US" sz="2400" dirty="0"/>
                  <a:t>: a distribution over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(</m:t>
                    </m:r>
                    <m:r>
                      <a:rPr lang="en-US" sz="2400" b="0" i="1" smtClean="0">
                        <a:latin typeface="Cambria Math" charset="0"/>
                      </a:rPr>
                      <m:t>𝑆</m:t>
                    </m:r>
                    <m:r>
                      <a:rPr lang="en-US" sz="2400" b="0" i="1" smtClean="0">
                        <a:latin typeface="Cambria Math" charset="0"/>
                      </a:rPr>
                      <m:t>,</m:t>
                    </m:r>
                    <m:r>
                      <a:rPr lang="en-US" sz="2400" b="0" i="1" smtClean="0">
                        <a:latin typeface="Cambria Math" charset="0"/>
                      </a:rPr>
                      <m:t>𝑥</m:t>
                    </m:r>
                    <m:r>
                      <a:rPr lang="en-US" sz="2400" b="0" i="1" smtClean="0">
                        <a:latin typeface="Cambria Math" charset="0"/>
                      </a:rPr>
                      <m:t>,</m:t>
                    </m:r>
                    <m:r>
                      <a:rPr lang="en-US" sz="2400" b="0" i="1" smtClean="0">
                        <a:latin typeface="Cambria Math" charset="0"/>
                      </a:rPr>
                      <m:t>𝑧</m:t>
                    </m:r>
                    <m:r>
                      <a:rPr lang="en-US" sz="2400" b="0" i="1" smtClean="0">
                        <a:latin typeface="Cambria Math" charset="0"/>
                      </a:rPr>
                      <m:t>)</m:t>
                    </m:r>
                  </m:oMath>
                </a14:m>
                <a:endParaRPr lang="en-US" sz="2400" dirty="0"/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2"/>
                </p:custDataLst>
              </p:nvPr>
            </p:nvSpPr>
            <p:spPr>
              <a:xfrm>
                <a:off x="583959" y="1324567"/>
                <a:ext cx="5613881" cy="1569660"/>
              </a:xfrm>
              <a:prstGeom prst="rect">
                <a:avLst/>
              </a:prstGeom>
              <a:blipFill>
                <a:blip r:embed="rId8"/>
                <a:stretch>
                  <a:fillRect l="-1737" t="-3101" b="-77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>
                <p:custDataLst>
                  <p:tags r:id="rId3"/>
                </p:custDataLst>
              </p:nvPr>
            </p:nvSpPr>
            <p:spPr>
              <a:xfrm>
                <a:off x="660159" y="4166773"/>
                <a:ext cx="4782976" cy="1617174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charset="0"/>
                      </a:rPr>
                      <m:t>EncCD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sz="2400" b="0" i="1" smtClean="0">
                        <a:latin typeface="Cambria Math" charset="0"/>
                      </a:rPr>
                      <m:t>:</m:t>
                    </m:r>
                  </m:oMath>
                </a14:m>
                <a:r>
                  <a:rPr lang="en-US" sz="2400" dirty="0"/>
                  <a:t> </a:t>
                </a: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sz="2400" dirty="0"/>
                  <a:t>Sample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charset="0"/>
                          </a:rPr>
                          <m:t>𝑆</m:t>
                        </m:r>
                        <m:r>
                          <a:rPr lang="en-US" sz="2400" i="1">
                            <a:latin typeface="Cambria Math" charset="0"/>
                          </a:rPr>
                          <m:t>,</m:t>
                        </m:r>
                        <m:r>
                          <a:rPr lang="en-US" sz="2400" i="1">
                            <a:latin typeface="Cambria Math" charset="0"/>
                          </a:rPr>
                          <m:t>𝑥</m:t>
                        </m:r>
                        <m:r>
                          <a:rPr lang="en-US" sz="2400" i="1">
                            <a:latin typeface="Cambria Math" charset="0"/>
                          </a:rPr>
                          <m:t>,</m:t>
                        </m:r>
                        <m:r>
                          <a:rPr lang="en-US" sz="2400" i="1">
                            <a:latin typeface="Cambria Math" charset="0"/>
                          </a:rPr>
                          <m:t>𝑧</m:t>
                        </m:r>
                      </m:e>
                    </m:d>
                    <m:r>
                      <a:rPr lang="en-US" sz="2400" i="1">
                        <a:latin typeface="Cambria Math" charset="0"/>
                      </a:rPr>
                      <m:t>←</m:t>
                    </m:r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𝒟</m:t>
                    </m:r>
                  </m:oMath>
                </a14:m>
                <a:endParaRPr lang="en-US" sz="2400" dirty="0"/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sz="2400" dirty="0"/>
                  <a:t>Sample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h</m:t>
                    </m:r>
                    <m:r>
                      <a:rPr lang="en-US" sz="2400" b="0" i="1" smtClean="0">
                        <a:latin typeface="Cambria Math" charset="0"/>
                      </a:rPr>
                      <m:t>←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ℋ</m:t>
                    </m:r>
                  </m:oMath>
                </a14:m>
                <a:endParaRPr lang="en-US" sz="2400" dirty="0"/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sz="2400" dirty="0"/>
                  <a:t>Output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</a:rPr>
                              <m:t>𝑥</m:t>
                            </m:r>
                            <m:r>
                              <a:rPr lang="en-US" sz="2400" b="0" i="1" smtClean="0"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sz="2400" b="0" i="1" smtClean="0">
                                <a:latin typeface="Cambria Math" charset="0"/>
                              </a:rPr>
                              <m:t>𝑧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𝒞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𝑠𝑘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𝑆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h</m:t>
                        </m:r>
                      </m:e>
                    </m:d>
                    <m:r>
                      <a:rPr lang="en-US" sz="2400" b="0" i="1" smtClean="0">
                        <a:latin typeface="Cambria Math" charset="0"/>
                      </a:rPr>
                      <m:t>,</m:t>
                    </m:r>
                    <m:r>
                      <a:rPr lang="en-US" sz="2400" b="0" i="1" smtClean="0">
                        <a:latin typeface="Cambria Math" charset="0"/>
                      </a:rPr>
                      <m:t>𝑏</m:t>
                    </m:r>
                    <m:r>
                      <a:rPr lang="en-US" sz="2400" b="0" i="1" smtClean="0">
                        <a:latin typeface="Cambria Math" charset="0"/>
                      </a:rPr>
                      <m:t>⊕</m:t>
                    </m:r>
                    <m:r>
                      <a:rPr lang="en-US" sz="2400" b="0" i="1" smtClean="0">
                        <a:latin typeface="Cambria Math" charset="0"/>
                      </a:rPr>
                      <m:t>h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𝑥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endParaRPr lang="en-US" sz="2400" dirty="0"/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3"/>
                </p:custDataLst>
              </p:nvPr>
            </p:nvSpPr>
            <p:spPr>
              <a:xfrm>
                <a:off x="660159" y="4166773"/>
                <a:ext cx="4782976" cy="1617174"/>
              </a:xfrm>
              <a:prstGeom prst="rect">
                <a:avLst/>
              </a:prstGeom>
              <a:blipFill>
                <a:blip r:embed="rId9"/>
                <a:stretch>
                  <a:fillRect l="-1394" b="-5948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>
                <p:custDataLst>
                  <p:tags r:id="rId4"/>
                </p:custDataLst>
              </p:nvPr>
            </p:nvSpPr>
            <p:spPr>
              <a:xfrm>
                <a:off x="6337300" y="1324567"/>
                <a:ext cx="5270500" cy="2355838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Decryption given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𝑠𝑘</m:t>
                    </m:r>
                  </m:oMath>
                </a14:m>
                <a:r>
                  <a:rPr lang="en-US" sz="2400" dirty="0"/>
                  <a:t>:</a:t>
                </a: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2400" dirty="0"/>
                  <a:t>Use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𝑠𝑘</m:t>
                    </m:r>
                  </m:oMath>
                </a14:m>
                <a:r>
                  <a:rPr lang="en-US" sz="2400" dirty="0"/>
                  <a:t> to learn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𝑆</m:t>
                    </m:r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h</m:t>
                    </m:r>
                  </m:oMath>
                </a14:m>
                <a:endParaRPr lang="en-US" sz="2400" dirty="0"/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2400" dirty="0"/>
                  <a:t>Measure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</a:rPr>
                              <m:t>𝑥</m:t>
                            </m:r>
                            <m:r>
                              <a:rPr lang="en-US" sz="2400" b="0" i="1" smtClean="0"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sz="2400" b="0" i="1" smtClean="0">
                                <a:latin typeface="Cambria Math" charset="0"/>
                              </a:rPr>
                              <m:t>𝑧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dirty="0"/>
                  <a:t> in standard basis, and let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𝑥</m:t>
                    </m:r>
                  </m:oMath>
                </a14:m>
                <a:r>
                  <a:rPr lang="en-US" sz="2400" dirty="0"/>
                  <a:t> be the </a:t>
                </a:r>
                <a:r>
                  <a:rPr lang="en-US" sz="2400" dirty="0" err="1"/>
                  <a:t>coset</a:t>
                </a:r>
                <a:r>
                  <a:rPr lang="en-US" sz="2400" dirty="0"/>
                  <a:t> representative of the resulting vector</a:t>
                </a: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2400" dirty="0"/>
                  <a:t>Use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h</m:t>
                    </m:r>
                    <m:r>
                      <a:rPr lang="en-US" sz="2400" b="0" i="0" smtClean="0">
                        <a:latin typeface="Cambria Math" charset="0"/>
                      </a:rPr>
                      <m:t>(</m:t>
                    </m:r>
                    <m:r>
                      <a:rPr lang="en-US" sz="2400" b="0" i="1" smtClean="0">
                        <a:latin typeface="Cambria Math" charset="0"/>
                      </a:rPr>
                      <m:t>𝑥</m:t>
                    </m:r>
                    <m:r>
                      <a:rPr lang="en-US" sz="2400" b="0" i="1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400" dirty="0"/>
                  <a:t> to learn the plaintext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𝑏</m:t>
                    </m:r>
                  </m:oMath>
                </a14:m>
                <a:endParaRPr lang="en-US" sz="2400" dirty="0"/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4"/>
                </p:custDataLst>
              </p:nvPr>
            </p:nvSpPr>
            <p:spPr>
              <a:xfrm>
                <a:off x="6337300" y="1324567"/>
                <a:ext cx="5270500" cy="2355838"/>
              </a:xfrm>
              <a:prstGeom prst="rect">
                <a:avLst/>
              </a:prstGeom>
              <a:blipFill>
                <a:blip r:embed="rId10"/>
                <a:stretch>
                  <a:fillRect l="-1613" t="-1535" b="-4348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itle 1"/>
          <p:cNvSpPr txBox="1">
            <a:spLocks/>
          </p:cNvSpPr>
          <p:nvPr>
            <p:custDataLst>
              <p:tags r:id="rId5"/>
            </p:custDataLst>
          </p:nvPr>
        </p:nvSpPr>
        <p:spPr>
          <a:xfrm>
            <a:off x="342900" y="250825"/>
            <a:ext cx="6096000" cy="942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General Recipe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/>
              <p:cNvSpPr txBox="1"/>
              <p:nvPr>
                <p:custDataLst>
                  <p:tags r:id="rId6"/>
                </p:custDataLst>
              </p:nvPr>
            </p:nvSpPr>
            <p:spPr>
              <a:xfrm>
                <a:off x="6337300" y="4166773"/>
                <a:ext cx="5270500" cy="1617174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Deletion:</a:t>
                </a: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2400" dirty="0"/>
                  <a:t>Measure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</a:rPr>
                              <m:t>𝑥</m:t>
                            </m:r>
                            <m:r>
                              <a:rPr lang="en-US" sz="2400" b="0" i="1" smtClean="0"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sz="2400" b="0" i="1" smtClean="0">
                                <a:latin typeface="Cambria Math" charset="0"/>
                              </a:rPr>
                              <m:t>𝑧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dirty="0"/>
                  <a:t> in </a:t>
                </a:r>
                <a:r>
                  <a:rPr lang="en-US" sz="2400" dirty="0" err="1"/>
                  <a:t>Hadamard</a:t>
                </a:r>
                <a:r>
                  <a:rPr lang="en-US" sz="2400" dirty="0"/>
                  <a:t> basis to obtain a vector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𝜋</m:t>
                    </m:r>
                  </m:oMath>
                </a14:m>
                <a:endParaRPr lang="en-US" sz="2400" dirty="0"/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2400" dirty="0"/>
                  <a:t>Verification checks that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𝜋</m:t>
                    </m:r>
                    <m:r>
                      <a:rPr lang="en-US" sz="2400" b="0" i="1" smtClean="0">
                        <a:latin typeface="Cambria Math" charset="0"/>
                      </a:rPr>
                      <m:t>∈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𝑆</m:t>
                        </m:r>
                      </m:e>
                      <m:sup>
                        <m:r>
                          <a:rPr lang="en-US" sz="2400" b="0" i="1" smtClean="0">
                            <a:latin typeface="Cambria Math" charset="0"/>
                          </a:rPr>
                          <m:t>⊥</m:t>
                        </m:r>
                      </m:sup>
                    </m:sSup>
                    <m:r>
                      <a:rPr lang="en-US" sz="2400" b="0" i="1" smtClean="0">
                        <a:latin typeface="Cambria Math" charset="0"/>
                      </a:rPr>
                      <m:t>+</m:t>
                    </m:r>
                    <m:r>
                      <a:rPr lang="en-US" sz="2400" b="0" i="1" smtClean="0">
                        <a:latin typeface="Cambria Math" charset="0"/>
                      </a:rPr>
                      <m:t>𝑧</m:t>
                    </m:r>
                  </m:oMath>
                </a14:m>
                <a:endParaRPr lang="en-US" sz="2400" dirty="0"/>
              </a:p>
            </p:txBody>
          </p:sp>
        </mc:Choice>
        <mc:Fallback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6"/>
                </p:custDataLst>
              </p:nvPr>
            </p:nvSpPr>
            <p:spPr>
              <a:xfrm>
                <a:off x="6337300" y="4166773"/>
                <a:ext cx="5270500" cy="1617174"/>
              </a:xfrm>
              <a:prstGeom prst="rect">
                <a:avLst/>
              </a:prstGeom>
              <a:blipFill>
                <a:blip r:embed="rId11"/>
                <a:stretch>
                  <a:fillRect l="-1613" t="-2230" b="-7063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424440714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>
                <p:custDataLst>
                  <p:tags r:id="rId2"/>
                </p:custDataLst>
              </p:nvPr>
            </p:nvSpPr>
            <p:spPr>
              <a:xfrm>
                <a:off x="583959" y="1324567"/>
                <a:ext cx="5613881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u="sng" dirty="0"/>
                  <a:t>Notation</a:t>
                </a:r>
              </a:p>
              <a:p>
                <a:pPr marL="342900" indent="-342900"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𝒞</m:t>
                    </m:r>
                  </m:oMath>
                </a14:m>
                <a:r>
                  <a:rPr lang="en-US" sz="2400" dirty="0"/>
                  <a:t>: cryptosystem with decryption key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𝑠𝑘</m:t>
                    </m:r>
                  </m:oMath>
                </a14:m>
                <a:endParaRPr lang="en-US" sz="2400" dirty="0"/>
              </a:p>
              <a:p>
                <a:pPr marL="342900" indent="-342900"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ℋ</m:t>
                    </m:r>
                  </m:oMath>
                </a14:m>
                <a:r>
                  <a:rPr lang="en-US" sz="2400" dirty="0"/>
                  <a:t>: family of hash functions</a:t>
                </a:r>
              </a:p>
              <a:p>
                <a:pPr marL="342900" indent="-342900"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𝒟</m:t>
                    </m:r>
                  </m:oMath>
                </a14:m>
                <a:r>
                  <a:rPr lang="en-US" sz="2400" dirty="0"/>
                  <a:t>: a distribution over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(</m:t>
                    </m:r>
                    <m:r>
                      <a:rPr lang="en-US" sz="2400" b="0" i="1" smtClean="0">
                        <a:latin typeface="Cambria Math" charset="0"/>
                      </a:rPr>
                      <m:t>𝑆</m:t>
                    </m:r>
                    <m:r>
                      <a:rPr lang="en-US" sz="2400" b="0" i="1" smtClean="0">
                        <a:latin typeface="Cambria Math" charset="0"/>
                      </a:rPr>
                      <m:t>,</m:t>
                    </m:r>
                    <m:r>
                      <a:rPr lang="en-US" sz="2400" b="0" i="1" smtClean="0">
                        <a:latin typeface="Cambria Math" charset="0"/>
                      </a:rPr>
                      <m:t>𝑥</m:t>
                    </m:r>
                    <m:r>
                      <a:rPr lang="en-US" sz="2400" b="0" i="1" smtClean="0">
                        <a:latin typeface="Cambria Math" charset="0"/>
                      </a:rPr>
                      <m:t>,</m:t>
                    </m:r>
                    <m:r>
                      <a:rPr lang="en-US" sz="2400" b="0" i="1" smtClean="0">
                        <a:latin typeface="Cambria Math" charset="0"/>
                      </a:rPr>
                      <m:t>𝑧</m:t>
                    </m:r>
                    <m:r>
                      <a:rPr lang="en-US" sz="2400" b="0" i="1" smtClean="0">
                        <a:latin typeface="Cambria Math" charset="0"/>
                      </a:rPr>
                      <m:t>)</m:t>
                    </m:r>
                  </m:oMath>
                </a14:m>
                <a:endParaRPr lang="en-US" sz="2400" dirty="0"/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2"/>
                </p:custDataLst>
              </p:nvPr>
            </p:nvSpPr>
            <p:spPr>
              <a:xfrm>
                <a:off x="583959" y="1324567"/>
                <a:ext cx="5613881" cy="1569660"/>
              </a:xfrm>
              <a:prstGeom prst="rect">
                <a:avLst/>
              </a:prstGeom>
              <a:blipFill>
                <a:blip r:embed="rId11"/>
                <a:stretch>
                  <a:fillRect l="-1737" t="-3101" b="-77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>
                <p:custDataLst>
                  <p:tags r:id="rId3"/>
                </p:custDataLst>
              </p:nvPr>
            </p:nvSpPr>
            <p:spPr>
              <a:xfrm>
                <a:off x="660159" y="4166773"/>
                <a:ext cx="4782976" cy="1617174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charset="0"/>
                      </a:rPr>
                      <m:t>EncCD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sz="2400" b="0" i="1" smtClean="0">
                        <a:latin typeface="Cambria Math" charset="0"/>
                      </a:rPr>
                      <m:t>:</m:t>
                    </m:r>
                  </m:oMath>
                </a14:m>
                <a:r>
                  <a:rPr lang="en-US" sz="2400" dirty="0"/>
                  <a:t> </a:t>
                </a: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sz="2400" dirty="0"/>
                  <a:t>Sample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charset="0"/>
                          </a:rPr>
                          <m:t>𝑆</m:t>
                        </m:r>
                        <m:r>
                          <a:rPr lang="en-US" sz="2400" i="1">
                            <a:latin typeface="Cambria Math" charset="0"/>
                          </a:rPr>
                          <m:t>,</m:t>
                        </m:r>
                        <m:r>
                          <a:rPr lang="en-US" sz="2400" i="1">
                            <a:latin typeface="Cambria Math" charset="0"/>
                          </a:rPr>
                          <m:t>𝑥</m:t>
                        </m:r>
                        <m:r>
                          <a:rPr lang="en-US" sz="2400" i="1">
                            <a:latin typeface="Cambria Math" charset="0"/>
                          </a:rPr>
                          <m:t>,</m:t>
                        </m:r>
                        <m:r>
                          <a:rPr lang="en-US" sz="2400" i="1">
                            <a:latin typeface="Cambria Math" charset="0"/>
                          </a:rPr>
                          <m:t>𝑧</m:t>
                        </m:r>
                      </m:e>
                    </m:d>
                    <m:r>
                      <a:rPr lang="en-US" sz="2400" i="1">
                        <a:latin typeface="Cambria Math" charset="0"/>
                      </a:rPr>
                      <m:t>←</m:t>
                    </m:r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𝒟</m:t>
                    </m:r>
                  </m:oMath>
                </a14:m>
                <a:endParaRPr lang="en-US" sz="2400" dirty="0"/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sz="2400" dirty="0"/>
                  <a:t>Sample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h</m:t>
                    </m:r>
                    <m:r>
                      <a:rPr lang="en-US" sz="2400" b="0" i="1" smtClean="0">
                        <a:latin typeface="Cambria Math" charset="0"/>
                      </a:rPr>
                      <m:t>←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ℋ</m:t>
                    </m:r>
                  </m:oMath>
                </a14:m>
                <a:endParaRPr lang="en-US" sz="2400" dirty="0"/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sz="2400" dirty="0"/>
                  <a:t>Output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</a:rPr>
                              <m:t>𝑥</m:t>
                            </m:r>
                            <m:r>
                              <a:rPr lang="en-US" sz="2400" b="0" i="1" smtClean="0"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sz="2400" b="0" i="1" smtClean="0">
                                <a:latin typeface="Cambria Math" charset="0"/>
                              </a:rPr>
                              <m:t>𝑧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𝒞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𝑠𝑘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𝑆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h</m:t>
                        </m:r>
                      </m:e>
                    </m:d>
                    <m:r>
                      <a:rPr lang="en-US" sz="2400" b="0" i="1" smtClean="0">
                        <a:latin typeface="Cambria Math" charset="0"/>
                      </a:rPr>
                      <m:t>,</m:t>
                    </m:r>
                    <m:r>
                      <a:rPr lang="en-US" sz="2400" b="0" i="1" smtClean="0">
                        <a:latin typeface="Cambria Math" charset="0"/>
                      </a:rPr>
                      <m:t>𝑏</m:t>
                    </m:r>
                    <m:r>
                      <a:rPr lang="en-US" sz="2400" b="0" i="1" smtClean="0">
                        <a:latin typeface="Cambria Math" charset="0"/>
                      </a:rPr>
                      <m:t>⊕</m:t>
                    </m:r>
                    <m:r>
                      <a:rPr lang="en-US" sz="2400" b="0" i="1" smtClean="0">
                        <a:latin typeface="Cambria Math" charset="0"/>
                      </a:rPr>
                      <m:t>h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𝑥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endParaRPr lang="en-US" sz="2400" dirty="0"/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3"/>
                </p:custDataLst>
              </p:nvPr>
            </p:nvSpPr>
            <p:spPr>
              <a:xfrm>
                <a:off x="660159" y="4166773"/>
                <a:ext cx="4782976" cy="1617174"/>
              </a:xfrm>
              <a:prstGeom prst="rect">
                <a:avLst/>
              </a:prstGeom>
              <a:blipFill>
                <a:blip r:embed="rId12"/>
                <a:stretch>
                  <a:fillRect l="-1394" b="-5948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>
                <p:custDataLst>
                  <p:tags r:id="rId4"/>
                </p:custDataLst>
              </p:nvPr>
            </p:nvSpPr>
            <p:spPr>
              <a:xfrm>
                <a:off x="6337300" y="1324567"/>
                <a:ext cx="5270500" cy="2355838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Decryption given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𝑠𝑘</m:t>
                    </m:r>
                  </m:oMath>
                </a14:m>
                <a:r>
                  <a:rPr lang="en-US" sz="2400" dirty="0"/>
                  <a:t>:</a:t>
                </a: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2400" dirty="0"/>
                  <a:t>Use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𝑠𝑘</m:t>
                    </m:r>
                  </m:oMath>
                </a14:m>
                <a:r>
                  <a:rPr lang="en-US" sz="2400" dirty="0"/>
                  <a:t> to learn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𝑆</m:t>
                    </m:r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h</m:t>
                    </m:r>
                  </m:oMath>
                </a14:m>
                <a:endParaRPr lang="en-US" sz="2400" dirty="0"/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2400" dirty="0"/>
                  <a:t>Measure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</a:rPr>
                              <m:t>𝑥</m:t>
                            </m:r>
                            <m:r>
                              <a:rPr lang="en-US" sz="2400" b="0" i="1" smtClean="0"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sz="2400" b="0" i="1" smtClean="0">
                                <a:latin typeface="Cambria Math" charset="0"/>
                              </a:rPr>
                              <m:t>𝑧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dirty="0"/>
                  <a:t> in standard basis, and let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𝑥</m:t>
                    </m:r>
                  </m:oMath>
                </a14:m>
                <a:r>
                  <a:rPr lang="en-US" sz="2400" dirty="0"/>
                  <a:t> be the </a:t>
                </a:r>
                <a:r>
                  <a:rPr lang="en-US" sz="2400" dirty="0" err="1"/>
                  <a:t>coset</a:t>
                </a:r>
                <a:r>
                  <a:rPr lang="en-US" sz="2400" dirty="0"/>
                  <a:t> representative of the resulting vector</a:t>
                </a: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2400" dirty="0"/>
                  <a:t>Use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h</m:t>
                    </m:r>
                    <m:r>
                      <a:rPr lang="en-US" sz="2400" b="0" i="0" smtClean="0">
                        <a:latin typeface="Cambria Math" charset="0"/>
                      </a:rPr>
                      <m:t>(</m:t>
                    </m:r>
                    <m:r>
                      <a:rPr lang="en-US" sz="2400" b="0" i="1" smtClean="0">
                        <a:latin typeface="Cambria Math" charset="0"/>
                      </a:rPr>
                      <m:t>𝑥</m:t>
                    </m:r>
                    <m:r>
                      <a:rPr lang="en-US" sz="2400" b="0" i="1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400" dirty="0"/>
                  <a:t> to learn the plaintext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𝑏</m:t>
                    </m:r>
                  </m:oMath>
                </a14:m>
                <a:endParaRPr lang="en-US" sz="2400" dirty="0"/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4"/>
                </p:custDataLst>
              </p:nvPr>
            </p:nvSpPr>
            <p:spPr>
              <a:xfrm>
                <a:off x="6337300" y="1324567"/>
                <a:ext cx="5270500" cy="2355838"/>
              </a:xfrm>
              <a:prstGeom prst="rect">
                <a:avLst/>
              </a:prstGeom>
              <a:blipFill>
                <a:blip r:embed="rId13"/>
                <a:stretch>
                  <a:fillRect l="-1613" t="-1535" b="-4348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itle 1"/>
          <p:cNvSpPr txBox="1">
            <a:spLocks/>
          </p:cNvSpPr>
          <p:nvPr>
            <p:custDataLst>
              <p:tags r:id="rId5"/>
            </p:custDataLst>
          </p:nvPr>
        </p:nvSpPr>
        <p:spPr>
          <a:xfrm>
            <a:off x="342900" y="250825"/>
            <a:ext cx="6096000" cy="942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General Recipe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/>
              <p:cNvSpPr txBox="1"/>
              <p:nvPr>
                <p:custDataLst>
                  <p:tags r:id="rId6"/>
                </p:custDataLst>
              </p:nvPr>
            </p:nvSpPr>
            <p:spPr>
              <a:xfrm>
                <a:off x="6337300" y="4166773"/>
                <a:ext cx="5270500" cy="1617174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Deletion:</a:t>
                </a: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2400" dirty="0"/>
                  <a:t>Measure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</a:rPr>
                              <m:t>𝑥</m:t>
                            </m:r>
                            <m:r>
                              <a:rPr lang="en-US" sz="2400" b="0" i="1" smtClean="0"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sz="2400" b="0" i="1" smtClean="0">
                                <a:latin typeface="Cambria Math" charset="0"/>
                              </a:rPr>
                              <m:t>𝑧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dirty="0"/>
                  <a:t> in </a:t>
                </a:r>
                <a:r>
                  <a:rPr lang="en-US" sz="2400" dirty="0" err="1"/>
                  <a:t>Hadamard</a:t>
                </a:r>
                <a:r>
                  <a:rPr lang="en-US" sz="2400" dirty="0"/>
                  <a:t> basis to obtain a vector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𝜋</m:t>
                    </m:r>
                  </m:oMath>
                </a14:m>
                <a:endParaRPr lang="en-US" sz="2400" dirty="0"/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2400" dirty="0"/>
                  <a:t>Verification checks that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𝜋</m:t>
                    </m:r>
                    <m:r>
                      <a:rPr lang="en-US" sz="2400" b="0" i="1" smtClean="0">
                        <a:latin typeface="Cambria Math" charset="0"/>
                      </a:rPr>
                      <m:t>∈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𝑆</m:t>
                        </m:r>
                      </m:e>
                      <m:sup>
                        <m:r>
                          <a:rPr lang="en-US" sz="2400" b="0" i="1" smtClean="0">
                            <a:latin typeface="Cambria Math" charset="0"/>
                          </a:rPr>
                          <m:t>⊥</m:t>
                        </m:r>
                      </m:sup>
                    </m:sSup>
                    <m:r>
                      <a:rPr lang="en-US" sz="2400" b="0" i="1" smtClean="0">
                        <a:latin typeface="Cambria Math" charset="0"/>
                      </a:rPr>
                      <m:t>+</m:t>
                    </m:r>
                    <m:r>
                      <a:rPr lang="en-US" sz="2400" b="0" i="1" smtClean="0">
                        <a:latin typeface="Cambria Math" charset="0"/>
                      </a:rPr>
                      <m:t>𝑧</m:t>
                    </m:r>
                  </m:oMath>
                </a14:m>
                <a:endParaRPr lang="en-US" sz="2400" dirty="0"/>
              </a:p>
            </p:txBody>
          </p:sp>
        </mc:Choice>
        <mc:Fallback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6"/>
                </p:custDataLst>
              </p:nvPr>
            </p:nvSpPr>
            <p:spPr>
              <a:xfrm>
                <a:off x="6337300" y="4166773"/>
                <a:ext cx="5270500" cy="1617174"/>
              </a:xfrm>
              <a:prstGeom prst="rect">
                <a:avLst/>
              </a:prstGeom>
              <a:blipFill>
                <a:blip r:embed="rId14"/>
                <a:stretch>
                  <a:fillRect l="-1613" t="-2230" b="-7063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ounded Rectangle 10"/>
          <p:cNvSpPr/>
          <p:nvPr>
            <p:custDataLst>
              <p:tags r:id="rId7"/>
            </p:custDataLst>
          </p:nvPr>
        </p:nvSpPr>
        <p:spPr>
          <a:xfrm>
            <a:off x="1323095" y="1760797"/>
            <a:ext cx="1741252" cy="335900"/>
          </a:xfrm>
          <a:prstGeom prst="round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/>
          <p:nvPr>
            <p:custDataLst>
              <p:tags r:id="rId8"/>
            </p:custDataLst>
          </p:nvPr>
        </p:nvCxnSpPr>
        <p:spPr>
          <a:xfrm flipV="1">
            <a:off x="3188780" y="1310096"/>
            <a:ext cx="714763" cy="31128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>
            <p:custDataLst>
              <p:tags r:id="rId9"/>
            </p:custDataLst>
          </p:nvPr>
        </p:nvSpPr>
        <p:spPr>
          <a:xfrm>
            <a:off x="4005143" y="85064"/>
            <a:ext cx="258615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One-time pad</a:t>
            </a:r>
          </a:p>
          <a:p>
            <a:r>
              <a:rPr lang="en-US" dirty="0"/>
              <a:t>Public-key encryption</a:t>
            </a:r>
          </a:p>
          <a:p>
            <a:r>
              <a:rPr lang="en-US" dirty="0"/>
              <a:t>Commitment</a:t>
            </a:r>
          </a:p>
          <a:p>
            <a:r>
              <a:rPr lang="en-US" dirty="0"/>
              <a:t>Timed-release encryption</a:t>
            </a:r>
          </a:p>
          <a:p>
            <a:r>
              <a:rPr lang="mr-IN" dirty="0"/>
              <a:t>…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7427274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>
                <p:custDataLst>
                  <p:tags r:id="rId2"/>
                </p:custDataLst>
              </p:nvPr>
            </p:nvSpPr>
            <p:spPr>
              <a:xfrm>
                <a:off x="583959" y="1324567"/>
                <a:ext cx="5613881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u="sng" dirty="0"/>
                  <a:t>Notation</a:t>
                </a:r>
              </a:p>
              <a:p>
                <a:pPr marL="342900" indent="-342900"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𝒞</m:t>
                    </m:r>
                  </m:oMath>
                </a14:m>
                <a:r>
                  <a:rPr lang="en-US" sz="2400" dirty="0"/>
                  <a:t>: cryptosystem with decryption key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𝑠𝑘</m:t>
                    </m:r>
                  </m:oMath>
                </a14:m>
                <a:endParaRPr lang="en-US" sz="2400" dirty="0"/>
              </a:p>
              <a:p>
                <a:pPr marL="342900" indent="-342900"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ℋ</m:t>
                    </m:r>
                  </m:oMath>
                </a14:m>
                <a:r>
                  <a:rPr lang="en-US" sz="2400" dirty="0"/>
                  <a:t>: family of hash functions</a:t>
                </a:r>
              </a:p>
              <a:p>
                <a:pPr marL="342900" indent="-342900"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𝒟</m:t>
                    </m:r>
                  </m:oMath>
                </a14:m>
                <a:r>
                  <a:rPr lang="en-US" sz="2400" dirty="0"/>
                  <a:t>: a distribution over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(</m:t>
                    </m:r>
                    <m:r>
                      <a:rPr lang="en-US" sz="2400" b="0" i="1" smtClean="0">
                        <a:latin typeface="Cambria Math" charset="0"/>
                      </a:rPr>
                      <m:t>𝑆</m:t>
                    </m:r>
                    <m:r>
                      <a:rPr lang="en-US" sz="2400" b="0" i="1" smtClean="0">
                        <a:latin typeface="Cambria Math" charset="0"/>
                      </a:rPr>
                      <m:t>,</m:t>
                    </m:r>
                    <m:r>
                      <a:rPr lang="en-US" sz="2400" b="0" i="1" smtClean="0">
                        <a:latin typeface="Cambria Math" charset="0"/>
                      </a:rPr>
                      <m:t>𝑥</m:t>
                    </m:r>
                    <m:r>
                      <a:rPr lang="en-US" sz="2400" b="0" i="1" smtClean="0">
                        <a:latin typeface="Cambria Math" charset="0"/>
                      </a:rPr>
                      <m:t>,</m:t>
                    </m:r>
                    <m:r>
                      <a:rPr lang="en-US" sz="2400" b="0" i="1" smtClean="0">
                        <a:latin typeface="Cambria Math" charset="0"/>
                      </a:rPr>
                      <m:t>𝑧</m:t>
                    </m:r>
                    <m:r>
                      <a:rPr lang="en-US" sz="2400" b="0" i="1" smtClean="0">
                        <a:latin typeface="Cambria Math" charset="0"/>
                      </a:rPr>
                      <m:t>)</m:t>
                    </m:r>
                  </m:oMath>
                </a14:m>
                <a:endParaRPr lang="en-US" sz="2400" dirty="0"/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2"/>
                </p:custDataLst>
              </p:nvPr>
            </p:nvSpPr>
            <p:spPr>
              <a:xfrm>
                <a:off x="583959" y="1324567"/>
                <a:ext cx="5613881" cy="1569660"/>
              </a:xfrm>
              <a:prstGeom prst="rect">
                <a:avLst/>
              </a:prstGeom>
              <a:blipFill>
                <a:blip r:embed="rId14"/>
                <a:stretch>
                  <a:fillRect l="-1737" t="-3101" b="-77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>
                <p:custDataLst>
                  <p:tags r:id="rId3"/>
                </p:custDataLst>
              </p:nvPr>
            </p:nvSpPr>
            <p:spPr>
              <a:xfrm>
                <a:off x="660159" y="4166773"/>
                <a:ext cx="4782976" cy="1617174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charset="0"/>
                      </a:rPr>
                      <m:t>EncCD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sz="2400" b="0" i="1" smtClean="0">
                        <a:latin typeface="Cambria Math" charset="0"/>
                      </a:rPr>
                      <m:t>:</m:t>
                    </m:r>
                  </m:oMath>
                </a14:m>
                <a:r>
                  <a:rPr lang="en-US" sz="2400" dirty="0"/>
                  <a:t> </a:t>
                </a: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sz="2400" dirty="0"/>
                  <a:t>Sample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charset="0"/>
                          </a:rPr>
                          <m:t>𝑆</m:t>
                        </m:r>
                        <m:r>
                          <a:rPr lang="en-US" sz="2400" i="1">
                            <a:latin typeface="Cambria Math" charset="0"/>
                          </a:rPr>
                          <m:t>,</m:t>
                        </m:r>
                        <m:r>
                          <a:rPr lang="en-US" sz="2400" i="1">
                            <a:latin typeface="Cambria Math" charset="0"/>
                          </a:rPr>
                          <m:t>𝑥</m:t>
                        </m:r>
                        <m:r>
                          <a:rPr lang="en-US" sz="2400" i="1">
                            <a:latin typeface="Cambria Math" charset="0"/>
                          </a:rPr>
                          <m:t>,</m:t>
                        </m:r>
                        <m:r>
                          <a:rPr lang="en-US" sz="2400" i="1">
                            <a:latin typeface="Cambria Math" charset="0"/>
                          </a:rPr>
                          <m:t>𝑧</m:t>
                        </m:r>
                      </m:e>
                    </m:d>
                    <m:r>
                      <a:rPr lang="en-US" sz="2400" i="1">
                        <a:latin typeface="Cambria Math" charset="0"/>
                      </a:rPr>
                      <m:t>←</m:t>
                    </m:r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𝒟</m:t>
                    </m:r>
                  </m:oMath>
                </a14:m>
                <a:endParaRPr lang="en-US" sz="2400" dirty="0"/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sz="2400" dirty="0"/>
                  <a:t>Sample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h</m:t>
                    </m:r>
                    <m:r>
                      <a:rPr lang="en-US" sz="2400" b="0" i="1" smtClean="0">
                        <a:latin typeface="Cambria Math" charset="0"/>
                      </a:rPr>
                      <m:t>←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ℋ</m:t>
                    </m:r>
                  </m:oMath>
                </a14:m>
                <a:endParaRPr lang="en-US" sz="2400" dirty="0"/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sz="2400" dirty="0"/>
                  <a:t>Output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</a:rPr>
                              <m:t>𝑥</m:t>
                            </m:r>
                            <m:r>
                              <a:rPr lang="en-US" sz="2400" b="0" i="1" smtClean="0"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sz="2400" b="0" i="1" smtClean="0">
                                <a:latin typeface="Cambria Math" charset="0"/>
                              </a:rPr>
                              <m:t>𝑧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𝒞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𝑠𝑘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𝑆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h</m:t>
                        </m:r>
                      </m:e>
                    </m:d>
                    <m:r>
                      <a:rPr lang="en-US" sz="2400" b="0" i="1" smtClean="0">
                        <a:latin typeface="Cambria Math" charset="0"/>
                      </a:rPr>
                      <m:t>,</m:t>
                    </m:r>
                    <m:r>
                      <a:rPr lang="en-US" sz="2400" b="0" i="1" smtClean="0">
                        <a:latin typeface="Cambria Math" charset="0"/>
                      </a:rPr>
                      <m:t>𝑏</m:t>
                    </m:r>
                    <m:r>
                      <a:rPr lang="en-US" sz="2400" b="0" i="1" smtClean="0">
                        <a:latin typeface="Cambria Math" charset="0"/>
                      </a:rPr>
                      <m:t>⊕</m:t>
                    </m:r>
                    <m:r>
                      <a:rPr lang="en-US" sz="2400" b="0" i="1" smtClean="0">
                        <a:latin typeface="Cambria Math" charset="0"/>
                      </a:rPr>
                      <m:t>h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𝑥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endParaRPr lang="en-US" sz="2400" dirty="0"/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3"/>
                </p:custDataLst>
              </p:nvPr>
            </p:nvSpPr>
            <p:spPr>
              <a:xfrm>
                <a:off x="660159" y="4166773"/>
                <a:ext cx="4782976" cy="1617174"/>
              </a:xfrm>
              <a:prstGeom prst="rect">
                <a:avLst/>
              </a:prstGeom>
              <a:blipFill>
                <a:blip r:embed="rId15"/>
                <a:stretch>
                  <a:fillRect l="-1394" b="-5948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>
                <p:custDataLst>
                  <p:tags r:id="rId4"/>
                </p:custDataLst>
              </p:nvPr>
            </p:nvSpPr>
            <p:spPr>
              <a:xfrm>
                <a:off x="6337300" y="1324567"/>
                <a:ext cx="5270500" cy="2355838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Decryption given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𝑠𝑘</m:t>
                    </m:r>
                  </m:oMath>
                </a14:m>
                <a:r>
                  <a:rPr lang="en-US" sz="2400" dirty="0"/>
                  <a:t>:</a:t>
                </a: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2400" dirty="0"/>
                  <a:t>Use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𝑠𝑘</m:t>
                    </m:r>
                  </m:oMath>
                </a14:m>
                <a:r>
                  <a:rPr lang="en-US" sz="2400" dirty="0"/>
                  <a:t> to learn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𝑆</m:t>
                    </m:r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h</m:t>
                    </m:r>
                  </m:oMath>
                </a14:m>
                <a:endParaRPr lang="en-US" sz="2400" dirty="0"/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2400" dirty="0"/>
                  <a:t>Measure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</a:rPr>
                              <m:t>𝑥</m:t>
                            </m:r>
                            <m:r>
                              <a:rPr lang="en-US" sz="2400" b="0" i="1" smtClean="0"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sz="2400" b="0" i="1" smtClean="0">
                                <a:latin typeface="Cambria Math" charset="0"/>
                              </a:rPr>
                              <m:t>𝑧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dirty="0"/>
                  <a:t> in standard basis, and let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𝑥</m:t>
                    </m:r>
                  </m:oMath>
                </a14:m>
                <a:r>
                  <a:rPr lang="en-US" sz="2400" dirty="0"/>
                  <a:t> be the </a:t>
                </a:r>
                <a:r>
                  <a:rPr lang="en-US" sz="2400" dirty="0" err="1"/>
                  <a:t>coset</a:t>
                </a:r>
                <a:r>
                  <a:rPr lang="en-US" sz="2400" dirty="0"/>
                  <a:t> representative of the resulting vector</a:t>
                </a: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2400" dirty="0"/>
                  <a:t>Use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h</m:t>
                    </m:r>
                    <m:r>
                      <a:rPr lang="en-US" sz="2400" b="0" i="0" smtClean="0">
                        <a:latin typeface="Cambria Math" charset="0"/>
                      </a:rPr>
                      <m:t>(</m:t>
                    </m:r>
                    <m:r>
                      <a:rPr lang="en-US" sz="2400" b="0" i="1" smtClean="0">
                        <a:latin typeface="Cambria Math" charset="0"/>
                      </a:rPr>
                      <m:t>𝑥</m:t>
                    </m:r>
                    <m:r>
                      <a:rPr lang="en-US" sz="2400" b="0" i="1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400" dirty="0"/>
                  <a:t> to learn the plaintext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𝑏</m:t>
                    </m:r>
                  </m:oMath>
                </a14:m>
                <a:endParaRPr lang="en-US" sz="2400" dirty="0"/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4"/>
                </p:custDataLst>
              </p:nvPr>
            </p:nvSpPr>
            <p:spPr>
              <a:xfrm>
                <a:off x="6337300" y="1324567"/>
                <a:ext cx="5270500" cy="2355838"/>
              </a:xfrm>
              <a:prstGeom prst="rect">
                <a:avLst/>
              </a:prstGeom>
              <a:blipFill>
                <a:blip r:embed="rId16"/>
                <a:stretch>
                  <a:fillRect l="-1613" t="-1535" b="-4348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itle 1"/>
          <p:cNvSpPr txBox="1">
            <a:spLocks/>
          </p:cNvSpPr>
          <p:nvPr>
            <p:custDataLst>
              <p:tags r:id="rId5"/>
            </p:custDataLst>
          </p:nvPr>
        </p:nvSpPr>
        <p:spPr>
          <a:xfrm>
            <a:off x="342900" y="250825"/>
            <a:ext cx="6096000" cy="942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General Recipe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/>
              <p:cNvSpPr txBox="1"/>
              <p:nvPr>
                <p:custDataLst>
                  <p:tags r:id="rId6"/>
                </p:custDataLst>
              </p:nvPr>
            </p:nvSpPr>
            <p:spPr>
              <a:xfrm>
                <a:off x="6337300" y="4166773"/>
                <a:ext cx="5270500" cy="1617174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Deletion:</a:t>
                </a: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2400" dirty="0"/>
                  <a:t>Measure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</a:rPr>
                              <m:t>𝑥</m:t>
                            </m:r>
                            <m:r>
                              <a:rPr lang="en-US" sz="2400" b="0" i="1" smtClean="0"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sz="2400" b="0" i="1" smtClean="0">
                                <a:latin typeface="Cambria Math" charset="0"/>
                              </a:rPr>
                              <m:t>𝑧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dirty="0"/>
                  <a:t> in </a:t>
                </a:r>
                <a:r>
                  <a:rPr lang="en-US" sz="2400" dirty="0" err="1"/>
                  <a:t>Hadamard</a:t>
                </a:r>
                <a:r>
                  <a:rPr lang="en-US" sz="2400" dirty="0"/>
                  <a:t> basis to obtain a vector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𝜋</m:t>
                    </m:r>
                  </m:oMath>
                </a14:m>
                <a:endParaRPr lang="en-US" sz="2400" dirty="0"/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2400" dirty="0"/>
                  <a:t>Verification checks that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𝜋</m:t>
                    </m:r>
                    <m:r>
                      <a:rPr lang="en-US" sz="2400" b="0" i="1" smtClean="0">
                        <a:latin typeface="Cambria Math" charset="0"/>
                      </a:rPr>
                      <m:t>∈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𝑆</m:t>
                        </m:r>
                      </m:e>
                      <m:sup>
                        <m:r>
                          <a:rPr lang="en-US" sz="2400" b="0" i="1" smtClean="0">
                            <a:latin typeface="Cambria Math" charset="0"/>
                          </a:rPr>
                          <m:t>⊥</m:t>
                        </m:r>
                      </m:sup>
                    </m:sSup>
                    <m:r>
                      <a:rPr lang="en-US" sz="2400" b="0" i="1" smtClean="0">
                        <a:latin typeface="Cambria Math" charset="0"/>
                      </a:rPr>
                      <m:t>+</m:t>
                    </m:r>
                    <m:r>
                      <a:rPr lang="en-US" sz="2400" b="0" i="1" smtClean="0">
                        <a:latin typeface="Cambria Math" charset="0"/>
                      </a:rPr>
                      <m:t>𝑧</m:t>
                    </m:r>
                  </m:oMath>
                </a14:m>
                <a:endParaRPr lang="en-US" sz="2400" dirty="0"/>
              </a:p>
            </p:txBody>
          </p:sp>
        </mc:Choice>
        <mc:Fallback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6"/>
                </p:custDataLst>
              </p:nvPr>
            </p:nvSpPr>
            <p:spPr>
              <a:xfrm>
                <a:off x="6337300" y="4166773"/>
                <a:ext cx="5270500" cy="1617174"/>
              </a:xfrm>
              <a:prstGeom prst="rect">
                <a:avLst/>
              </a:prstGeom>
              <a:blipFill>
                <a:blip r:embed="rId17"/>
                <a:stretch>
                  <a:fillRect l="-1613" t="-2230" b="-7063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ounded Rectangle 10"/>
          <p:cNvSpPr/>
          <p:nvPr>
            <p:custDataLst>
              <p:tags r:id="rId7"/>
            </p:custDataLst>
          </p:nvPr>
        </p:nvSpPr>
        <p:spPr>
          <a:xfrm>
            <a:off x="1323095" y="1760797"/>
            <a:ext cx="1741252" cy="335900"/>
          </a:xfrm>
          <a:prstGeom prst="round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/>
          <p:nvPr>
            <p:custDataLst>
              <p:tags r:id="rId8"/>
            </p:custDataLst>
          </p:nvPr>
        </p:nvCxnSpPr>
        <p:spPr>
          <a:xfrm flipV="1">
            <a:off x="3188780" y="1310096"/>
            <a:ext cx="714763" cy="31128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>
            <p:custDataLst>
              <p:tags r:id="rId9"/>
            </p:custDataLst>
          </p:nvPr>
        </p:nvSpPr>
        <p:spPr>
          <a:xfrm>
            <a:off x="4005143" y="85064"/>
            <a:ext cx="258615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One-time pad</a:t>
            </a:r>
          </a:p>
          <a:p>
            <a:r>
              <a:rPr lang="en-US" dirty="0"/>
              <a:t>Public-key encryption</a:t>
            </a:r>
          </a:p>
          <a:p>
            <a:r>
              <a:rPr lang="en-US" dirty="0"/>
              <a:t>Commitment</a:t>
            </a:r>
          </a:p>
          <a:p>
            <a:r>
              <a:rPr lang="en-US" dirty="0"/>
              <a:t>Timed-release encryption</a:t>
            </a:r>
          </a:p>
          <a:p>
            <a:r>
              <a:rPr lang="mr-IN" dirty="0"/>
              <a:t>…</a:t>
            </a:r>
            <a:endParaRPr lang="en-US" dirty="0"/>
          </a:p>
        </p:txBody>
      </p:sp>
      <p:sp>
        <p:nvSpPr>
          <p:cNvPr id="15" name="Rounded Rectangle 14"/>
          <p:cNvSpPr/>
          <p:nvPr>
            <p:custDataLst>
              <p:tags r:id="rId10"/>
            </p:custDataLst>
          </p:nvPr>
        </p:nvSpPr>
        <p:spPr>
          <a:xfrm>
            <a:off x="2569943" y="2142089"/>
            <a:ext cx="1913157" cy="336957"/>
          </a:xfrm>
          <a:prstGeom prst="round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/>
          <p:cNvCxnSpPr/>
          <p:nvPr>
            <p:custDataLst>
              <p:tags r:id="rId11"/>
            </p:custDataLst>
          </p:nvPr>
        </p:nvCxnSpPr>
        <p:spPr>
          <a:xfrm>
            <a:off x="4584460" y="2315441"/>
            <a:ext cx="505427" cy="34869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/>
              <p:cNvSpPr txBox="1"/>
              <p:nvPr>
                <p:custDataLst>
                  <p:tags r:id="rId12"/>
                </p:custDataLst>
              </p:nvPr>
            </p:nvSpPr>
            <p:spPr>
              <a:xfrm>
                <a:off x="4767217" y="2640691"/>
                <a:ext cx="1430623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Randomness extractor with seed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h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2"/>
                </p:custDataLst>
              </p:nvPr>
            </p:nvSpPr>
            <p:spPr>
              <a:xfrm>
                <a:off x="4767217" y="2640691"/>
                <a:ext cx="1430623" cy="923330"/>
              </a:xfrm>
              <a:prstGeom prst="rect">
                <a:avLst/>
              </a:prstGeom>
              <a:blipFill>
                <a:blip r:embed="rId18"/>
                <a:stretch>
                  <a:fillRect l="-3404" t="-3289" r="-3404"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96825034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>
                <p:custDataLst>
                  <p:tags r:id="rId2"/>
                </p:custDataLst>
              </p:nvPr>
            </p:nvSpPr>
            <p:spPr>
              <a:xfrm>
                <a:off x="583959" y="1324567"/>
                <a:ext cx="5613881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u="sng" dirty="0"/>
                  <a:t>Notation</a:t>
                </a:r>
              </a:p>
              <a:p>
                <a:pPr marL="342900" indent="-342900"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𝒞</m:t>
                    </m:r>
                  </m:oMath>
                </a14:m>
                <a:r>
                  <a:rPr lang="en-US" sz="2400" dirty="0"/>
                  <a:t>: cryptosystem with decryption key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𝑠𝑘</m:t>
                    </m:r>
                  </m:oMath>
                </a14:m>
                <a:endParaRPr lang="en-US" sz="2400" dirty="0"/>
              </a:p>
              <a:p>
                <a:pPr marL="342900" indent="-342900"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ℋ</m:t>
                    </m:r>
                  </m:oMath>
                </a14:m>
                <a:r>
                  <a:rPr lang="en-US" sz="2400" dirty="0"/>
                  <a:t>: family of hash functions</a:t>
                </a:r>
              </a:p>
              <a:p>
                <a:pPr marL="342900" indent="-342900"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𝒟</m:t>
                    </m:r>
                  </m:oMath>
                </a14:m>
                <a:r>
                  <a:rPr lang="en-US" sz="2400" dirty="0"/>
                  <a:t>: a distribution over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(</m:t>
                    </m:r>
                    <m:r>
                      <a:rPr lang="en-US" sz="2400" b="0" i="1" smtClean="0">
                        <a:latin typeface="Cambria Math" charset="0"/>
                      </a:rPr>
                      <m:t>𝑆</m:t>
                    </m:r>
                    <m:r>
                      <a:rPr lang="en-US" sz="2400" b="0" i="1" smtClean="0">
                        <a:latin typeface="Cambria Math" charset="0"/>
                      </a:rPr>
                      <m:t>,</m:t>
                    </m:r>
                    <m:r>
                      <a:rPr lang="en-US" sz="2400" b="0" i="1" smtClean="0">
                        <a:latin typeface="Cambria Math" charset="0"/>
                      </a:rPr>
                      <m:t>𝑥</m:t>
                    </m:r>
                    <m:r>
                      <a:rPr lang="en-US" sz="2400" b="0" i="1" smtClean="0">
                        <a:latin typeface="Cambria Math" charset="0"/>
                      </a:rPr>
                      <m:t>,</m:t>
                    </m:r>
                    <m:r>
                      <a:rPr lang="en-US" sz="2400" b="0" i="1" smtClean="0">
                        <a:latin typeface="Cambria Math" charset="0"/>
                      </a:rPr>
                      <m:t>𝑧</m:t>
                    </m:r>
                    <m:r>
                      <a:rPr lang="en-US" sz="2400" b="0" i="1" smtClean="0">
                        <a:latin typeface="Cambria Math" charset="0"/>
                      </a:rPr>
                      <m:t>)</m:t>
                    </m:r>
                  </m:oMath>
                </a14:m>
                <a:endParaRPr lang="en-US" sz="2400" dirty="0"/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2"/>
                </p:custDataLst>
              </p:nvPr>
            </p:nvSpPr>
            <p:spPr>
              <a:xfrm>
                <a:off x="583959" y="1324567"/>
                <a:ext cx="5613881" cy="1569660"/>
              </a:xfrm>
              <a:prstGeom prst="rect">
                <a:avLst/>
              </a:prstGeom>
              <a:blipFill>
                <a:blip r:embed="rId15"/>
                <a:stretch>
                  <a:fillRect l="-1737" t="-3101" b="-77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>
                <p:custDataLst>
                  <p:tags r:id="rId3"/>
                </p:custDataLst>
              </p:nvPr>
            </p:nvSpPr>
            <p:spPr>
              <a:xfrm>
                <a:off x="660159" y="4166773"/>
                <a:ext cx="4782976" cy="1617174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charset="0"/>
                      </a:rPr>
                      <m:t>EncCD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sz="2400" b="0" i="1" smtClean="0">
                        <a:latin typeface="Cambria Math" charset="0"/>
                      </a:rPr>
                      <m:t>:</m:t>
                    </m:r>
                  </m:oMath>
                </a14:m>
                <a:r>
                  <a:rPr lang="en-US" sz="2400" dirty="0"/>
                  <a:t> </a:t>
                </a: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sz="2400" dirty="0"/>
                  <a:t>Sample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charset="0"/>
                          </a:rPr>
                          <m:t>𝑆</m:t>
                        </m:r>
                        <m:r>
                          <a:rPr lang="en-US" sz="2400" i="1">
                            <a:latin typeface="Cambria Math" charset="0"/>
                          </a:rPr>
                          <m:t>,</m:t>
                        </m:r>
                        <m:r>
                          <a:rPr lang="en-US" sz="2400" i="1">
                            <a:latin typeface="Cambria Math" charset="0"/>
                          </a:rPr>
                          <m:t>𝑥</m:t>
                        </m:r>
                        <m:r>
                          <a:rPr lang="en-US" sz="2400" i="1">
                            <a:latin typeface="Cambria Math" charset="0"/>
                          </a:rPr>
                          <m:t>,</m:t>
                        </m:r>
                        <m:r>
                          <a:rPr lang="en-US" sz="2400" i="1">
                            <a:latin typeface="Cambria Math" charset="0"/>
                          </a:rPr>
                          <m:t>𝑧</m:t>
                        </m:r>
                      </m:e>
                    </m:d>
                    <m:r>
                      <a:rPr lang="en-US" sz="2400" i="1">
                        <a:latin typeface="Cambria Math" charset="0"/>
                      </a:rPr>
                      <m:t>←</m:t>
                    </m:r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𝒟</m:t>
                    </m:r>
                  </m:oMath>
                </a14:m>
                <a:endParaRPr lang="en-US" sz="2400" dirty="0"/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sz="2400" dirty="0"/>
                  <a:t>Sample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h</m:t>
                    </m:r>
                    <m:r>
                      <a:rPr lang="en-US" sz="2400" b="0" i="1" smtClean="0">
                        <a:latin typeface="Cambria Math" charset="0"/>
                      </a:rPr>
                      <m:t>←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ℋ</m:t>
                    </m:r>
                  </m:oMath>
                </a14:m>
                <a:endParaRPr lang="en-US" sz="2400" dirty="0"/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sz="2400" dirty="0"/>
                  <a:t>Output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</a:rPr>
                              <m:t>𝑥</m:t>
                            </m:r>
                            <m:r>
                              <a:rPr lang="en-US" sz="2400" b="0" i="1" smtClean="0"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sz="2400" b="0" i="1" smtClean="0">
                                <a:latin typeface="Cambria Math" charset="0"/>
                              </a:rPr>
                              <m:t>𝑧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𝒞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𝑠𝑘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𝑆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h</m:t>
                        </m:r>
                      </m:e>
                    </m:d>
                    <m:r>
                      <a:rPr lang="en-US" sz="2400" b="0" i="1" smtClean="0">
                        <a:latin typeface="Cambria Math" charset="0"/>
                      </a:rPr>
                      <m:t>,</m:t>
                    </m:r>
                    <m:r>
                      <a:rPr lang="en-US" sz="2400" b="0" i="1" smtClean="0">
                        <a:latin typeface="Cambria Math" charset="0"/>
                      </a:rPr>
                      <m:t>𝑏</m:t>
                    </m:r>
                    <m:r>
                      <a:rPr lang="en-US" sz="2400" b="0" i="1" smtClean="0">
                        <a:latin typeface="Cambria Math" charset="0"/>
                      </a:rPr>
                      <m:t>⊕</m:t>
                    </m:r>
                    <m:r>
                      <a:rPr lang="en-US" sz="2400" b="0" i="1" smtClean="0">
                        <a:latin typeface="Cambria Math" charset="0"/>
                      </a:rPr>
                      <m:t>h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𝑥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endParaRPr lang="en-US" sz="2400" dirty="0"/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3"/>
                </p:custDataLst>
              </p:nvPr>
            </p:nvSpPr>
            <p:spPr>
              <a:xfrm>
                <a:off x="660159" y="4166773"/>
                <a:ext cx="4782976" cy="1617174"/>
              </a:xfrm>
              <a:prstGeom prst="rect">
                <a:avLst/>
              </a:prstGeom>
              <a:blipFill>
                <a:blip r:embed="rId16"/>
                <a:stretch>
                  <a:fillRect l="-1394" b="-5948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>
                <p:custDataLst>
                  <p:tags r:id="rId4"/>
                </p:custDataLst>
              </p:nvPr>
            </p:nvSpPr>
            <p:spPr>
              <a:xfrm>
                <a:off x="6337300" y="1324567"/>
                <a:ext cx="5270500" cy="2355838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Decryption given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𝑠𝑘</m:t>
                    </m:r>
                  </m:oMath>
                </a14:m>
                <a:r>
                  <a:rPr lang="en-US" sz="2400" dirty="0"/>
                  <a:t>:</a:t>
                </a: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2400" dirty="0"/>
                  <a:t>Use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𝑠𝑘</m:t>
                    </m:r>
                  </m:oMath>
                </a14:m>
                <a:r>
                  <a:rPr lang="en-US" sz="2400" dirty="0"/>
                  <a:t> to learn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𝑆</m:t>
                    </m:r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h</m:t>
                    </m:r>
                  </m:oMath>
                </a14:m>
                <a:endParaRPr lang="en-US" sz="2400" dirty="0"/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2400" dirty="0"/>
                  <a:t>Measure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</a:rPr>
                              <m:t>𝑥</m:t>
                            </m:r>
                            <m:r>
                              <a:rPr lang="en-US" sz="2400" b="0" i="1" smtClean="0"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sz="2400" b="0" i="1" smtClean="0">
                                <a:latin typeface="Cambria Math" charset="0"/>
                              </a:rPr>
                              <m:t>𝑧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dirty="0"/>
                  <a:t> in standard basis, and let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𝑥</m:t>
                    </m:r>
                  </m:oMath>
                </a14:m>
                <a:r>
                  <a:rPr lang="en-US" sz="2400" dirty="0"/>
                  <a:t> be the </a:t>
                </a:r>
                <a:r>
                  <a:rPr lang="en-US" sz="2400" dirty="0" err="1"/>
                  <a:t>coset</a:t>
                </a:r>
                <a:r>
                  <a:rPr lang="en-US" sz="2400" dirty="0"/>
                  <a:t> representative of the resulting vector</a:t>
                </a: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2400" dirty="0"/>
                  <a:t>Use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h</m:t>
                    </m:r>
                    <m:r>
                      <a:rPr lang="en-US" sz="2400" b="0" i="0" smtClean="0">
                        <a:latin typeface="Cambria Math" charset="0"/>
                      </a:rPr>
                      <m:t>(</m:t>
                    </m:r>
                    <m:r>
                      <a:rPr lang="en-US" sz="2400" b="0" i="1" smtClean="0">
                        <a:latin typeface="Cambria Math" charset="0"/>
                      </a:rPr>
                      <m:t>𝑥</m:t>
                    </m:r>
                    <m:r>
                      <a:rPr lang="en-US" sz="2400" b="0" i="1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400" dirty="0"/>
                  <a:t> to learn the plaintext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𝑏</m:t>
                    </m:r>
                  </m:oMath>
                </a14:m>
                <a:endParaRPr lang="en-US" sz="2400" dirty="0"/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4"/>
                </p:custDataLst>
              </p:nvPr>
            </p:nvSpPr>
            <p:spPr>
              <a:xfrm>
                <a:off x="6337300" y="1324567"/>
                <a:ext cx="5270500" cy="2355838"/>
              </a:xfrm>
              <a:prstGeom prst="rect">
                <a:avLst/>
              </a:prstGeom>
              <a:blipFill>
                <a:blip r:embed="rId17"/>
                <a:stretch>
                  <a:fillRect l="-1613" t="-1535" b="-4348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itle 1"/>
          <p:cNvSpPr txBox="1">
            <a:spLocks/>
          </p:cNvSpPr>
          <p:nvPr>
            <p:custDataLst>
              <p:tags r:id="rId5"/>
            </p:custDataLst>
          </p:nvPr>
        </p:nvSpPr>
        <p:spPr>
          <a:xfrm>
            <a:off x="342900" y="250825"/>
            <a:ext cx="6096000" cy="942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General Recipe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/>
              <p:cNvSpPr txBox="1"/>
              <p:nvPr>
                <p:custDataLst>
                  <p:tags r:id="rId6"/>
                </p:custDataLst>
              </p:nvPr>
            </p:nvSpPr>
            <p:spPr>
              <a:xfrm>
                <a:off x="6337300" y="4166773"/>
                <a:ext cx="5270500" cy="1617174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Deletion:</a:t>
                </a: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2400" dirty="0"/>
                  <a:t>Measure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</a:rPr>
                              <m:t>𝑥</m:t>
                            </m:r>
                            <m:r>
                              <a:rPr lang="en-US" sz="2400" b="0" i="1" smtClean="0"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sz="2400" b="0" i="1" smtClean="0">
                                <a:latin typeface="Cambria Math" charset="0"/>
                              </a:rPr>
                              <m:t>𝑧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dirty="0"/>
                  <a:t> in </a:t>
                </a:r>
                <a:r>
                  <a:rPr lang="en-US" sz="2400" dirty="0" err="1"/>
                  <a:t>Hadamard</a:t>
                </a:r>
                <a:r>
                  <a:rPr lang="en-US" sz="2400" dirty="0"/>
                  <a:t> basis to obtain a vector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𝜋</m:t>
                    </m:r>
                  </m:oMath>
                </a14:m>
                <a:endParaRPr lang="en-US" sz="2400" dirty="0"/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2400" dirty="0"/>
                  <a:t>Verification checks that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𝜋</m:t>
                    </m:r>
                    <m:r>
                      <a:rPr lang="en-US" sz="2400" b="0" i="1" smtClean="0">
                        <a:latin typeface="Cambria Math" charset="0"/>
                      </a:rPr>
                      <m:t>∈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𝑆</m:t>
                        </m:r>
                      </m:e>
                      <m:sup>
                        <m:r>
                          <a:rPr lang="en-US" sz="2400" b="0" i="1" smtClean="0">
                            <a:latin typeface="Cambria Math" charset="0"/>
                          </a:rPr>
                          <m:t>⊥</m:t>
                        </m:r>
                      </m:sup>
                    </m:sSup>
                    <m:r>
                      <a:rPr lang="en-US" sz="2400" b="0" i="1" smtClean="0">
                        <a:latin typeface="Cambria Math" charset="0"/>
                      </a:rPr>
                      <m:t>+</m:t>
                    </m:r>
                    <m:r>
                      <a:rPr lang="en-US" sz="2400" b="0" i="1" smtClean="0">
                        <a:latin typeface="Cambria Math" charset="0"/>
                      </a:rPr>
                      <m:t>𝑧</m:t>
                    </m:r>
                  </m:oMath>
                </a14:m>
                <a:endParaRPr lang="en-US" sz="2400" dirty="0"/>
              </a:p>
            </p:txBody>
          </p:sp>
        </mc:Choice>
        <mc:Fallback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6"/>
                </p:custDataLst>
              </p:nvPr>
            </p:nvSpPr>
            <p:spPr>
              <a:xfrm>
                <a:off x="6337300" y="4166773"/>
                <a:ext cx="5270500" cy="1617174"/>
              </a:xfrm>
              <a:prstGeom prst="rect">
                <a:avLst/>
              </a:prstGeom>
              <a:blipFill>
                <a:blip r:embed="rId18"/>
                <a:stretch>
                  <a:fillRect l="-1613" t="-2230" b="-7063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ounded Rectangle 10"/>
          <p:cNvSpPr/>
          <p:nvPr>
            <p:custDataLst>
              <p:tags r:id="rId7"/>
            </p:custDataLst>
          </p:nvPr>
        </p:nvSpPr>
        <p:spPr>
          <a:xfrm>
            <a:off x="1323095" y="1760797"/>
            <a:ext cx="1741252" cy="335900"/>
          </a:xfrm>
          <a:prstGeom prst="round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/>
          <p:nvPr>
            <p:custDataLst>
              <p:tags r:id="rId8"/>
            </p:custDataLst>
          </p:nvPr>
        </p:nvCxnSpPr>
        <p:spPr>
          <a:xfrm flipV="1">
            <a:off x="3188780" y="1310096"/>
            <a:ext cx="714763" cy="31128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>
            <p:custDataLst>
              <p:tags r:id="rId9"/>
            </p:custDataLst>
          </p:nvPr>
        </p:nvSpPr>
        <p:spPr>
          <a:xfrm>
            <a:off x="4005143" y="85064"/>
            <a:ext cx="258615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One-time pad</a:t>
            </a:r>
          </a:p>
          <a:p>
            <a:r>
              <a:rPr lang="en-US" dirty="0"/>
              <a:t>Public-key encryption</a:t>
            </a:r>
          </a:p>
          <a:p>
            <a:r>
              <a:rPr lang="en-US" dirty="0"/>
              <a:t>Commitment</a:t>
            </a:r>
          </a:p>
          <a:p>
            <a:r>
              <a:rPr lang="en-US" dirty="0"/>
              <a:t>Timed-release encryption</a:t>
            </a:r>
          </a:p>
          <a:p>
            <a:r>
              <a:rPr lang="mr-IN" dirty="0"/>
              <a:t>…</a:t>
            </a:r>
            <a:endParaRPr lang="en-US" dirty="0"/>
          </a:p>
        </p:txBody>
      </p:sp>
      <p:sp>
        <p:nvSpPr>
          <p:cNvPr id="15" name="Rounded Rectangle 14"/>
          <p:cNvSpPr/>
          <p:nvPr>
            <p:custDataLst>
              <p:tags r:id="rId10"/>
            </p:custDataLst>
          </p:nvPr>
        </p:nvSpPr>
        <p:spPr>
          <a:xfrm>
            <a:off x="2569943" y="2142089"/>
            <a:ext cx="1913157" cy="336957"/>
          </a:xfrm>
          <a:prstGeom prst="round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/>
          <p:cNvCxnSpPr/>
          <p:nvPr>
            <p:custDataLst>
              <p:tags r:id="rId11"/>
            </p:custDataLst>
          </p:nvPr>
        </p:nvCxnSpPr>
        <p:spPr>
          <a:xfrm>
            <a:off x="4584460" y="2315441"/>
            <a:ext cx="505427" cy="34869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/>
              <p:cNvSpPr txBox="1"/>
              <p:nvPr>
                <p:custDataLst>
                  <p:tags r:id="rId12"/>
                </p:custDataLst>
              </p:nvPr>
            </p:nvSpPr>
            <p:spPr>
              <a:xfrm>
                <a:off x="4767217" y="2640691"/>
                <a:ext cx="1430623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Randomness extractor with seed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h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2"/>
                </p:custDataLst>
              </p:nvPr>
            </p:nvSpPr>
            <p:spPr>
              <a:xfrm>
                <a:off x="4767217" y="2640691"/>
                <a:ext cx="1430623" cy="923330"/>
              </a:xfrm>
              <a:prstGeom prst="rect">
                <a:avLst/>
              </a:prstGeom>
              <a:blipFill>
                <a:blip r:embed="rId19"/>
                <a:stretch>
                  <a:fillRect l="-3404" t="-3289" r="-3404"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ounded Rectangle 17"/>
          <p:cNvSpPr/>
          <p:nvPr>
            <p:custDataLst>
              <p:tags r:id="rId13"/>
            </p:custDataLst>
          </p:nvPr>
        </p:nvSpPr>
        <p:spPr>
          <a:xfrm>
            <a:off x="1590856" y="2499038"/>
            <a:ext cx="1473492" cy="382489"/>
          </a:xfrm>
          <a:prstGeom prst="round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7153463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  <p:custDataLst>
                  <p:tags r:id="rId2"/>
                </p:custDataLst>
              </p:nvPr>
            </p:nvSpPr>
            <p:spPr>
              <a:xfrm>
                <a:off x="1577660" y="224719"/>
                <a:ext cx="9232900" cy="744892"/>
              </a:xfrm>
            </p:spPr>
            <p:txBody>
              <a:bodyPr/>
              <a:lstStyle/>
              <a:p>
                <a:r>
                  <a:rPr lang="en-US" dirty="0"/>
                  <a:t>Instantiatiating the distribution over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𝑆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  <p:custDataLst>
                  <p:tags r:id="rId2"/>
                </p:custDataLst>
              </p:nvPr>
            </p:nvSpPr>
            <p:spPr>
              <a:xfrm>
                <a:off x="1577660" y="224719"/>
                <a:ext cx="9232900" cy="744892"/>
              </a:xfrm>
              <a:blipFill>
                <a:blip r:embed="rId10"/>
                <a:stretch>
                  <a:fillRect l="-2708" t="-22951" b="-360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>
            <p:custDataLst>
              <p:tags r:id="rId3"/>
            </p:custDataLst>
          </p:nvPr>
        </p:nvSpPr>
        <p:spPr>
          <a:xfrm>
            <a:off x="5086370" y="1075266"/>
            <a:ext cx="22376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Optimize for</a:t>
            </a:r>
            <a:r>
              <a:rPr lang="mr-IN" sz="2800" dirty="0"/>
              <a:t>…</a:t>
            </a:r>
            <a:endParaRPr lang="en-US" sz="2800" dirty="0"/>
          </a:p>
        </p:txBody>
      </p:sp>
      <p:cxnSp>
        <p:nvCxnSpPr>
          <p:cNvPr id="13" name="Straight Connector 12"/>
          <p:cNvCxnSpPr/>
          <p:nvPr>
            <p:custDataLst>
              <p:tags r:id="rId4"/>
            </p:custDataLst>
          </p:nvPr>
        </p:nvCxnSpPr>
        <p:spPr>
          <a:xfrm flipH="1">
            <a:off x="4117539" y="1806614"/>
            <a:ext cx="5781" cy="5029200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>
            <p:custDataLst>
              <p:tags r:id="rId5"/>
            </p:custDataLst>
          </p:nvPr>
        </p:nvCxnSpPr>
        <p:spPr>
          <a:xfrm>
            <a:off x="8196322" y="1818189"/>
            <a:ext cx="8727" cy="5029200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>
            <p:custDataLst>
              <p:tags r:id="rId6"/>
            </p:custDataLst>
          </p:nvPr>
        </p:nvSpPr>
        <p:spPr>
          <a:xfrm>
            <a:off x="5223596" y="3931257"/>
            <a:ext cx="237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</a:p>
        </p:txBody>
      </p:sp>
      <p:cxnSp>
        <p:nvCxnSpPr>
          <p:cNvPr id="27" name="Straight Connector 26"/>
          <p:cNvCxnSpPr/>
          <p:nvPr>
            <p:custDataLst>
              <p:tags r:id="rId7"/>
            </p:custDataLst>
          </p:nvPr>
        </p:nvCxnSpPr>
        <p:spPr>
          <a:xfrm>
            <a:off x="0" y="1819315"/>
            <a:ext cx="121920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9980215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  <p:custDataLst>
                  <p:tags r:id="rId2"/>
                </p:custDataLst>
              </p:nvPr>
            </p:nvSpPr>
            <p:spPr>
              <a:xfrm>
                <a:off x="1577660" y="224719"/>
                <a:ext cx="9232900" cy="744892"/>
              </a:xfrm>
            </p:spPr>
            <p:txBody>
              <a:bodyPr/>
              <a:lstStyle/>
              <a:p>
                <a:r>
                  <a:rPr lang="en-US" dirty="0"/>
                  <a:t>Instantiatiating the distribution over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𝑆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  <p:custDataLst>
                  <p:tags r:id="rId2"/>
                </p:custDataLst>
              </p:nvPr>
            </p:nvSpPr>
            <p:spPr>
              <a:xfrm>
                <a:off x="1577660" y="224719"/>
                <a:ext cx="9232900" cy="744892"/>
              </a:xfrm>
              <a:blipFill>
                <a:blip r:embed="rId11"/>
                <a:stretch>
                  <a:fillRect l="-2708" t="-22951" b="-360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>
            <p:custDataLst>
              <p:tags r:id="rId3"/>
            </p:custDataLst>
          </p:nvPr>
        </p:nvSpPr>
        <p:spPr>
          <a:xfrm>
            <a:off x="5086370" y="1075266"/>
            <a:ext cx="22376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Optimize for</a:t>
            </a:r>
            <a:r>
              <a:rPr lang="mr-IN" sz="2800" dirty="0"/>
              <a:t>…</a:t>
            </a:r>
            <a:endParaRPr lang="en-US" sz="2800" dirty="0"/>
          </a:p>
        </p:txBody>
      </p:sp>
      <p:sp>
        <p:nvSpPr>
          <p:cNvPr id="5" name="TextBox 4"/>
          <p:cNvSpPr txBox="1"/>
          <p:nvPr>
            <p:custDataLst>
              <p:tags r:id="rId4"/>
            </p:custDataLst>
          </p:nvPr>
        </p:nvSpPr>
        <p:spPr>
          <a:xfrm>
            <a:off x="1215342" y="1997881"/>
            <a:ext cx="15530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/>
              <a:t>Practicality</a:t>
            </a:r>
          </a:p>
        </p:txBody>
      </p:sp>
      <p:cxnSp>
        <p:nvCxnSpPr>
          <p:cNvPr id="13" name="Straight Connector 12"/>
          <p:cNvCxnSpPr/>
          <p:nvPr>
            <p:custDataLst>
              <p:tags r:id="rId5"/>
            </p:custDataLst>
          </p:nvPr>
        </p:nvCxnSpPr>
        <p:spPr>
          <a:xfrm flipH="1">
            <a:off x="4117539" y="1806614"/>
            <a:ext cx="5781" cy="5029200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>
            <p:custDataLst>
              <p:tags r:id="rId6"/>
            </p:custDataLst>
          </p:nvPr>
        </p:nvCxnSpPr>
        <p:spPr>
          <a:xfrm>
            <a:off x="8196322" y="1818189"/>
            <a:ext cx="8727" cy="5029200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>
            <p:custDataLst>
              <p:tags r:id="rId7"/>
            </p:custDataLst>
          </p:nvPr>
        </p:nvSpPr>
        <p:spPr>
          <a:xfrm>
            <a:off x="5223596" y="3931257"/>
            <a:ext cx="237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</a:p>
        </p:txBody>
      </p:sp>
      <p:cxnSp>
        <p:nvCxnSpPr>
          <p:cNvPr id="27" name="Straight Connector 26"/>
          <p:cNvCxnSpPr/>
          <p:nvPr>
            <p:custDataLst>
              <p:tags r:id="rId8"/>
            </p:custDataLst>
          </p:nvPr>
        </p:nvCxnSpPr>
        <p:spPr>
          <a:xfrm>
            <a:off x="0" y="1819315"/>
            <a:ext cx="121920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86031150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  <p:custDataLst>
                  <p:tags r:id="rId2"/>
                </p:custDataLst>
              </p:nvPr>
            </p:nvSpPr>
            <p:spPr>
              <a:xfrm>
                <a:off x="1577660" y="224719"/>
                <a:ext cx="9232900" cy="744892"/>
              </a:xfrm>
            </p:spPr>
            <p:txBody>
              <a:bodyPr/>
              <a:lstStyle/>
              <a:p>
                <a:r>
                  <a:rPr lang="en-US" dirty="0"/>
                  <a:t>Instantiatiating the distribution over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𝑆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  <p:custDataLst>
                  <p:tags r:id="rId2"/>
                </p:custDataLst>
              </p:nvPr>
            </p:nvSpPr>
            <p:spPr>
              <a:xfrm>
                <a:off x="1577660" y="224719"/>
                <a:ext cx="9232900" cy="744892"/>
              </a:xfrm>
              <a:blipFill>
                <a:blip r:embed="rId12"/>
                <a:stretch>
                  <a:fillRect l="-2708" t="-22951" b="-360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>
            <p:custDataLst>
              <p:tags r:id="rId3"/>
            </p:custDataLst>
          </p:nvPr>
        </p:nvSpPr>
        <p:spPr>
          <a:xfrm>
            <a:off x="5086370" y="1075266"/>
            <a:ext cx="22376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Optimize for</a:t>
            </a:r>
            <a:r>
              <a:rPr lang="mr-IN" sz="2800" dirty="0"/>
              <a:t>…</a:t>
            </a:r>
            <a:endParaRPr lang="en-US" sz="2800" dirty="0"/>
          </a:p>
        </p:txBody>
      </p:sp>
      <p:sp>
        <p:nvSpPr>
          <p:cNvPr id="5" name="TextBox 4"/>
          <p:cNvSpPr txBox="1"/>
          <p:nvPr>
            <p:custDataLst>
              <p:tags r:id="rId4"/>
            </p:custDataLst>
          </p:nvPr>
        </p:nvSpPr>
        <p:spPr>
          <a:xfrm>
            <a:off x="1215342" y="1997881"/>
            <a:ext cx="15530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/>
              <a:t>Practicality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/>
              <p:cNvSpPr txBox="1"/>
              <p:nvPr>
                <p:custDataLst>
                  <p:tags r:id="rId5"/>
                </p:custDataLst>
              </p:nvPr>
            </p:nvSpPr>
            <p:spPr>
              <a:xfrm>
                <a:off x="108997" y="2747883"/>
                <a:ext cx="3877299" cy="10454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charset="0"/>
                      </a:rPr>
                      <m:t>𝑆</m:t>
                    </m:r>
                  </m:oMath>
                </a14:m>
                <a:r>
                  <a:rPr lang="en-US" sz="2000" dirty="0"/>
                  <a:t> spanned by standard basis vectors (</a:t>
                </a:r>
                <a:r>
                  <a:rPr lang="en-US" sz="2000" dirty="0" err="1"/>
                  <a:t>Wiesner</a:t>
                </a:r>
                <a:r>
                  <a:rPr lang="en-US" sz="2000" dirty="0"/>
                  <a:t>/BB84 states): 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charset="0"/>
                      </a:rPr>
                      <m:t>𝜃</m:t>
                    </m:r>
                    <m:r>
                      <a:rPr lang="en-US" sz="2000" b="0" i="1" smtClean="0">
                        <a:latin typeface="Cambria Math" charset="0"/>
                      </a:rPr>
                      <m:t>←</m:t>
                    </m:r>
                    <m:r>
                      <m:rPr>
                        <m:lit/>
                      </m:rPr>
                      <a:rPr lang="en-US" sz="2000" b="0" i="1" smtClean="0">
                        <a:latin typeface="Cambria Math" charset="0"/>
                      </a:rPr>
                      <m:t>{</m:t>
                    </m:r>
                    <m:r>
                      <a:rPr lang="en-US" sz="2000" b="0" i="1" smtClean="0">
                        <a:latin typeface="Cambria Math" charset="0"/>
                      </a:rPr>
                      <m:t>0,1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lit/>
                          </m:rPr>
                          <a:rPr lang="en-US" sz="2000" b="0" i="1" smtClean="0">
                            <a:latin typeface="Cambria Math" charset="0"/>
                          </a:rPr>
                          <m:t>}</m:t>
                        </m:r>
                      </m:e>
                      <m:sup>
                        <m:r>
                          <a:rPr lang="en-US" sz="2000" b="0" i="1" smtClean="0">
                            <a:latin typeface="Cambria Math" charset="0"/>
                          </a:rPr>
                          <m:t>𝑛</m:t>
                        </m:r>
                      </m:sup>
                    </m:sSup>
                    <m:r>
                      <a:rPr lang="en-US" sz="2000" b="0" i="1" smtClean="0">
                        <a:latin typeface="Cambria Math" charset="0"/>
                      </a:rPr>
                      <m:t>, </m:t>
                    </m:r>
                    <m:r>
                      <a:rPr lang="en-US" sz="2000" i="1">
                        <a:latin typeface="Cambria Math" charset="0"/>
                      </a:rPr>
                      <m:t>𝑆</m:t>
                    </m:r>
                    <m:r>
                      <a:rPr lang="en-US" sz="2000">
                        <a:latin typeface="Cambria Math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>
                        <a:latin typeface="Cambria Math" charset="0"/>
                      </a:rPr>
                      <m:t>span</m:t>
                    </m:r>
                    <m:r>
                      <m:rPr>
                        <m:lit/>
                      </m:rPr>
                      <a:rPr lang="en-US" sz="2000" i="1">
                        <a:latin typeface="Cambria Math" charset="0"/>
                      </a:rPr>
                      <m:t>{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charset="0"/>
                          </a:rPr>
                          <m:t>𝑒</m:t>
                        </m:r>
                      </m:e>
                      <m:sub>
                        <m:r>
                          <a:rPr lang="en-US" sz="2000" i="1">
                            <a:latin typeface="Cambria Math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lit/>
                          </m:rPr>
                          <a:rPr lang="en-US" sz="2000" i="1">
                            <a:latin typeface="Cambria Math" charset="0"/>
                          </a:rPr>
                          <m:t>}</m:t>
                        </m:r>
                      </m:e>
                      <m:sub>
                        <m:r>
                          <a:rPr lang="en-US" sz="2000" i="1">
                            <a:latin typeface="Cambria Math" charset="0"/>
                          </a:rPr>
                          <m:t>𝑖</m:t>
                        </m:r>
                        <m:r>
                          <a:rPr lang="en-US" sz="2000" i="1">
                            <a:latin typeface="Cambria Math" charset="0"/>
                          </a:rPr>
                          <m:t>: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000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>
                            <a:latin typeface="Cambria Math" charset="0"/>
                          </a:rPr>
                          <m:t>=1</m:t>
                        </m:r>
                      </m:sub>
                    </m:sSub>
                  </m:oMath>
                </a14:m>
                <a:endParaRPr lang="en-US" sz="2000" dirty="0"/>
              </a:p>
            </p:txBody>
          </p:sp>
        </mc:Choice>
        <mc:Fallback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5"/>
                </p:custDataLst>
              </p:nvPr>
            </p:nvSpPr>
            <p:spPr>
              <a:xfrm>
                <a:off x="108997" y="2747883"/>
                <a:ext cx="3877299" cy="1045479"/>
              </a:xfrm>
              <a:prstGeom prst="rect">
                <a:avLst/>
              </a:prstGeom>
              <a:blipFill>
                <a:blip r:embed="rId13"/>
                <a:stretch>
                  <a:fillRect t="-3509" b="-29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Connector 12"/>
          <p:cNvCxnSpPr/>
          <p:nvPr>
            <p:custDataLst>
              <p:tags r:id="rId6"/>
            </p:custDataLst>
          </p:nvPr>
        </p:nvCxnSpPr>
        <p:spPr>
          <a:xfrm flipH="1">
            <a:off x="4117539" y="1806614"/>
            <a:ext cx="5781" cy="5029200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>
            <p:custDataLst>
              <p:tags r:id="rId7"/>
            </p:custDataLst>
          </p:nvPr>
        </p:nvCxnSpPr>
        <p:spPr>
          <a:xfrm>
            <a:off x="8196322" y="1818189"/>
            <a:ext cx="8727" cy="5029200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>
            <p:custDataLst>
              <p:tags r:id="rId8"/>
            </p:custDataLst>
          </p:nvPr>
        </p:nvSpPr>
        <p:spPr>
          <a:xfrm>
            <a:off x="5223596" y="3931257"/>
            <a:ext cx="237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</a:p>
        </p:txBody>
      </p:sp>
      <p:cxnSp>
        <p:nvCxnSpPr>
          <p:cNvPr id="27" name="Straight Connector 26"/>
          <p:cNvCxnSpPr/>
          <p:nvPr>
            <p:custDataLst>
              <p:tags r:id="rId9"/>
            </p:custDataLst>
          </p:nvPr>
        </p:nvCxnSpPr>
        <p:spPr>
          <a:xfrm>
            <a:off x="0" y="1819315"/>
            <a:ext cx="121920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25056601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" descr="oman reading Icon 3877731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191" y="853131"/>
            <a:ext cx="4370107" cy="4370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5" name="Straight Arrow Connector 34"/>
          <p:cNvCxnSpPr/>
          <p:nvPr>
            <p:custDataLst>
              <p:tags r:id="rId3"/>
            </p:custDataLst>
          </p:nvPr>
        </p:nvCxnSpPr>
        <p:spPr>
          <a:xfrm>
            <a:off x="3974356" y="2432668"/>
            <a:ext cx="317689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>
            <p:custDataLst>
              <p:tags r:id="rId4"/>
            </p:custDataLst>
          </p:nvPr>
        </p:nvSpPr>
        <p:spPr>
          <a:xfrm>
            <a:off x="5037445" y="1445058"/>
            <a:ext cx="53893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|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1" name="TextBox 40"/>
              <p:cNvSpPr txBox="1"/>
              <p:nvPr>
                <p:custDataLst>
                  <p:tags r:id="rId5"/>
                </p:custDataLst>
              </p:nvPr>
            </p:nvSpPr>
            <p:spPr>
              <a:xfrm>
                <a:off x="5769046" y="1445058"/>
                <a:ext cx="636713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000" b="0" i="1" smtClean="0">
                          <a:latin typeface="Cambria Math" charset="0"/>
                        </a:rPr>
                        <m:t>⟩</m:t>
                      </m:r>
                    </m:oMath>
                  </m:oMathPara>
                </a14:m>
                <a:endParaRPr lang="en-US" sz="6000" dirty="0"/>
              </a:p>
            </p:txBody>
          </p:sp>
        </mc:Choice>
        <mc:Fallback>
          <p:sp>
            <p:nvSpPr>
              <p:cNvPr id="41" name="TextBox 40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5"/>
                </p:custDataLst>
              </p:nvPr>
            </p:nvSpPr>
            <p:spPr>
              <a:xfrm>
                <a:off x="5769046" y="1445058"/>
                <a:ext cx="636713" cy="1015663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Rectangle 41"/>
          <p:cNvSpPr/>
          <p:nvPr>
            <p:custDataLst>
              <p:tags r:id="rId6"/>
            </p:custDataLst>
          </p:nvPr>
        </p:nvSpPr>
        <p:spPr>
          <a:xfrm>
            <a:off x="5397766" y="1744880"/>
            <a:ext cx="548640" cy="548640"/>
          </a:xfrm>
          <a:prstGeom prst="rect">
            <a:avLst/>
          </a:prstGeom>
          <a:solidFill>
            <a:schemeClr val="accent4">
              <a:alpha val="2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ea typeface="Braggadocio" charset="0"/>
                <a:cs typeface="Braggadocio" charset="0"/>
              </a:rPr>
              <a:t>D</a:t>
            </a:r>
          </a:p>
        </p:txBody>
      </p:sp>
      <p:pic>
        <p:nvPicPr>
          <p:cNvPr id="43" name="Picture 8" descr="ocked Padlock Outline Security Symbol Vector - Clip Art Black And White  Loc"/>
          <p:cNvPicPr>
            <a:picLocks noChangeAspect="1" noChangeArrowheads="1"/>
          </p:cNvPicPr>
          <p:nvPr>
            <p:custDataLst>
              <p:tags r:id="rId7"/>
            </p:custDataLst>
          </p:nvPr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0832" y="1515379"/>
            <a:ext cx="332850" cy="426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TextBox 43"/>
          <p:cNvSpPr txBox="1"/>
          <p:nvPr>
            <p:custDataLst>
              <p:tags r:id="rId8"/>
            </p:custDataLst>
          </p:nvPr>
        </p:nvSpPr>
        <p:spPr>
          <a:xfrm>
            <a:off x="345707" y="4935315"/>
            <a:ext cx="118462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SzPts val="100"/>
              <a:buFont typeface="Arial" charset="0"/>
              <a:buChar char="•"/>
            </a:pPr>
            <a:r>
              <a:rPr lang="en-US" sz="2400" dirty="0">
                <a:solidFill>
                  <a:schemeClr val="tx1">
                    <a:alpha val="0"/>
                  </a:schemeClr>
                </a:solidFill>
              </a:rPr>
              <a:t>Assumption: Malicious server cannot recover D from the encoding in polynomial time</a:t>
            </a:r>
          </a:p>
        </p:txBody>
      </p:sp>
      <p:pic>
        <p:nvPicPr>
          <p:cNvPr id="23" name="Picture 6" descr="ay 15, 2020 - 99+ Outline Cloud Clipart, Free Download Transparent Png  Image"/>
          <p:cNvPicPr>
            <a:picLocks noChangeAspect="1" noChangeArrowheads="1"/>
          </p:cNvPicPr>
          <p:nvPr>
            <p:custDataLst>
              <p:tags r:id="rId9"/>
            </p:custData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9195" y="1803421"/>
            <a:ext cx="4211432" cy="2572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Rectangle 23"/>
          <p:cNvSpPr/>
          <p:nvPr>
            <p:custDataLst>
              <p:tags r:id="rId10"/>
            </p:custDataLst>
          </p:nvPr>
        </p:nvSpPr>
        <p:spPr>
          <a:xfrm>
            <a:off x="9382376" y="2938498"/>
            <a:ext cx="548640" cy="548640"/>
          </a:xfrm>
          <a:prstGeom prst="rect">
            <a:avLst/>
          </a:prstGeom>
          <a:solidFill>
            <a:schemeClr val="accent4">
              <a:alpha val="2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ea typeface="Braggadocio" charset="0"/>
                <a:cs typeface="Braggadocio" charset="0"/>
              </a:rPr>
              <a:t>D</a:t>
            </a:r>
          </a:p>
        </p:txBody>
      </p:sp>
      <p:sp>
        <p:nvSpPr>
          <p:cNvPr id="25" name="TextBox 24"/>
          <p:cNvSpPr txBox="1"/>
          <p:nvPr>
            <p:custDataLst>
              <p:tags r:id="rId11"/>
            </p:custDataLst>
          </p:nvPr>
        </p:nvSpPr>
        <p:spPr>
          <a:xfrm>
            <a:off x="9023732" y="2644031"/>
            <a:ext cx="53893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|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/>
              <p:cNvSpPr txBox="1"/>
              <p:nvPr>
                <p:custDataLst>
                  <p:tags r:id="rId12"/>
                </p:custDataLst>
              </p:nvPr>
            </p:nvSpPr>
            <p:spPr>
              <a:xfrm>
                <a:off x="9755333" y="2644031"/>
                <a:ext cx="636713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000" b="0" i="1" smtClean="0">
                          <a:latin typeface="Cambria Math" charset="0"/>
                        </a:rPr>
                        <m:t>⟩</m:t>
                      </m:r>
                    </m:oMath>
                  </m:oMathPara>
                </a14:m>
                <a:endParaRPr lang="en-US" sz="6000" dirty="0"/>
              </a:p>
            </p:txBody>
          </p:sp>
        </mc:Choice>
        <mc:Fallback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2"/>
                </p:custDataLst>
              </p:nvPr>
            </p:nvSpPr>
            <p:spPr>
              <a:xfrm>
                <a:off x="9755333" y="2644031"/>
                <a:ext cx="636713" cy="1015663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7" name="Picture 8" descr="ocked Padlock Outline Security Symbol Vector - Clip Art Black And White  Loc"/>
          <p:cNvPicPr>
            <a:picLocks noChangeAspect="1" noChangeArrowheads="1"/>
          </p:cNvPicPr>
          <p:nvPr>
            <p:custDataLst>
              <p:tags r:id="rId13"/>
            </p:custDataLst>
          </p:nvPr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2456" y="2712408"/>
            <a:ext cx="332850" cy="426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itle 1"/>
          <p:cNvSpPr>
            <a:spLocks noGrp="1"/>
          </p:cNvSpPr>
          <p:nvPr>
            <p:ph type="title"/>
            <p:custDataLst>
              <p:tags r:id="rId14"/>
            </p:custDataLst>
          </p:nvPr>
        </p:nvSpPr>
        <p:spPr>
          <a:xfrm>
            <a:off x="175191" y="125251"/>
            <a:ext cx="7850763" cy="1034342"/>
          </a:xfrm>
        </p:spPr>
        <p:txBody>
          <a:bodyPr/>
          <a:lstStyle/>
          <a:p>
            <a:r>
              <a:rPr lang="en-US" dirty="0"/>
              <a:t>Certified Deletion: Cloud Storage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7006880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  <p:custDataLst>
                  <p:tags r:id="rId2"/>
                </p:custDataLst>
              </p:nvPr>
            </p:nvSpPr>
            <p:spPr>
              <a:xfrm>
                <a:off x="1577660" y="224719"/>
                <a:ext cx="9232900" cy="744892"/>
              </a:xfrm>
            </p:spPr>
            <p:txBody>
              <a:bodyPr/>
              <a:lstStyle/>
              <a:p>
                <a:r>
                  <a:rPr lang="en-US" dirty="0"/>
                  <a:t>Instantiatiating the distribution over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𝑆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  <p:custDataLst>
                  <p:tags r:id="rId2"/>
                </p:custDataLst>
              </p:nvPr>
            </p:nvSpPr>
            <p:spPr>
              <a:xfrm>
                <a:off x="1577660" y="224719"/>
                <a:ext cx="9232900" cy="744892"/>
              </a:xfrm>
              <a:blipFill>
                <a:blip r:embed="rId13"/>
                <a:stretch>
                  <a:fillRect l="-2708" t="-22951" b="-360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>
            <p:custDataLst>
              <p:tags r:id="rId3"/>
            </p:custDataLst>
          </p:nvPr>
        </p:nvSpPr>
        <p:spPr>
          <a:xfrm>
            <a:off x="5086370" y="1075266"/>
            <a:ext cx="22376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Optimize for</a:t>
            </a:r>
            <a:r>
              <a:rPr lang="mr-IN" sz="2800" dirty="0"/>
              <a:t>…</a:t>
            </a:r>
            <a:endParaRPr lang="en-US" sz="2800" dirty="0"/>
          </a:p>
        </p:txBody>
      </p:sp>
      <p:sp>
        <p:nvSpPr>
          <p:cNvPr id="5" name="TextBox 4"/>
          <p:cNvSpPr txBox="1"/>
          <p:nvPr>
            <p:custDataLst>
              <p:tags r:id="rId4"/>
            </p:custDataLst>
          </p:nvPr>
        </p:nvSpPr>
        <p:spPr>
          <a:xfrm>
            <a:off x="1215342" y="1997881"/>
            <a:ext cx="15530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/>
              <a:t>Practicality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/>
              <p:cNvSpPr txBox="1"/>
              <p:nvPr>
                <p:custDataLst>
                  <p:tags r:id="rId5"/>
                </p:custDataLst>
              </p:nvPr>
            </p:nvSpPr>
            <p:spPr>
              <a:xfrm>
                <a:off x="108997" y="2747883"/>
                <a:ext cx="3877299" cy="10454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charset="0"/>
                      </a:rPr>
                      <m:t>𝑆</m:t>
                    </m:r>
                  </m:oMath>
                </a14:m>
                <a:r>
                  <a:rPr lang="en-US" sz="2000" dirty="0"/>
                  <a:t> spanned by standard basis vectors (</a:t>
                </a:r>
                <a:r>
                  <a:rPr lang="en-US" sz="2000" dirty="0" err="1"/>
                  <a:t>Wiesner</a:t>
                </a:r>
                <a:r>
                  <a:rPr lang="en-US" sz="2000" dirty="0"/>
                  <a:t>/BB84 states): 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charset="0"/>
                      </a:rPr>
                      <m:t>𝜃</m:t>
                    </m:r>
                    <m:r>
                      <a:rPr lang="en-US" sz="2000" b="0" i="1" smtClean="0">
                        <a:latin typeface="Cambria Math" charset="0"/>
                      </a:rPr>
                      <m:t>←</m:t>
                    </m:r>
                    <m:r>
                      <m:rPr>
                        <m:lit/>
                      </m:rPr>
                      <a:rPr lang="en-US" sz="2000" b="0" i="1" smtClean="0">
                        <a:latin typeface="Cambria Math" charset="0"/>
                      </a:rPr>
                      <m:t>{</m:t>
                    </m:r>
                    <m:r>
                      <a:rPr lang="en-US" sz="2000" b="0" i="1" smtClean="0">
                        <a:latin typeface="Cambria Math" charset="0"/>
                      </a:rPr>
                      <m:t>0,1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lit/>
                          </m:rPr>
                          <a:rPr lang="en-US" sz="2000" b="0" i="1" smtClean="0">
                            <a:latin typeface="Cambria Math" charset="0"/>
                          </a:rPr>
                          <m:t>}</m:t>
                        </m:r>
                      </m:e>
                      <m:sup>
                        <m:r>
                          <a:rPr lang="en-US" sz="2000" b="0" i="1" smtClean="0">
                            <a:latin typeface="Cambria Math" charset="0"/>
                          </a:rPr>
                          <m:t>𝑛</m:t>
                        </m:r>
                      </m:sup>
                    </m:sSup>
                    <m:r>
                      <a:rPr lang="en-US" sz="2000" b="0" i="1" smtClean="0">
                        <a:latin typeface="Cambria Math" charset="0"/>
                      </a:rPr>
                      <m:t>, </m:t>
                    </m:r>
                    <m:r>
                      <a:rPr lang="en-US" sz="2000" i="1">
                        <a:latin typeface="Cambria Math" charset="0"/>
                      </a:rPr>
                      <m:t>𝑆</m:t>
                    </m:r>
                    <m:r>
                      <a:rPr lang="en-US" sz="2000">
                        <a:latin typeface="Cambria Math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>
                        <a:latin typeface="Cambria Math" charset="0"/>
                      </a:rPr>
                      <m:t>span</m:t>
                    </m:r>
                    <m:r>
                      <m:rPr>
                        <m:lit/>
                      </m:rPr>
                      <a:rPr lang="en-US" sz="2000" i="1">
                        <a:latin typeface="Cambria Math" charset="0"/>
                      </a:rPr>
                      <m:t>{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charset="0"/>
                          </a:rPr>
                          <m:t>𝑒</m:t>
                        </m:r>
                      </m:e>
                      <m:sub>
                        <m:r>
                          <a:rPr lang="en-US" sz="2000" i="1">
                            <a:latin typeface="Cambria Math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lit/>
                          </m:rPr>
                          <a:rPr lang="en-US" sz="2000" i="1">
                            <a:latin typeface="Cambria Math" charset="0"/>
                          </a:rPr>
                          <m:t>}</m:t>
                        </m:r>
                      </m:e>
                      <m:sub>
                        <m:r>
                          <a:rPr lang="en-US" sz="2000" i="1">
                            <a:latin typeface="Cambria Math" charset="0"/>
                          </a:rPr>
                          <m:t>𝑖</m:t>
                        </m:r>
                        <m:r>
                          <a:rPr lang="en-US" sz="2000" i="1">
                            <a:latin typeface="Cambria Math" charset="0"/>
                          </a:rPr>
                          <m:t>: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000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>
                            <a:latin typeface="Cambria Math" charset="0"/>
                          </a:rPr>
                          <m:t>=1</m:t>
                        </m:r>
                      </m:sub>
                    </m:sSub>
                  </m:oMath>
                </a14:m>
                <a:endParaRPr lang="en-US" sz="2000" dirty="0"/>
              </a:p>
            </p:txBody>
          </p:sp>
        </mc:Choice>
        <mc:Fallback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5"/>
                </p:custDataLst>
              </p:nvPr>
            </p:nvSpPr>
            <p:spPr>
              <a:xfrm>
                <a:off x="108997" y="2747883"/>
                <a:ext cx="3877299" cy="1045479"/>
              </a:xfrm>
              <a:prstGeom prst="rect">
                <a:avLst/>
              </a:prstGeom>
              <a:blipFill>
                <a:blip r:embed="rId14"/>
                <a:stretch>
                  <a:fillRect t="-3509" b="-29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/>
              <p:cNvSpPr txBox="1"/>
              <p:nvPr>
                <p:custDataLst>
                  <p:tags r:id="rId6"/>
                </p:custDataLst>
              </p:nvPr>
            </p:nvSpPr>
            <p:spPr>
              <a:xfrm>
                <a:off x="376478" y="4120328"/>
                <a:ext cx="3140411" cy="7512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charset="0"/>
                            </a:rPr>
                            <m:t>H</m:t>
                          </m:r>
                        </m:e>
                        <m:sup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sup>
                      </m:sSup>
                      <m:d>
                        <m:dPr>
                          <m:begChr m:val="|"/>
                          <m:endChr m:val="⟩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000" i="1">
                          <a:latin typeface="Cambria Math" charset="0"/>
                        </a:rPr>
                        <m:t>,</m:t>
                      </m:r>
                      <m:r>
                        <a:rPr lang="en-US" sz="2000" b="0" i="1" smtClean="0">
                          <a:latin typeface="Cambria Math" charset="0"/>
                        </a:rPr>
                        <m:t>…,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charset="0"/>
                            </a:rPr>
                            <m:t>H</m:t>
                          </m:r>
                        </m:e>
                        <m:sup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</m:sup>
                      </m:sSup>
                      <m:d>
                        <m:dPr>
                          <m:begChr m:val="|"/>
                          <m:endChr m:val="⟩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sz="2000" b="0" i="0" smtClean="0">
                          <a:latin typeface="Cambria Math" charset="0"/>
                        </a:rPr>
                        <m:t>, </m:t>
                      </m:r>
                    </m:oMath>
                  </m:oMathPara>
                </a14:m>
                <a:endParaRPr lang="en-US" sz="2000" b="0" i="0" dirty="0">
                  <a:latin typeface="Cambria Math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0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𝒞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𝑠𝑘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𝜃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h</m:t>
                          </m:r>
                        </m:e>
                      </m:d>
                      <m:r>
                        <a:rPr lang="en-US" sz="2000" i="1">
                          <a:latin typeface="Cambria Math" charset="0"/>
                        </a:rPr>
                        <m:t>,</m:t>
                      </m:r>
                      <m:r>
                        <a:rPr lang="en-US" sz="2000" b="0" i="1" smtClean="0">
                          <a:latin typeface="Cambria Math" charset="0"/>
                        </a:rPr>
                        <m:t>𝑏</m:t>
                      </m:r>
                      <m:r>
                        <a:rPr lang="en-US" sz="2000" b="0" i="1" smtClean="0">
                          <a:latin typeface="Cambria Math" charset="0"/>
                        </a:rPr>
                        <m:t>⊕</m:t>
                      </m:r>
                      <m:r>
                        <a:rPr lang="en-US" sz="2000" b="0" i="1" smtClean="0">
                          <a:latin typeface="Cambria Math" charset="0"/>
                        </a:rPr>
                        <m:t>h</m:t>
                      </m:r>
                      <m:r>
                        <a:rPr lang="en-US" sz="2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r>
                        <m:rPr>
                          <m:lit/>
                        </m:rPr>
                        <a:rPr lang="en-US" sz="2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{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m:rPr>
                              <m:lit/>
                            </m:rPr>
                            <a:rPr lang="en-US" sz="2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}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: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=0</m:t>
                          </m:r>
                        </m:sub>
                      </m:sSub>
                      <m:r>
                        <a:rPr lang="en-US" sz="2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6"/>
                </p:custDataLst>
              </p:nvPr>
            </p:nvSpPr>
            <p:spPr>
              <a:xfrm>
                <a:off x="376478" y="4120328"/>
                <a:ext cx="3140411" cy="751296"/>
              </a:xfrm>
              <a:prstGeom prst="rect">
                <a:avLst/>
              </a:prstGeom>
              <a:blipFill>
                <a:blip r:embed="rId15"/>
                <a:stretch>
                  <a:fillRect r="-194" b="-40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Connector 12"/>
          <p:cNvCxnSpPr/>
          <p:nvPr>
            <p:custDataLst>
              <p:tags r:id="rId7"/>
            </p:custDataLst>
          </p:nvPr>
        </p:nvCxnSpPr>
        <p:spPr>
          <a:xfrm flipH="1">
            <a:off x="4117539" y="1806614"/>
            <a:ext cx="5781" cy="5029200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>
            <p:custDataLst>
              <p:tags r:id="rId8"/>
            </p:custDataLst>
          </p:nvPr>
        </p:nvCxnSpPr>
        <p:spPr>
          <a:xfrm>
            <a:off x="8196322" y="1818189"/>
            <a:ext cx="8727" cy="5029200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>
            <p:custDataLst>
              <p:tags r:id="rId9"/>
            </p:custDataLst>
          </p:nvPr>
        </p:nvSpPr>
        <p:spPr>
          <a:xfrm>
            <a:off x="5223596" y="3931257"/>
            <a:ext cx="237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</a:p>
        </p:txBody>
      </p:sp>
      <p:cxnSp>
        <p:nvCxnSpPr>
          <p:cNvPr id="27" name="Straight Connector 26"/>
          <p:cNvCxnSpPr/>
          <p:nvPr>
            <p:custDataLst>
              <p:tags r:id="rId10"/>
            </p:custDataLst>
          </p:nvPr>
        </p:nvCxnSpPr>
        <p:spPr>
          <a:xfrm>
            <a:off x="0" y="1819315"/>
            <a:ext cx="121920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122742299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  <p:custDataLst>
                  <p:tags r:id="rId2"/>
                </p:custDataLst>
              </p:nvPr>
            </p:nvSpPr>
            <p:spPr>
              <a:xfrm>
                <a:off x="1577660" y="224719"/>
                <a:ext cx="9232900" cy="744892"/>
              </a:xfrm>
            </p:spPr>
            <p:txBody>
              <a:bodyPr/>
              <a:lstStyle/>
              <a:p>
                <a:r>
                  <a:rPr lang="en-US" dirty="0"/>
                  <a:t>Instantiatiating the distribution over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𝑆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  <p:custDataLst>
                  <p:tags r:id="rId2"/>
                </p:custDataLst>
              </p:nvPr>
            </p:nvSpPr>
            <p:spPr>
              <a:xfrm>
                <a:off x="1577660" y="224719"/>
                <a:ext cx="9232900" cy="744892"/>
              </a:xfrm>
              <a:blipFill>
                <a:blip r:embed="rId14"/>
                <a:stretch>
                  <a:fillRect l="-2708" t="-22951" b="-360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>
            <p:custDataLst>
              <p:tags r:id="rId3"/>
            </p:custDataLst>
          </p:nvPr>
        </p:nvSpPr>
        <p:spPr>
          <a:xfrm>
            <a:off x="5086370" y="1075266"/>
            <a:ext cx="22376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Optimize for</a:t>
            </a:r>
            <a:r>
              <a:rPr lang="mr-IN" sz="2800" dirty="0"/>
              <a:t>…</a:t>
            </a:r>
            <a:endParaRPr lang="en-US" sz="2800" dirty="0"/>
          </a:p>
        </p:txBody>
      </p:sp>
      <p:sp>
        <p:nvSpPr>
          <p:cNvPr id="5" name="TextBox 4"/>
          <p:cNvSpPr txBox="1"/>
          <p:nvPr>
            <p:custDataLst>
              <p:tags r:id="rId4"/>
            </p:custDataLst>
          </p:nvPr>
        </p:nvSpPr>
        <p:spPr>
          <a:xfrm>
            <a:off x="1215342" y="1997881"/>
            <a:ext cx="15530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/>
              <a:t>Practicality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/>
              <p:cNvSpPr txBox="1"/>
              <p:nvPr>
                <p:custDataLst>
                  <p:tags r:id="rId5"/>
                </p:custDataLst>
              </p:nvPr>
            </p:nvSpPr>
            <p:spPr>
              <a:xfrm>
                <a:off x="108997" y="2747883"/>
                <a:ext cx="3877299" cy="10454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charset="0"/>
                      </a:rPr>
                      <m:t>𝑆</m:t>
                    </m:r>
                  </m:oMath>
                </a14:m>
                <a:r>
                  <a:rPr lang="en-US" sz="2000" dirty="0"/>
                  <a:t> spanned by standard basis vectors (</a:t>
                </a:r>
                <a:r>
                  <a:rPr lang="en-US" sz="2000" dirty="0" err="1"/>
                  <a:t>Wiesner</a:t>
                </a:r>
                <a:r>
                  <a:rPr lang="en-US" sz="2000" dirty="0"/>
                  <a:t>/BB84 states): 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charset="0"/>
                      </a:rPr>
                      <m:t>𝜃</m:t>
                    </m:r>
                    <m:r>
                      <a:rPr lang="en-US" sz="2000" b="0" i="1" smtClean="0">
                        <a:latin typeface="Cambria Math" charset="0"/>
                      </a:rPr>
                      <m:t>←</m:t>
                    </m:r>
                    <m:r>
                      <m:rPr>
                        <m:lit/>
                      </m:rPr>
                      <a:rPr lang="en-US" sz="2000" b="0" i="1" smtClean="0">
                        <a:latin typeface="Cambria Math" charset="0"/>
                      </a:rPr>
                      <m:t>{</m:t>
                    </m:r>
                    <m:r>
                      <a:rPr lang="en-US" sz="2000" b="0" i="1" smtClean="0">
                        <a:latin typeface="Cambria Math" charset="0"/>
                      </a:rPr>
                      <m:t>0,1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lit/>
                          </m:rPr>
                          <a:rPr lang="en-US" sz="2000" b="0" i="1" smtClean="0">
                            <a:latin typeface="Cambria Math" charset="0"/>
                          </a:rPr>
                          <m:t>}</m:t>
                        </m:r>
                      </m:e>
                      <m:sup>
                        <m:r>
                          <a:rPr lang="en-US" sz="2000" b="0" i="1" smtClean="0">
                            <a:latin typeface="Cambria Math" charset="0"/>
                          </a:rPr>
                          <m:t>𝑛</m:t>
                        </m:r>
                      </m:sup>
                    </m:sSup>
                    <m:r>
                      <a:rPr lang="en-US" sz="2000" b="0" i="1" smtClean="0">
                        <a:latin typeface="Cambria Math" charset="0"/>
                      </a:rPr>
                      <m:t>, </m:t>
                    </m:r>
                    <m:r>
                      <a:rPr lang="en-US" sz="2000" i="1">
                        <a:latin typeface="Cambria Math" charset="0"/>
                      </a:rPr>
                      <m:t>𝑆</m:t>
                    </m:r>
                    <m:r>
                      <a:rPr lang="en-US" sz="2000">
                        <a:latin typeface="Cambria Math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>
                        <a:latin typeface="Cambria Math" charset="0"/>
                      </a:rPr>
                      <m:t>span</m:t>
                    </m:r>
                    <m:r>
                      <m:rPr>
                        <m:lit/>
                      </m:rPr>
                      <a:rPr lang="en-US" sz="2000" i="1">
                        <a:latin typeface="Cambria Math" charset="0"/>
                      </a:rPr>
                      <m:t>{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charset="0"/>
                          </a:rPr>
                          <m:t>𝑒</m:t>
                        </m:r>
                      </m:e>
                      <m:sub>
                        <m:r>
                          <a:rPr lang="en-US" sz="2000" i="1">
                            <a:latin typeface="Cambria Math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lit/>
                          </m:rPr>
                          <a:rPr lang="en-US" sz="2000" i="1">
                            <a:latin typeface="Cambria Math" charset="0"/>
                          </a:rPr>
                          <m:t>}</m:t>
                        </m:r>
                      </m:e>
                      <m:sub>
                        <m:r>
                          <a:rPr lang="en-US" sz="2000" i="1">
                            <a:latin typeface="Cambria Math" charset="0"/>
                          </a:rPr>
                          <m:t>𝑖</m:t>
                        </m:r>
                        <m:r>
                          <a:rPr lang="en-US" sz="2000" i="1">
                            <a:latin typeface="Cambria Math" charset="0"/>
                          </a:rPr>
                          <m:t>: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000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>
                            <a:latin typeface="Cambria Math" charset="0"/>
                          </a:rPr>
                          <m:t>=1</m:t>
                        </m:r>
                      </m:sub>
                    </m:sSub>
                  </m:oMath>
                </a14:m>
                <a:endParaRPr lang="en-US" sz="2000" dirty="0"/>
              </a:p>
            </p:txBody>
          </p:sp>
        </mc:Choice>
        <mc:Fallback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5"/>
                </p:custDataLst>
              </p:nvPr>
            </p:nvSpPr>
            <p:spPr>
              <a:xfrm>
                <a:off x="108997" y="2747883"/>
                <a:ext cx="3877299" cy="1045479"/>
              </a:xfrm>
              <a:prstGeom prst="rect">
                <a:avLst/>
              </a:prstGeom>
              <a:blipFill>
                <a:blip r:embed="rId15"/>
                <a:stretch>
                  <a:fillRect t="-3509" b="-29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/>
              <p:cNvSpPr txBox="1"/>
              <p:nvPr>
                <p:custDataLst>
                  <p:tags r:id="rId6"/>
                </p:custDataLst>
              </p:nvPr>
            </p:nvSpPr>
            <p:spPr>
              <a:xfrm>
                <a:off x="376478" y="4120328"/>
                <a:ext cx="3140411" cy="7512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charset="0"/>
                            </a:rPr>
                            <m:t>H</m:t>
                          </m:r>
                        </m:e>
                        <m:sup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sup>
                      </m:sSup>
                      <m:d>
                        <m:dPr>
                          <m:begChr m:val="|"/>
                          <m:endChr m:val="⟩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000" i="1">
                          <a:latin typeface="Cambria Math" charset="0"/>
                        </a:rPr>
                        <m:t>,</m:t>
                      </m:r>
                      <m:r>
                        <a:rPr lang="en-US" sz="2000" b="0" i="1" smtClean="0">
                          <a:latin typeface="Cambria Math" charset="0"/>
                        </a:rPr>
                        <m:t>…,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charset="0"/>
                            </a:rPr>
                            <m:t>H</m:t>
                          </m:r>
                        </m:e>
                        <m:sup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</m:sup>
                      </m:sSup>
                      <m:d>
                        <m:dPr>
                          <m:begChr m:val="|"/>
                          <m:endChr m:val="⟩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sz="2000" b="0" i="0" smtClean="0">
                          <a:latin typeface="Cambria Math" charset="0"/>
                        </a:rPr>
                        <m:t>, </m:t>
                      </m:r>
                    </m:oMath>
                  </m:oMathPara>
                </a14:m>
                <a:endParaRPr lang="en-US" sz="2000" b="0" i="0" dirty="0">
                  <a:latin typeface="Cambria Math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0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𝒞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𝑠𝑘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𝜃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h</m:t>
                          </m:r>
                        </m:e>
                      </m:d>
                      <m:r>
                        <a:rPr lang="en-US" sz="2000" i="1">
                          <a:latin typeface="Cambria Math" charset="0"/>
                        </a:rPr>
                        <m:t>,</m:t>
                      </m:r>
                      <m:r>
                        <a:rPr lang="en-US" sz="2000" b="0" i="1" smtClean="0">
                          <a:latin typeface="Cambria Math" charset="0"/>
                        </a:rPr>
                        <m:t>𝑏</m:t>
                      </m:r>
                      <m:r>
                        <a:rPr lang="en-US" sz="2000" b="0" i="1" smtClean="0">
                          <a:latin typeface="Cambria Math" charset="0"/>
                        </a:rPr>
                        <m:t>⊕</m:t>
                      </m:r>
                      <m:r>
                        <a:rPr lang="en-US" sz="2000" b="0" i="1" smtClean="0">
                          <a:latin typeface="Cambria Math" charset="0"/>
                        </a:rPr>
                        <m:t>h</m:t>
                      </m:r>
                      <m:r>
                        <a:rPr lang="en-US" sz="2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r>
                        <m:rPr>
                          <m:lit/>
                        </m:rPr>
                        <a:rPr lang="en-US" sz="2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{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m:rPr>
                              <m:lit/>
                            </m:rPr>
                            <a:rPr lang="en-US" sz="2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}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: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=0</m:t>
                          </m:r>
                        </m:sub>
                      </m:sSub>
                      <m:r>
                        <a:rPr lang="en-US" sz="2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6"/>
                </p:custDataLst>
              </p:nvPr>
            </p:nvSpPr>
            <p:spPr>
              <a:xfrm>
                <a:off x="376478" y="4120328"/>
                <a:ext cx="3140411" cy="751296"/>
              </a:xfrm>
              <a:prstGeom prst="rect">
                <a:avLst/>
              </a:prstGeom>
              <a:blipFill>
                <a:blip r:embed="rId16"/>
                <a:stretch>
                  <a:fillRect r="-194" b="-40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>
            <p:custDataLst>
              <p:tags r:id="rId7"/>
            </p:custDataLst>
          </p:nvPr>
        </p:nvSpPr>
        <p:spPr>
          <a:xfrm>
            <a:off x="581410" y="5402611"/>
            <a:ext cx="29547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No entanglement required</a:t>
            </a:r>
          </a:p>
        </p:txBody>
      </p:sp>
      <p:cxnSp>
        <p:nvCxnSpPr>
          <p:cNvPr id="13" name="Straight Connector 12"/>
          <p:cNvCxnSpPr/>
          <p:nvPr>
            <p:custDataLst>
              <p:tags r:id="rId8"/>
            </p:custDataLst>
          </p:nvPr>
        </p:nvCxnSpPr>
        <p:spPr>
          <a:xfrm flipH="1">
            <a:off x="4117539" y="1806614"/>
            <a:ext cx="5781" cy="5029200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>
            <p:custDataLst>
              <p:tags r:id="rId9"/>
            </p:custDataLst>
          </p:nvPr>
        </p:nvCxnSpPr>
        <p:spPr>
          <a:xfrm>
            <a:off x="8196322" y="1818189"/>
            <a:ext cx="8727" cy="5029200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>
            <p:custDataLst>
              <p:tags r:id="rId10"/>
            </p:custDataLst>
          </p:nvPr>
        </p:nvSpPr>
        <p:spPr>
          <a:xfrm>
            <a:off x="5223596" y="3931257"/>
            <a:ext cx="237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</a:p>
        </p:txBody>
      </p:sp>
      <p:cxnSp>
        <p:nvCxnSpPr>
          <p:cNvPr id="27" name="Straight Connector 26"/>
          <p:cNvCxnSpPr/>
          <p:nvPr>
            <p:custDataLst>
              <p:tags r:id="rId11"/>
            </p:custDataLst>
          </p:nvPr>
        </p:nvCxnSpPr>
        <p:spPr>
          <a:xfrm>
            <a:off x="0" y="1819315"/>
            <a:ext cx="121920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327818580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  <p:custDataLst>
                  <p:tags r:id="rId2"/>
                </p:custDataLst>
              </p:nvPr>
            </p:nvSpPr>
            <p:spPr>
              <a:xfrm>
                <a:off x="1577660" y="224719"/>
                <a:ext cx="9232900" cy="744892"/>
              </a:xfrm>
            </p:spPr>
            <p:txBody>
              <a:bodyPr/>
              <a:lstStyle/>
              <a:p>
                <a:r>
                  <a:rPr lang="en-US" dirty="0"/>
                  <a:t>Instantiatiating the distribution over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𝑆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  <p:custDataLst>
                  <p:tags r:id="rId2"/>
                </p:custDataLst>
              </p:nvPr>
            </p:nvSpPr>
            <p:spPr>
              <a:xfrm>
                <a:off x="1577660" y="224719"/>
                <a:ext cx="9232900" cy="744892"/>
              </a:xfrm>
              <a:blipFill>
                <a:blip r:embed="rId15"/>
                <a:stretch>
                  <a:fillRect l="-2708" t="-22951" b="-360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>
            <p:custDataLst>
              <p:tags r:id="rId3"/>
            </p:custDataLst>
          </p:nvPr>
        </p:nvSpPr>
        <p:spPr>
          <a:xfrm>
            <a:off x="5086370" y="1075266"/>
            <a:ext cx="22376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Optimize for</a:t>
            </a:r>
            <a:r>
              <a:rPr lang="mr-IN" sz="2800" dirty="0"/>
              <a:t>…</a:t>
            </a:r>
            <a:endParaRPr lang="en-US" sz="2800" dirty="0"/>
          </a:p>
        </p:txBody>
      </p:sp>
      <p:sp>
        <p:nvSpPr>
          <p:cNvPr id="5" name="TextBox 4"/>
          <p:cNvSpPr txBox="1"/>
          <p:nvPr>
            <p:custDataLst>
              <p:tags r:id="rId4"/>
            </p:custDataLst>
          </p:nvPr>
        </p:nvSpPr>
        <p:spPr>
          <a:xfrm>
            <a:off x="1215342" y="1997881"/>
            <a:ext cx="15530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/>
              <a:t>Practicality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/>
              <p:cNvSpPr txBox="1"/>
              <p:nvPr>
                <p:custDataLst>
                  <p:tags r:id="rId5"/>
                </p:custDataLst>
              </p:nvPr>
            </p:nvSpPr>
            <p:spPr>
              <a:xfrm>
                <a:off x="108997" y="2747883"/>
                <a:ext cx="3877299" cy="10454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charset="0"/>
                      </a:rPr>
                      <m:t>𝑆</m:t>
                    </m:r>
                  </m:oMath>
                </a14:m>
                <a:r>
                  <a:rPr lang="en-US" sz="2000" dirty="0"/>
                  <a:t> spanned by standard basis vectors (</a:t>
                </a:r>
                <a:r>
                  <a:rPr lang="en-US" sz="2000" dirty="0" err="1"/>
                  <a:t>Wiesner</a:t>
                </a:r>
                <a:r>
                  <a:rPr lang="en-US" sz="2000" dirty="0"/>
                  <a:t>/BB84 states): 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charset="0"/>
                      </a:rPr>
                      <m:t>𝜃</m:t>
                    </m:r>
                    <m:r>
                      <a:rPr lang="en-US" sz="2000" b="0" i="1" smtClean="0">
                        <a:latin typeface="Cambria Math" charset="0"/>
                      </a:rPr>
                      <m:t>←</m:t>
                    </m:r>
                    <m:r>
                      <m:rPr>
                        <m:lit/>
                      </m:rPr>
                      <a:rPr lang="en-US" sz="2000" b="0" i="1" smtClean="0">
                        <a:latin typeface="Cambria Math" charset="0"/>
                      </a:rPr>
                      <m:t>{</m:t>
                    </m:r>
                    <m:r>
                      <a:rPr lang="en-US" sz="2000" b="0" i="1" smtClean="0">
                        <a:latin typeface="Cambria Math" charset="0"/>
                      </a:rPr>
                      <m:t>0,1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lit/>
                          </m:rPr>
                          <a:rPr lang="en-US" sz="2000" b="0" i="1" smtClean="0">
                            <a:latin typeface="Cambria Math" charset="0"/>
                          </a:rPr>
                          <m:t>}</m:t>
                        </m:r>
                      </m:e>
                      <m:sup>
                        <m:r>
                          <a:rPr lang="en-US" sz="2000" b="0" i="1" smtClean="0">
                            <a:latin typeface="Cambria Math" charset="0"/>
                          </a:rPr>
                          <m:t>𝑛</m:t>
                        </m:r>
                      </m:sup>
                    </m:sSup>
                    <m:r>
                      <a:rPr lang="en-US" sz="2000" b="0" i="1" smtClean="0">
                        <a:latin typeface="Cambria Math" charset="0"/>
                      </a:rPr>
                      <m:t>, </m:t>
                    </m:r>
                    <m:r>
                      <a:rPr lang="en-US" sz="2000" i="1">
                        <a:latin typeface="Cambria Math" charset="0"/>
                      </a:rPr>
                      <m:t>𝑆</m:t>
                    </m:r>
                    <m:r>
                      <a:rPr lang="en-US" sz="2000">
                        <a:latin typeface="Cambria Math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>
                        <a:latin typeface="Cambria Math" charset="0"/>
                      </a:rPr>
                      <m:t>span</m:t>
                    </m:r>
                    <m:r>
                      <m:rPr>
                        <m:lit/>
                      </m:rPr>
                      <a:rPr lang="en-US" sz="2000" i="1">
                        <a:latin typeface="Cambria Math" charset="0"/>
                      </a:rPr>
                      <m:t>{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charset="0"/>
                          </a:rPr>
                          <m:t>𝑒</m:t>
                        </m:r>
                      </m:e>
                      <m:sub>
                        <m:r>
                          <a:rPr lang="en-US" sz="2000" i="1">
                            <a:latin typeface="Cambria Math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lit/>
                          </m:rPr>
                          <a:rPr lang="en-US" sz="2000" i="1">
                            <a:latin typeface="Cambria Math" charset="0"/>
                          </a:rPr>
                          <m:t>}</m:t>
                        </m:r>
                      </m:e>
                      <m:sub>
                        <m:r>
                          <a:rPr lang="en-US" sz="2000" i="1">
                            <a:latin typeface="Cambria Math" charset="0"/>
                          </a:rPr>
                          <m:t>𝑖</m:t>
                        </m:r>
                        <m:r>
                          <a:rPr lang="en-US" sz="2000" i="1">
                            <a:latin typeface="Cambria Math" charset="0"/>
                          </a:rPr>
                          <m:t>: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000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>
                            <a:latin typeface="Cambria Math" charset="0"/>
                          </a:rPr>
                          <m:t>=1</m:t>
                        </m:r>
                      </m:sub>
                    </m:sSub>
                  </m:oMath>
                </a14:m>
                <a:endParaRPr lang="en-US" sz="2000" dirty="0"/>
              </a:p>
            </p:txBody>
          </p:sp>
        </mc:Choice>
        <mc:Fallback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5"/>
                </p:custDataLst>
              </p:nvPr>
            </p:nvSpPr>
            <p:spPr>
              <a:xfrm>
                <a:off x="108997" y="2747883"/>
                <a:ext cx="3877299" cy="1045479"/>
              </a:xfrm>
              <a:prstGeom prst="rect">
                <a:avLst/>
              </a:prstGeom>
              <a:blipFill>
                <a:blip r:embed="rId16"/>
                <a:stretch>
                  <a:fillRect t="-3509" b="-29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/>
              <p:cNvSpPr txBox="1"/>
              <p:nvPr>
                <p:custDataLst>
                  <p:tags r:id="rId6"/>
                </p:custDataLst>
              </p:nvPr>
            </p:nvSpPr>
            <p:spPr>
              <a:xfrm>
                <a:off x="376478" y="4120328"/>
                <a:ext cx="3140411" cy="7512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charset="0"/>
                            </a:rPr>
                            <m:t>H</m:t>
                          </m:r>
                        </m:e>
                        <m:sup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sup>
                      </m:sSup>
                      <m:d>
                        <m:dPr>
                          <m:begChr m:val="|"/>
                          <m:endChr m:val="⟩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000" i="1">
                          <a:latin typeface="Cambria Math" charset="0"/>
                        </a:rPr>
                        <m:t>,</m:t>
                      </m:r>
                      <m:r>
                        <a:rPr lang="en-US" sz="2000" b="0" i="1" smtClean="0">
                          <a:latin typeface="Cambria Math" charset="0"/>
                        </a:rPr>
                        <m:t>…,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charset="0"/>
                            </a:rPr>
                            <m:t>H</m:t>
                          </m:r>
                        </m:e>
                        <m:sup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</m:sup>
                      </m:sSup>
                      <m:d>
                        <m:dPr>
                          <m:begChr m:val="|"/>
                          <m:endChr m:val="⟩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sz="2000" b="0" i="0" smtClean="0">
                          <a:latin typeface="Cambria Math" charset="0"/>
                        </a:rPr>
                        <m:t>, </m:t>
                      </m:r>
                    </m:oMath>
                  </m:oMathPara>
                </a14:m>
                <a:endParaRPr lang="en-US" sz="2000" b="0" i="0" dirty="0">
                  <a:latin typeface="Cambria Math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0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𝒞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𝑠𝑘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𝜃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h</m:t>
                          </m:r>
                        </m:e>
                      </m:d>
                      <m:r>
                        <a:rPr lang="en-US" sz="2000" i="1">
                          <a:latin typeface="Cambria Math" charset="0"/>
                        </a:rPr>
                        <m:t>,</m:t>
                      </m:r>
                      <m:r>
                        <a:rPr lang="en-US" sz="2000" b="0" i="1" smtClean="0">
                          <a:latin typeface="Cambria Math" charset="0"/>
                        </a:rPr>
                        <m:t>𝑏</m:t>
                      </m:r>
                      <m:r>
                        <a:rPr lang="en-US" sz="2000" b="0" i="1" smtClean="0">
                          <a:latin typeface="Cambria Math" charset="0"/>
                        </a:rPr>
                        <m:t>⊕</m:t>
                      </m:r>
                      <m:r>
                        <a:rPr lang="en-US" sz="2000" b="0" i="1" smtClean="0">
                          <a:latin typeface="Cambria Math" charset="0"/>
                        </a:rPr>
                        <m:t>h</m:t>
                      </m:r>
                      <m:r>
                        <a:rPr lang="en-US" sz="2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r>
                        <m:rPr>
                          <m:lit/>
                        </m:rPr>
                        <a:rPr lang="en-US" sz="2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{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m:rPr>
                              <m:lit/>
                            </m:rPr>
                            <a:rPr lang="en-US" sz="2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}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: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=0</m:t>
                          </m:r>
                        </m:sub>
                      </m:sSub>
                      <m:r>
                        <a:rPr lang="en-US" sz="2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6"/>
                </p:custDataLst>
              </p:nvPr>
            </p:nvSpPr>
            <p:spPr>
              <a:xfrm>
                <a:off x="376478" y="4120328"/>
                <a:ext cx="3140411" cy="751296"/>
              </a:xfrm>
              <a:prstGeom prst="rect">
                <a:avLst/>
              </a:prstGeom>
              <a:blipFill>
                <a:blip r:embed="rId17"/>
                <a:stretch>
                  <a:fillRect r="-194" b="-40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>
            <p:custDataLst>
              <p:tags r:id="rId7"/>
            </p:custDataLst>
          </p:nvPr>
        </p:nvSpPr>
        <p:spPr>
          <a:xfrm>
            <a:off x="581410" y="5402611"/>
            <a:ext cx="29547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No entanglement required</a:t>
            </a:r>
          </a:p>
        </p:txBody>
      </p:sp>
      <p:cxnSp>
        <p:nvCxnSpPr>
          <p:cNvPr id="13" name="Straight Connector 12"/>
          <p:cNvCxnSpPr/>
          <p:nvPr>
            <p:custDataLst>
              <p:tags r:id="rId8"/>
            </p:custDataLst>
          </p:nvPr>
        </p:nvCxnSpPr>
        <p:spPr>
          <a:xfrm flipH="1">
            <a:off x="4117539" y="1806614"/>
            <a:ext cx="5781" cy="5029200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>
            <p:custDataLst>
              <p:tags r:id="rId9"/>
            </p:custDataLst>
          </p:nvPr>
        </p:nvCxnSpPr>
        <p:spPr>
          <a:xfrm>
            <a:off x="8196322" y="1818189"/>
            <a:ext cx="8727" cy="5029200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>
            <p:custDataLst>
              <p:tags r:id="rId10"/>
            </p:custDataLst>
          </p:nvPr>
        </p:nvSpPr>
        <p:spPr>
          <a:xfrm>
            <a:off x="5223596" y="3931257"/>
            <a:ext cx="237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</a:p>
        </p:txBody>
      </p:sp>
      <p:cxnSp>
        <p:nvCxnSpPr>
          <p:cNvPr id="27" name="Straight Connector 26"/>
          <p:cNvCxnSpPr/>
          <p:nvPr>
            <p:custDataLst>
              <p:tags r:id="rId11"/>
            </p:custDataLst>
          </p:nvPr>
        </p:nvCxnSpPr>
        <p:spPr>
          <a:xfrm>
            <a:off x="0" y="1819315"/>
            <a:ext cx="121920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>
            <p:custDataLst>
              <p:tags r:id="rId12"/>
            </p:custDataLst>
          </p:nvPr>
        </p:nvSpPr>
        <p:spPr>
          <a:xfrm>
            <a:off x="1542416" y="6157374"/>
            <a:ext cx="805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[BI20]</a:t>
            </a:r>
            <a:endParaRPr lang="en-US" sz="20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6508924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  <p:custDataLst>
                  <p:tags r:id="rId2"/>
                </p:custDataLst>
              </p:nvPr>
            </p:nvSpPr>
            <p:spPr>
              <a:xfrm>
                <a:off x="1577660" y="224719"/>
                <a:ext cx="9232900" cy="744892"/>
              </a:xfrm>
            </p:spPr>
            <p:txBody>
              <a:bodyPr/>
              <a:lstStyle/>
              <a:p>
                <a:r>
                  <a:rPr lang="en-US" dirty="0"/>
                  <a:t>Instantiatiating the distribution over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𝑆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  <p:custDataLst>
                  <p:tags r:id="rId2"/>
                </p:custDataLst>
              </p:nvPr>
            </p:nvSpPr>
            <p:spPr>
              <a:xfrm>
                <a:off x="1577660" y="224719"/>
                <a:ext cx="9232900" cy="744892"/>
              </a:xfrm>
              <a:blipFill>
                <a:blip r:embed="rId16"/>
                <a:stretch>
                  <a:fillRect l="-2708" t="-22951" b="-360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>
            <p:custDataLst>
              <p:tags r:id="rId3"/>
            </p:custDataLst>
          </p:nvPr>
        </p:nvSpPr>
        <p:spPr>
          <a:xfrm>
            <a:off x="5086370" y="1075266"/>
            <a:ext cx="22376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Optimize for</a:t>
            </a:r>
            <a:r>
              <a:rPr lang="mr-IN" sz="2800" dirty="0"/>
              <a:t>…</a:t>
            </a:r>
            <a:endParaRPr lang="en-US" sz="2800" dirty="0"/>
          </a:p>
        </p:txBody>
      </p:sp>
      <p:sp>
        <p:nvSpPr>
          <p:cNvPr id="5" name="TextBox 4"/>
          <p:cNvSpPr txBox="1"/>
          <p:nvPr>
            <p:custDataLst>
              <p:tags r:id="rId4"/>
            </p:custDataLst>
          </p:nvPr>
        </p:nvSpPr>
        <p:spPr>
          <a:xfrm>
            <a:off x="1215342" y="1997881"/>
            <a:ext cx="15530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/>
              <a:t>Practicality</a:t>
            </a:r>
          </a:p>
        </p:txBody>
      </p:sp>
      <p:sp>
        <p:nvSpPr>
          <p:cNvPr id="7" name="TextBox 6"/>
          <p:cNvSpPr txBox="1"/>
          <p:nvPr>
            <p:custDataLst>
              <p:tags r:id="rId5"/>
            </p:custDataLst>
          </p:nvPr>
        </p:nvSpPr>
        <p:spPr>
          <a:xfrm>
            <a:off x="4426029" y="1997881"/>
            <a:ext cx="35583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/>
              <a:t>Publicly-Verifiable Deletion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/>
              <p:cNvSpPr txBox="1"/>
              <p:nvPr>
                <p:custDataLst>
                  <p:tags r:id="rId6"/>
                </p:custDataLst>
              </p:nvPr>
            </p:nvSpPr>
            <p:spPr>
              <a:xfrm>
                <a:off x="108997" y="2747883"/>
                <a:ext cx="3877299" cy="10454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charset="0"/>
                      </a:rPr>
                      <m:t>𝑆</m:t>
                    </m:r>
                  </m:oMath>
                </a14:m>
                <a:r>
                  <a:rPr lang="en-US" sz="2000" dirty="0"/>
                  <a:t> spanned by standard basis vectors (</a:t>
                </a:r>
                <a:r>
                  <a:rPr lang="en-US" sz="2000" dirty="0" err="1"/>
                  <a:t>Wiesner</a:t>
                </a:r>
                <a:r>
                  <a:rPr lang="en-US" sz="2000" dirty="0"/>
                  <a:t>/BB84 states): 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charset="0"/>
                      </a:rPr>
                      <m:t>𝜃</m:t>
                    </m:r>
                    <m:r>
                      <a:rPr lang="en-US" sz="2000" b="0" i="1" smtClean="0">
                        <a:latin typeface="Cambria Math" charset="0"/>
                      </a:rPr>
                      <m:t>←</m:t>
                    </m:r>
                    <m:r>
                      <m:rPr>
                        <m:lit/>
                      </m:rPr>
                      <a:rPr lang="en-US" sz="2000" b="0" i="1" smtClean="0">
                        <a:latin typeface="Cambria Math" charset="0"/>
                      </a:rPr>
                      <m:t>{</m:t>
                    </m:r>
                    <m:r>
                      <a:rPr lang="en-US" sz="2000" b="0" i="1" smtClean="0">
                        <a:latin typeface="Cambria Math" charset="0"/>
                      </a:rPr>
                      <m:t>0,1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lit/>
                          </m:rPr>
                          <a:rPr lang="en-US" sz="2000" b="0" i="1" smtClean="0">
                            <a:latin typeface="Cambria Math" charset="0"/>
                          </a:rPr>
                          <m:t>}</m:t>
                        </m:r>
                      </m:e>
                      <m:sup>
                        <m:r>
                          <a:rPr lang="en-US" sz="2000" b="0" i="1" smtClean="0">
                            <a:latin typeface="Cambria Math" charset="0"/>
                          </a:rPr>
                          <m:t>𝑛</m:t>
                        </m:r>
                      </m:sup>
                    </m:sSup>
                    <m:r>
                      <a:rPr lang="en-US" sz="2000" b="0" i="1" smtClean="0">
                        <a:latin typeface="Cambria Math" charset="0"/>
                      </a:rPr>
                      <m:t>, </m:t>
                    </m:r>
                    <m:r>
                      <a:rPr lang="en-US" sz="2000" i="1">
                        <a:latin typeface="Cambria Math" charset="0"/>
                      </a:rPr>
                      <m:t>𝑆</m:t>
                    </m:r>
                    <m:r>
                      <a:rPr lang="en-US" sz="2000">
                        <a:latin typeface="Cambria Math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>
                        <a:latin typeface="Cambria Math" charset="0"/>
                      </a:rPr>
                      <m:t>span</m:t>
                    </m:r>
                    <m:r>
                      <m:rPr>
                        <m:lit/>
                      </m:rPr>
                      <a:rPr lang="en-US" sz="2000" i="1">
                        <a:latin typeface="Cambria Math" charset="0"/>
                      </a:rPr>
                      <m:t>{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charset="0"/>
                          </a:rPr>
                          <m:t>𝑒</m:t>
                        </m:r>
                      </m:e>
                      <m:sub>
                        <m:r>
                          <a:rPr lang="en-US" sz="2000" i="1">
                            <a:latin typeface="Cambria Math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lit/>
                          </m:rPr>
                          <a:rPr lang="en-US" sz="2000" i="1">
                            <a:latin typeface="Cambria Math" charset="0"/>
                          </a:rPr>
                          <m:t>}</m:t>
                        </m:r>
                      </m:e>
                      <m:sub>
                        <m:r>
                          <a:rPr lang="en-US" sz="2000" i="1">
                            <a:latin typeface="Cambria Math" charset="0"/>
                          </a:rPr>
                          <m:t>𝑖</m:t>
                        </m:r>
                        <m:r>
                          <a:rPr lang="en-US" sz="2000" i="1">
                            <a:latin typeface="Cambria Math" charset="0"/>
                          </a:rPr>
                          <m:t>: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000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>
                            <a:latin typeface="Cambria Math" charset="0"/>
                          </a:rPr>
                          <m:t>=1</m:t>
                        </m:r>
                      </m:sub>
                    </m:sSub>
                  </m:oMath>
                </a14:m>
                <a:endParaRPr lang="en-US" sz="2000" dirty="0"/>
              </a:p>
            </p:txBody>
          </p:sp>
        </mc:Choice>
        <mc:Fallback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6"/>
                </p:custDataLst>
              </p:nvPr>
            </p:nvSpPr>
            <p:spPr>
              <a:xfrm>
                <a:off x="108997" y="2747883"/>
                <a:ext cx="3877299" cy="1045479"/>
              </a:xfrm>
              <a:prstGeom prst="rect">
                <a:avLst/>
              </a:prstGeom>
              <a:blipFill>
                <a:blip r:embed="rId17"/>
                <a:stretch>
                  <a:fillRect t="-3509" b="-29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/>
              <p:cNvSpPr txBox="1"/>
              <p:nvPr>
                <p:custDataLst>
                  <p:tags r:id="rId7"/>
                </p:custDataLst>
              </p:nvPr>
            </p:nvSpPr>
            <p:spPr>
              <a:xfrm>
                <a:off x="376478" y="4120328"/>
                <a:ext cx="3140411" cy="7512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charset="0"/>
                            </a:rPr>
                            <m:t>H</m:t>
                          </m:r>
                        </m:e>
                        <m:sup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sup>
                      </m:sSup>
                      <m:d>
                        <m:dPr>
                          <m:begChr m:val="|"/>
                          <m:endChr m:val="⟩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000" i="1">
                          <a:latin typeface="Cambria Math" charset="0"/>
                        </a:rPr>
                        <m:t>,</m:t>
                      </m:r>
                      <m:r>
                        <a:rPr lang="en-US" sz="2000" b="0" i="1" smtClean="0">
                          <a:latin typeface="Cambria Math" charset="0"/>
                        </a:rPr>
                        <m:t>…,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charset="0"/>
                            </a:rPr>
                            <m:t>H</m:t>
                          </m:r>
                        </m:e>
                        <m:sup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</m:sup>
                      </m:sSup>
                      <m:d>
                        <m:dPr>
                          <m:begChr m:val="|"/>
                          <m:endChr m:val="⟩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sz="2000" b="0" i="0" smtClean="0">
                          <a:latin typeface="Cambria Math" charset="0"/>
                        </a:rPr>
                        <m:t>, </m:t>
                      </m:r>
                    </m:oMath>
                  </m:oMathPara>
                </a14:m>
                <a:endParaRPr lang="en-US" sz="2000" b="0" i="0" dirty="0">
                  <a:latin typeface="Cambria Math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0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𝒞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𝑠𝑘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𝜃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h</m:t>
                          </m:r>
                        </m:e>
                      </m:d>
                      <m:r>
                        <a:rPr lang="en-US" sz="2000" i="1">
                          <a:latin typeface="Cambria Math" charset="0"/>
                        </a:rPr>
                        <m:t>,</m:t>
                      </m:r>
                      <m:r>
                        <a:rPr lang="en-US" sz="2000" b="0" i="1" smtClean="0">
                          <a:latin typeface="Cambria Math" charset="0"/>
                        </a:rPr>
                        <m:t>𝑏</m:t>
                      </m:r>
                      <m:r>
                        <a:rPr lang="en-US" sz="2000" b="0" i="1" smtClean="0">
                          <a:latin typeface="Cambria Math" charset="0"/>
                        </a:rPr>
                        <m:t>⊕</m:t>
                      </m:r>
                      <m:r>
                        <a:rPr lang="en-US" sz="2000" b="0" i="1" smtClean="0">
                          <a:latin typeface="Cambria Math" charset="0"/>
                        </a:rPr>
                        <m:t>h</m:t>
                      </m:r>
                      <m:r>
                        <a:rPr lang="en-US" sz="2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r>
                        <m:rPr>
                          <m:lit/>
                        </m:rPr>
                        <a:rPr lang="en-US" sz="2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{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m:rPr>
                              <m:lit/>
                            </m:rPr>
                            <a:rPr lang="en-US" sz="2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}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: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=0</m:t>
                          </m:r>
                        </m:sub>
                      </m:sSub>
                      <m:r>
                        <a:rPr lang="en-US" sz="2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7"/>
                </p:custDataLst>
              </p:nvPr>
            </p:nvSpPr>
            <p:spPr>
              <a:xfrm>
                <a:off x="376478" y="4120328"/>
                <a:ext cx="3140411" cy="751296"/>
              </a:xfrm>
              <a:prstGeom prst="rect">
                <a:avLst/>
              </a:prstGeom>
              <a:blipFill>
                <a:blip r:embed="rId18"/>
                <a:stretch>
                  <a:fillRect r="-194" b="-40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>
            <p:custDataLst>
              <p:tags r:id="rId8"/>
            </p:custDataLst>
          </p:nvPr>
        </p:nvSpPr>
        <p:spPr>
          <a:xfrm>
            <a:off x="581410" y="5402611"/>
            <a:ext cx="29547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No entanglement required</a:t>
            </a:r>
          </a:p>
        </p:txBody>
      </p:sp>
      <p:cxnSp>
        <p:nvCxnSpPr>
          <p:cNvPr id="13" name="Straight Connector 12"/>
          <p:cNvCxnSpPr/>
          <p:nvPr>
            <p:custDataLst>
              <p:tags r:id="rId9"/>
            </p:custDataLst>
          </p:nvPr>
        </p:nvCxnSpPr>
        <p:spPr>
          <a:xfrm flipH="1">
            <a:off x="4117539" y="1806614"/>
            <a:ext cx="5781" cy="5029200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>
            <p:custDataLst>
              <p:tags r:id="rId10"/>
            </p:custDataLst>
          </p:nvPr>
        </p:nvCxnSpPr>
        <p:spPr>
          <a:xfrm>
            <a:off x="8196322" y="1818189"/>
            <a:ext cx="8727" cy="5029200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>
            <p:custDataLst>
              <p:tags r:id="rId11"/>
            </p:custDataLst>
          </p:nvPr>
        </p:nvSpPr>
        <p:spPr>
          <a:xfrm>
            <a:off x="5223596" y="3931257"/>
            <a:ext cx="237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</a:p>
        </p:txBody>
      </p:sp>
      <p:cxnSp>
        <p:nvCxnSpPr>
          <p:cNvPr id="27" name="Straight Connector 26"/>
          <p:cNvCxnSpPr/>
          <p:nvPr>
            <p:custDataLst>
              <p:tags r:id="rId12"/>
            </p:custDataLst>
          </p:nvPr>
        </p:nvCxnSpPr>
        <p:spPr>
          <a:xfrm>
            <a:off x="0" y="1819315"/>
            <a:ext cx="121920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>
            <p:custDataLst>
              <p:tags r:id="rId13"/>
            </p:custDataLst>
          </p:nvPr>
        </p:nvSpPr>
        <p:spPr>
          <a:xfrm>
            <a:off x="1542416" y="6157374"/>
            <a:ext cx="805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[BI20]</a:t>
            </a:r>
            <a:endParaRPr lang="en-US" sz="20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3895808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  <p:custDataLst>
                  <p:tags r:id="rId2"/>
                </p:custDataLst>
              </p:nvPr>
            </p:nvSpPr>
            <p:spPr>
              <a:xfrm>
                <a:off x="1577660" y="224719"/>
                <a:ext cx="9232900" cy="744892"/>
              </a:xfrm>
            </p:spPr>
            <p:txBody>
              <a:bodyPr/>
              <a:lstStyle/>
              <a:p>
                <a:r>
                  <a:rPr lang="en-US" dirty="0"/>
                  <a:t>Instantiatiating the distribution over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𝑆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  <p:custDataLst>
                  <p:tags r:id="rId2"/>
                </p:custDataLst>
              </p:nvPr>
            </p:nvSpPr>
            <p:spPr>
              <a:xfrm>
                <a:off x="1577660" y="224719"/>
                <a:ext cx="9232900" cy="744892"/>
              </a:xfrm>
              <a:blipFill>
                <a:blip r:embed="rId17"/>
                <a:stretch>
                  <a:fillRect l="-2708" t="-22951" b="-360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>
            <p:custDataLst>
              <p:tags r:id="rId3"/>
            </p:custDataLst>
          </p:nvPr>
        </p:nvSpPr>
        <p:spPr>
          <a:xfrm>
            <a:off x="5086370" y="1075266"/>
            <a:ext cx="22376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Optimize for</a:t>
            </a:r>
            <a:r>
              <a:rPr lang="mr-IN" sz="2800" dirty="0"/>
              <a:t>…</a:t>
            </a:r>
            <a:endParaRPr lang="en-US" sz="2800" dirty="0"/>
          </a:p>
        </p:txBody>
      </p:sp>
      <p:sp>
        <p:nvSpPr>
          <p:cNvPr id="5" name="TextBox 4"/>
          <p:cNvSpPr txBox="1"/>
          <p:nvPr>
            <p:custDataLst>
              <p:tags r:id="rId4"/>
            </p:custDataLst>
          </p:nvPr>
        </p:nvSpPr>
        <p:spPr>
          <a:xfrm>
            <a:off x="1215342" y="1997881"/>
            <a:ext cx="15530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/>
              <a:t>Practicality</a:t>
            </a:r>
          </a:p>
        </p:txBody>
      </p:sp>
      <p:sp>
        <p:nvSpPr>
          <p:cNvPr id="7" name="TextBox 6"/>
          <p:cNvSpPr txBox="1"/>
          <p:nvPr>
            <p:custDataLst>
              <p:tags r:id="rId5"/>
            </p:custDataLst>
          </p:nvPr>
        </p:nvSpPr>
        <p:spPr>
          <a:xfrm>
            <a:off x="4426029" y="1997881"/>
            <a:ext cx="35583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/>
              <a:t>Publicly-Verifiable Deletion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/>
              <p:cNvSpPr txBox="1"/>
              <p:nvPr>
                <p:custDataLst>
                  <p:tags r:id="rId6"/>
                </p:custDataLst>
              </p:nvPr>
            </p:nvSpPr>
            <p:spPr>
              <a:xfrm>
                <a:off x="108997" y="2747883"/>
                <a:ext cx="3877299" cy="10454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charset="0"/>
                      </a:rPr>
                      <m:t>𝑆</m:t>
                    </m:r>
                  </m:oMath>
                </a14:m>
                <a:r>
                  <a:rPr lang="en-US" sz="2000" dirty="0"/>
                  <a:t> spanned by standard basis vectors (</a:t>
                </a:r>
                <a:r>
                  <a:rPr lang="en-US" sz="2000" dirty="0" err="1"/>
                  <a:t>Wiesner</a:t>
                </a:r>
                <a:r>
                  <a:rPr lang="en-US" sz="2000" dirty="0"/>
                  <a:t>/BB84 states): 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charset="0"/>
                      </a:rPr>
                      <m:t>𝜃</m:t>
                    </m:r>
                    <m:r>
                      <a:rPr lang="en-US" sz="2000" b="0" i="1" smtClean="0">
                        <a:latin typeface="Cambria Math" charset="0"/>
                      </a:rPr>
                      <m:t>←</m:t>
                    </m:r>
                    <m:r>
                      <m:rPr>
                        <m:lit/>
                      </m:rPr>
                      <a:rPr lang="en-US" sz="2000" b="0" i="1" smtClean="0">
                        <a:latin typeface="Cambria Math" charset="0"/>
                      </a:rPr>
                      <m:t>{</m:t>
                    </m:r>
                    <m:r>
                      <a:rPr lang="en-US" sz="2000" b="0" i="1" smtClean="0">
                        <a:latin typeface="Cambria Math" charset="0"/>
                      </a:rPr>
                      <m:t>0,1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lit/>
                          </m:rPr>
                          <a:rPr lang="en-US" sz="2000" b="0" i="1" smtClean="0">
                            <a:latin typeface="Cambria Math" charset="0"/>
                          </a:rPr>
                          <m:t>}</m:t>
                        </m:r>
                      </m:e>
                      <m:sup>
                        <m:r>
                          <a:rPr lang="en-US" sz="2000" b="0" i="1" smtClean="0">
                            <a:latin typeface="Cambria Math" charset="0"/>
                          </a:rPr>
                          <m:t>𝑛</m:t>
                        </m:r>
                      </m:sup>
                    </m:sSup>
                    <m:r>
                      <a:rPr lang="en-US" sz="2000" b="0" i="1" smtClean="0">
                        <a:latin typeface="Cambria Math" charset="0"/>
                      </a:rPr>
                      <m:t>, </m:t>
                    </m:r>
                    <m:r>
                      <a:rPr lang="en-US" sz="2000" i="1">
                        <a:latin typeface="Cambria Math" charset="0"/>
                      </a:rPr>
                      <m:t>𝑆</m:t>
                    </m:r>
                    <m:r>
                      <a:rPr lang="en-US" sz="2000">
                        <a:latin typeface="Cambria Math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>
                        <a:latin typeface="Cambria Math" charset="0"/>
                      </a:rPr>
                      <m:t>span</m:t>
                    </m:r>
                    <m:r>
                      <m:rPr>
                        <m:lit/>
                      </m:rPr>
                      <a:rPr lang="en-US" sz="2000" i="1">
                        <a:latin typeface="Cambria Math" charset="0"/>
                      </a:rPr>
                      <m:t>{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charset="0"/>
                          </a:rPr>
                          <m:t>𝑒</m:t>
                        </m:r>
                      </m:e>
                      <m:sub>
                        <m:r>
                          <a:rPr lang="en-US" sz="2000" i="1">
                            <a:latin typeface="Cambria Math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lit/>
                          </m:rPr>
                          <a:rPr lang="en-US" sz="2000" i="1">
                            <a:latin typeface="Cambria Math" charset="0"/>
                          </a:rPr>
                          <m:t>}</m:t>
                        </m:r>
                      </m:e>
                      <m:sub>
                        <m:r>
                          <a:rPr lang="en-US" sz="2000" i="1">
                            <a:latin typeface="Cambria Math" charset="0"/>
                          </a:rPr>
                          <m:t>𝑖</m:t>
                        </m:r>
                        <m:r>
                          <a:rPr lang="en-US" sz="2000" i="1">
                            <a:latin typeface="Cambria Math" charset="0"/>
                          </a:rPr>
                          <m:t>: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000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>
                            <a:latin typeface="Cambria Math" charset="0"/>
                          </a:rPr>
                          <m:t>=1</m:t>
                        </m:r>
                      </m:sub>
                    </m:sSub>
                  </m:oMath>
                </a14:m>
                <a:endParaRPr lang="en-US" sz="2000" dirty="0"/>
              </a:p>
            </p:txBody>
          </p:sp>
        </mc:Choice>
        <mc:Fallback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6"/>
                </p:custDataLst>
              </p:nvPr>
            </p:nvSpPr>
            <p:spPr>
              <a:xfrm>
                <a:off x="108997" y="2747883"/>
                <a:ext cx="3877299" cy="1045479"/>
              </a:xfrm>
              <a:prstGeom prst="rect">
                <a:avLst/>
              </a:prstGeom>
              <a:blipFill>
                <a:blip r:embed="rId18"/>
                <a:stretch>
                  <a:fillRect t="-3509" b="-29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/>
              <p:cNvSpPr txBox="1"/>
              <p:nvPr>
                <p:custDataLst>
                  <p:tags r:id="rId7"/>
                </p:custDataLst>
              </p:nvPr>
            </p:nvSpPr>
            <p:spPr>
              <a:xfrm>
                <a:off x="376478" y="4120328"/>
                <a:ext cx="3140411" cy="7512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charset="0"/>
                            </a:rPr>
                            <m:t>H</m:t>
                          </m:r>
                        </m:e>
                        <m:sup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sup>
                      </m:sSup>
                      <m:d>
                        <m:dPr>
                          <m:begChr m:val="|"/>
                          <m:endChr m:val="⟩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000" i="1">
                          <a:latin typeface="Cambria Math" charset="0"/>
                        </a:rPr>
                        <m:t>,</m:t>
                      </m:r>
                      <m:r>
                        <a:rPr lang="en-US" sz="2000" b="0" i="1" smtClean="0">
                          <a:latin typeface="Cambria Math" charset="0"/>
                        </a:rPr>
                        <m:t>…,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charset="0"/>
                            </a:rPr>
                            <m:t>H</m:t>
                          </m:r>
                        </m:e>
                        <m:sup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</m:sup>
                      </m:sSup>
                      <m:d>
                        <m:dPr>
                          <m:begChr m:val="|"/>
                          <m:endChr m:val="⟩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sz="2000" b="0" i="0" smtClean="0">
                          <a:latin typeface="Cambria Math" charset="0"/>
                        </a:rPr>
                        <m:t>, </m:t>
                      </m:r>
                    </m:oMath>
                  </m:oMathPara>
                </a14:m>
                <a:endParaRPr lang="en-US" sz="2000" b="0" i="0" dirty="0">
                  <a:latin typeface="Cambria Math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0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𝒞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𝑠𝑘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𝜃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h</m:t>
                          </m:r>
                        </m:e>
                      </m:d>
                      <m:r>
                        <a:rPr lang="en-US" sz="2000" i="1">
                          <a:latin typeface="Cambria Math" charset="0"/>
                        </a:rPr>
                        <m:t>,</m:t>
                      </m:r>
                      <m:r>
                        <a:rPr lang="en-US" sz="2000" b="0" i="1" smtClean="0">
                          <a:latin typeface="Cambria Math" charset="0"/>
                        </a:rPr>
                        <m:t>𝑏</m:t>
                      </m:r>
                      <m:r>
                        <a:rPr lang="en-US" sz="2000" b="0" i="1" smtClean="0">
                          <a:latin typeface="Cambria Math" charset="0"/>
                        </a:rPr>
                        <m:t>⊕</m:t>
                      </m:r>
                      <m:r>
                        <a:rPr lang="en-US" sz="2000" b="0" i="1" smtClean="0">
                          <a:latin typeface="Cambria Math" charset="0"/>
                        </a:rPr>
                        <m:t>h</m:t>
                      </m:r>
                      <m:r>
                        <a:rPr lang="en-US" sz="2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r>
                        <m:rPr>
                          <m:lit/>
                        </m:rPr>
                        <a:rPr lang="en-US" sz="2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{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m:rPr>
                              <m:lit/>
                            </m:rPr>
                            <a:rPr lang="en-US" sz="2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}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: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=0</m:t>
                          </m:r>
                        </m:sub>
                      </m:sSub>
                      <m:r>
                        <a:rPr lang="en-US" sz="2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7"/>
                </p:custDataLst>
              </p:nvPr>
            </p:nvSpPr>
            <p:spPr>
              <a:xfrm>
                <a:off x="376478" y="4120328"/>
                <a:ext cx="3140411" cy="751296"/>
              </a:xfrm>
              <a:prstGeom prst="rect">
                <a:avLst/>
              </a:prstGeom>
              <a:blipFill>
                <a:blip r:embed="rId19"/>
                <a:stretch>
                  <a:fillRect r="-194" b="-40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>
            <p:custDataLst>
              <p:tags r:id="rId8"/>
            </p:custDataLst>
          </p:nvPr>
        </p:nvSpPr>
        <p:spPr>
          <a:xfrm>
            <a:off x="581410" y="5402611"/>
            <a:ext cx="29547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No entanglement required</a:t>
            </a:r>
          </a:p>
        </p:txBody>
      </p:sp>
      <p:cxnSp>
        <p:nvCxnSpPr>
          <p:cNvPr id="13" name="Straight Connector 12"/>
          <p:cNvCxnSpPr/>
          <p:nvPr>
            <p:custDataLst>
              <p:tags r:id="rId9"/>
            </p:custDataLst>
          </p:nvPr>
        </p:nvCxnSpPr>
        <p:spPr>
          <a:xfrm flipH="1">
            <a:off x="4117539" y="1806614"/>
            <a:ext cx="5781" cy="5029200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>
            <p:custDataLst>
              <p:tags r:id="rId10"/>
            </p:custDataLst>
          </p:nvPr>
        </p:nvCxnSpPr>
        <p:spPr>
          <a:xfrm>
            <a:off x="8196322" y="1818189"/>
            <a:ext cx="8727" cy="5029200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/>
              <p:cNvSpPr txBox="1"/>
              <p:nvPr>
                <p:custDataLst>
                  <p:tags r:id="rId11"/>
                </p:custDataLst>
              </p:nvPr>
            </p:nvSpPr>
            <p:spPr>
              <a:xfrm>
                <a:off x="4810282" y="2901204"/>
                <a:ext cx="2613026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charset="0"/>
                      </a:rPr>
                      <m:t>𝑆</m:t>
                    </m:r>
                  </m:oMath>
                </a14:m>
                <a:r>
                  <a:rPr lang="en-US" sz="2000" dirty="0"/>
                  <a:t> has dimension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charset="0"/>
                      </a:rPr>
                      <m:t>𝑛</m:t>
                    </m:r>
                    <m:r>
                      <a:rPr lang="en-US" sz="2000" b="0" i="1" smtClean="0">
                        <a:latin typeface="Cambria Math" charset="0"/>
                      </a:rPr>
                      <m:t>−1</m:t>
                    </m:r>
                  </m:oMath>
                </a14:m>
                <a:r>
                  <a:rPr lang="en-US" sz="2000" dirty="0"/>
                  <a:t>, so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charset="0"/>
                          </a:rPr>
                          <m:t>𝑆</m:t>
                        </m:r>
                      </m:e>
                      <m:sup>
                        <m:r>
                          <a:rPr lang="en-US" sz="2000" b="0" i="1" smtClean="0">
                            <a:latin typeface="Cambria Math" charset="0"/>
                          </a:rPr>
                          <m:t>⊥</m:t>
                        </m:r>
                      </m:sup>
                    </m:sSup>
                    <m:r>
                      <a:rPr lang="en-US" sz="2000" b="0" i="1" smtClean="0">
                        <a:latin typeface="Cambria Math" charset="0"/>
                      </a:rPr>
                      <m:t>=</m:t>
                    </m:r>
                    <m:r>
                      <m:rPr>
                        <m:lit/>
                      </m:rPr>
                      <a:rPr lang="en-US" sz="2000" b="0" i="1" smtClean="0">
                        <a:latin typeface="Cambria Math" charset="0"/>
                      </a:rPr>
                      <m:t>{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charset="0"/>
                          </a:rPr>
                          <m:t>0</m:t>
                        </m:r>
                      </m:e>
                      <m:sup>
                        <m:r>
                          <a:rPr lang="en-US" sz="2000" b="0" i="1" smtClean="0">
                            <a:latin typeface="Cambria Math" charset="0"/>
                          </a:rPr>
                          <m:t>𝑛</m:t>
                        </m:r>
                      </m:sup>
                    </m:sSup>
                    <m:r>
                      <a:rPr lang="en-US" sz="2000" b="0" i="1" smtClean="0">
                        <a:latin typeface="Cambria Math" charset="0"/>
                      </a:rPr>
                      <m:t>,</m:t>
                    </m:r>
                    <m:r>
                      <a:rPr lang="en-US" sz="2000" b="0" i="1" smtClean="0">
                        <a:latin typeface="Cambria Math" charset="0"/>
                      </a:rPr>
                      <m:t>𝑣</m:t>
                    </m:r>
                    <m:r>
                      <m:rPr>
                        <m:lit/>
                      </m:rPr>
                      <a:rPr lang="en-US" sz="2000" b="0" i="1" smtClean="0">
                        <a:latin typeface="Cambria Math" charset="0"/>
                      </a:rPr>
                      <m:t>}</m:t>
                    </m:r>
                  </m:oMath>
                </a14:m>
                <a:endParaRPr lang="en-US" sz="2000" dirty="0"/>
              </a:p>
            </p:txBody>
          </p:sp>
        </mc:Choice>
        <mc:Fallback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1"/>
                </p:custDataLst>
              </p:nvPr>
            </p:nvSpPr>
            <p:spPr>
              <a:xfrm>
                <a:off x="4810282" y="2901204"/>
                <a:ext cx="2613026" cy="707886"/>
              </a:xfrm>
              <a:prstGeom prst="rect">
                <a:avLst/>
              </a:prstGeom>
              <a:blipFill>
                <a:blip r:embed="rId20"/>
                <a:stretch>
                  <a:fillRect t="-5172" r="-4196" b="-146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/>
          <p:cNvSpPr txBox="1"/>
          <p:nvPr>
            <p:custDataLst>
              <p:tags r:id="rId12"/>
            </p:custDataLst>
          </p:nvPr>
        </p:nvSpPr>
        <p:spPr>
          <a:xfrm>
            <a:off x="5223596" y="3931257"/>
            <a:ext cx="237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</a:p>
        </p:txBody>
      </p:sp>
      <p:cxnSp>
        <p:nvCxnSpPr>
          <p:cNvPr id="27" name="Straight Connector 26"/>
          <p:cNvCxnSpPr/>
          <p:nvPr>
            <p:custDataLst>
              <p:tags r:id="rId13"/>
            </p:custDataLst>
          </p:nvPr>
        </p:nvCxnSpPr>
        <p:spPr>
          <a:xfrm>
            <a:off x="0" y="1819315"/>
            <a:ext cx="121920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>
            <p:custDataLst>
              <p:tags r:id="rId14"/>
            </p:custDataLst>
          </p:nvPr>
        </p:nvSpPr>
        <p:spPr>
          <a:xfrm>
            <a:off x="1542416" y="6157374"/>
            <a:ext cx="805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[BI20]</a:t>
            </a:r>
            <a:endParaRPr lang="en-US" sz="20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1954429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  <p:custDataLst>
                  <p:tags r:id="rId2"/>
                </p:custDataLst>
              </p:nvPr>
            </p:nvSpPr>
            <p:spPr>
              <a:xfrm>
                <a:off x="1577660" y="224719"/>
                <a:ext cx="9232900" cy="744892"/>
              </a:xfrm>
            </p:spPr>
            <p:txBody>
              <a:bodyPr/>
              <a:lstStyle/>
              <a:p>
                <a:r>
                  <a:rPr lang="en-US" dirty="0"/>
                  <a:t>Instantiatiating the distribution over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𝑆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  <p:custDataLst>
                  <p:tags r:id="rId2"/>
                </p:custDataLst>
              </p:nvPr>
            </p:nvSpPr>
            <p:spPr>
              <a:xfrm>
                <a:off x="1577660" y="224719"/>
                <a:ext cx="9232900" cy="744892"/>
              </a:xfrm>
              <a:blipFill>
                <a:blip r:embed="rId18"/>
                <a:stretch>
                  <a:fillRect l="-2708" t="-22951" b="-360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>
            <p:custDataLst>
              <p:tags r:id="rId3"/>
            </p:custDataLst>
          </p:nvPr>
        </p:nvSpPr>
        <p:spPr>
          <a:xfrm>
            <a:off x="5086370" y="1075266"/>
            <a:ext cx="22376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Optimize for</a:t>
            </a:r>
            <a:r>
              <a:rPr lang="mr-IN" sz="2800" dirty="0"/>
              <a:t>…</a:t>
            </a:r>
            <a:endParaRPr lang="en-US" sz="2800" dirty="0"/>
          </a:p>
        </p:txBody>
      </p:sp>
      <p:sp>
        <p:nvSpPr>
          <p:cNvPr id="5" name="TextBox 4"/>
          <p:cNvSpPr txBox="1"/>
          <p:nvPr>
            <p:custDataLst>
              <p:tags r:id="rId4"/>
            </p:custDataLst>
          </p:nvPr>
        </p:nvSpPr>
        <p:spPr>
          <a:xfrm>
            <a:off x="1215342" y="1997881"/>
            <a:ext cx="15530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/>
              <a:t>Practicality</a:t>
            </a:r>
          </a:p>
        </p:txBody>
      </p:sp>
      <p:sp>
        <p:nvSpPr>
          <p:cNvPr id="7" name="TextBox 6"/>
          <p:cNvSpPr txBox="1"/>
          <p:nvPr>
            <p:custDataLst>
              <p:tags r:id="rId5"/>
            </p:custDataLst>
          </p:nvPr>
        </p:nvSpPr>
        <p:spPr>
          <a:xfrm>
            <a:off x="4426029" y="1997881"/>
            <a:ext cx="35583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/>
              <a:t>Publicly-Verifiable Deletion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/>
              <p:cNvSpPr txBox="1"/>
              <p:nvPr>
                <p:custDataLst>
                  <p:tags r:id="rId6"/>
                </p:custDataLst>
              </p:nvPr>
            </p:nvSpPr>
            <p:spPr>
              <a:xfrm>
                <a:off x="108997" y="2747883"/>
                <a:ext cx="3877299" cy="10454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charset="0"/>
                      </a:rPr>
                      <m:t>𝑆</m:t>
                    </m:r>
                  </m:oMath>
                </a14:m>
                <a:r>
                  <a:rPr lang="en-US" sz="2000" dirty="0"/>
                  <a:t> spanned by standard basis vectors (</a:t>
                </a:r>
                <a:r>
                  <a:rPr lang="en-US" sz="2000" dirty="0" err="1"/>
                  <a:t>Wiesner</a:t>
                </a:r>
                <a:r>
                  <a:rPr lang="en-US" sz="2000" dirty="0"/>
                  <a:t>/BB84 states): 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charset="0"/>
                      </a:rPr>
                      <m:t>𝜃</m:t>
                    </m:r>
                    <m:r>
                      <a:rPr lang="en-US" sz="2000" b="0" i="1" smtClean="0">
                        <a:latin typeface="Cambria Math" charset="0"/>
                      </a:rPr>
                      <m:t>←</m:t>
                    </m:r>
                    <m:r>
                      <m:rPr>
                        <m:lit/>
                      </m:rPr>
                      <a:rPr lang="en-US" sz="2000" b="0" i="1" smtClean="0">
                        <a:latin typeface="Cambria Math" charset="0"/>
                      </a:rPr>
                      <m:t>{</m:t>
                    </m:r>
                    <m:r>
                      <a:rPr lang="en-US" sz="2000" b="0" i="1" smtClean="0">
                        <a:latin typeface="Cambria Math" charset="0"/>
                      </a:rPr>
                      <m:t>0,1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lit/>
                          </m:rPr>
                          <a:rPr lang="en-US" sz="2000" b="0" i="1" smtClean="0">
                            <a:latin typeface="Cambria Math" charset="0"/>
                          </a:rPr>
                          <m:t>}</m:t>
                        </m:r>
                      </m:e>
                      <m:sup>
                        <m:r>
                          <a:rPr lang="en-US" sz="2000" b="0" i="1" smtClean="0">
                            <a:latin typeface="Cambria Math" charset="0"/>
                          </a:rPr>
                          <m:t>𝑛</m:t>
                        </m:r>
                      </m:sup>
                    </m:sSup>
                    <m:r>
                      <a:rPr lang="en-US" sz="2000" b="0" i="1" smtClean="0">
                        <a:latin typeface="Cambria Math" charset="0"/>
                      </a:rPr>
                      <m:t>, </m:t>
                    </m:r>
                    <m:r>
                      <a:rPr lang="en-US" sz="2000" i="1">
                        <a:latin typeface="Cambria Math" charset="0"/>
                      </a:rPr>
                      <m:t>𝑆</m:t>
                    </m:r>
                    <m:r>
                      <a:rPr lang="en-US" sz="2000">
                        <a:latin typeface="Cambria Math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>
                        <a:latin typeface="Cambria Math" charset="0"/>
                      </a:rPr>
                      <m:t>span</m:t>
                    </m:r>
                    <m:r>
                      <m:rPr>
                        <m:lit/>
                      </m:rPr>
                      <a:rPr lang="en-US" sz="2000" i="1">
                        <a:latin typeface="Cambria Math" charset="0"/>
                      </a:rPr>
                      <m:t>{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charset="0"/>
                          </a:rPr>
                          <m:t>𝑒</m:t>
                        </m:r>
                      </m:e>
                      <m:sub>
                        <m:r>
                          <a:rPr lang="en-US" sz="2000" i="1">
                            <a:latin typeface="Cambria Math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lit/>
                          </m:rPr>
                          <a:rPr lang="en-US" sz="2000" i="1">
                            <a:latin typeface="Cambria Math" charset="0"/>
                          </a:rPr>
                          <m:t>}</m:t>
                        </m:r>
                      </m:e>
                      <m:sub>
                        <m:r>
                          <a:rPr lang="en-US" sz="2000" i="1">
                            <a:latin typeface="Cambria Math" charset="0"/>
                          </a:rPr>
                          <m:t>𝑖</m:t>
                        </m:r>
                        <m:r>
                          <a:rPr lang="en-US" sz="2000" i="1">
                            <a:latin typeface="Cambria Math" charset="0"/>
                          </a:rPr>
                          <m:t>: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000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>
                            <a:latin typeface="Cambria Math" charset="0"/>
                          </a:rPr>
                          <m:t>=1</m:t>
                        </m:r>
                      </m:sub>
                    </m:sSub>
                  </m:oMath>
                </a14:m>
                <a:endParaRPr lang="en-US" sz="2000" dirty="0"/>
              </a:p>
            </p:txBody>
          </p:sp>
        </mc:Choice>
        <mc:Fallback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6"/>
                </p:custDataLst>
              </p:nvPr>
            </p:nvSpPr>
            <p:spPr>
              <a:xfrm>
                <a:off x="108997" y="2747883"/>
                <a:ext cx="3877299" cy="1045479"/>
              </a:xfrm>
              <a:prstGeom prst="rect">
                <a:avLst/>
              </a:prstGeom>
              <a:blipFill>
                <a:blip r:embed="rId19"/>
                <a:stretch>
                  <a:fillRect t="-3509" b="-29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/>
              <p:cNvSpPr txBox="1"/>
              <p:nvPr>
                <p:custDataLst>
                  <p:tags r:id="rId7"/>
                </p:custDataLst>
              </p:nvPr>
            </p:nvSpPr>
            <p:spPr>
              <a:xfrm>
                <a:off x="376478" y="4120328"/>
                <a:ext cx="3140411" cy="7512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charset="0"/>
                            </a:rPr>
                            <m:t>H</m:t>
                          </m:r>
                        </m:e>
                        <m:sup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sup>
                      </m:sSup>
                      <m:d>
                        <m:dPr>
                          <m:begChr m:val="|"/>
                          <m:endChr m:val="⟩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000" i="1">
                          <a:latin typeface="Cambria Math" charset="0"/>
                        </a:rPr>
                        <m:t>,</m:t>
                      </m:r>
                      <m:r>
                        <a:rPr lang="en-US" sz="2000" b="0" i="1" smtClean="0">
                          <a:latin typeface="Cambria Math" charset="0"/>
                        </a:rPr>
                        <m:t>…,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charset="0"/>
                            </a:rPr>
                            <m:t>H</m:t>
                          </m:r>
                        </m:e>
                        <m:sup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</m:sup>
                      </m:sSup>
                      <m:d>
                        <m:dPr>
                          <m:begChr m:val="|"/>
                          <m:endChr m:val="⟩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sz="2000" b="0" i="0" smtClean="0">
                          <a:latin typeface="Cambria Math" charset="0"/>
                        </a:rPr>
                        <m:t>, </m:t>
                      </m:r>
                    </m:oMath>
                  </m:oMathPara>
                </a14:m>
                <a:endParaRPr lang="en-US" sz="2000" b="0" i="0" dirty="0">
                  <a:latin typeface="Cambria Math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0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𝒞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𝑠𝑘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𝜃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h</m:t>
                          </m:r>
                        </m:e>
                      </m:d>
                      <m:r>
                        <a:rPr lang="en-US" sz="2000" i="1">
                          <a:latin typeface="Cambria Math" charset="0"/>
                        </a:rPr>
                        <m:t>,</m:t>
                      </m:r>
                      <m:r>
                        <a:rPr lang="en-US" sz="2000" b="0" i="1" smtClean="0">
                          <a:latin typeface="Cambria Math" charset="0"/>
                        </a:rPr>
                        <m:t>𝑏</m:t>
                      </m:r>
                      <m:r>
                        <a:rPr lang="en-US" sz="2000" b="0" i="1" smtClean="0">
                          <a:latin typeface="Cambria Math" charset="0"/>
                        </a:rPr>
                        <m:t>⊕</m:t>
                      </m:r>
                      <m:r>
                        <a:rPr lang="en-US" sz="2000" b="0" i="1" smtClean="0">
                          <a:latin typeface="Cambria Math" charset="0"/>
                        </a:rPr>
                        <m:t>h</m:t>
                      </m:r>
                      <m:r>
                        <a:rPr lang="en-US" sz="2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r>
                        <m:rPr>
                          <m:lit/>
                        </m:rPr>
                        <a:rPr lang="en-US" sz="2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{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m:rPr>
                              <m:lit/>
                            </m:rPr>
                            <a:rPr lang="en-US" sz="2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}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: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=0</m:t>
                          </m:r>
                        </m:sub>
                      </m:sSub>
                      <m:r>
                        <a:rPr lang="en-US" sz="2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7"/>
                </p:custDataLst>
              </p:nvPr>
            </p:nvSpPr>
            <p:spPr>
              <a:xfrm>
                <a:off x="376478" y="4120328"/>
                <a:ext cx="3140411" cy="751296"/>
              </a:xfrm>
              <a:prstGeom prst="rect">
                <a:avLst/>
              </a:prstGeom>
              <a:blipFill>
                <a:blip r:embed="rId20"/>
                <a:stretch>
                  <a:fillRect r="-194" b="-40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>
            <p:custDataLst>
              <p:tags r:id="rId8"/>
            </p:custDataLst>
          </p:nvPr>
        </p:nvSpPr>
        <p:spPr>
          <a:xfrm>
            <a:off x="581410" y="5402611"/>
            <a:ext cx="29547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No entanglement required</a:t>
            </a:r>
          </a:p>
        </p:txBody>
      </p:sp>
      <p:cxnSp>
        <p:nvCxnSpPr>
          <p:cNvPr id="13" name="Straight Connector 12"/>
          <p:cNvCxnSpPr/>
          <p:nvPr>
            <p:custDataLst>
              <p:tags r:id="rId9"/>
            </p:custDataLst>
          </p:nvPr>
        </p:nvCxnSpPr>
        <p:spPr>
          <a:xfrm flipH="1">
            <a:off x="4117539" y="1806614"/>
            <a:ext cx="5781" cy="5029200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>
            <p:custDataLst>
              <p:tags r:id="rId10"/>
            </p:custDataLst>
          </p:nvPr>
        </p:nvCxnSpPr>
        <p:spPr>
          <a:xfrm>
            <a:off x="8196322" y="1818189"/>
            <a:ext cx="8727" cy="5029200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/>
              <p:cNvSpPr txBox="1"/>
              <p:nvPr>
                <p:custDataLst>
                  <p:tags r:id="rId11"/>
                </p:custDataLst>
              </p:nvPr>
            </p:nvSpPr>
            <p:spPr>
              <a:xfrm>
                <a:off x="4810282" y="2901204"/>
                <a:ext cx="2613026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charset="0"/>
                      </a:rPr>
                      <m:t>𝑆</m:t>
                    </m:r>
                  </m:oMath>
                </a14:m>
                <a:r>
                  <a:rPr lang="en-US" sz="2000" dirty="0"/>
                  <a:t> has dimension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charset="0"/>
                      </a:rPr>
                      <m:t>𝑛</m:t>
                    </m:r>
                    <m:r>
                      <a:rPr lang="en-US" sz="2000" b="0" i="1" smtClean="0">
                        <a:latin typeface="Cambria Math" charset="0"/>
                      </a:rPr>
                      <m:t>−1</m:t>
                    </m:r>
                  </m:oMath>
                </a14:m>
                <a:r>
                  <a:rPr lang="en-US" sz="2000" dirty="0"/>
                  <a:t>, so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charset="0"/>
                          </a:rPr>
                          <m:t>𝑆</m:t>
                        </m:r>
                      </m:e>
                      <m:sup>
                        <m:r>
                          <a:rPr lang="en-US" sz="2000" b="0" i="1" smtClean="0">
                            <a:latin typeface="Cambria Math" charset="0"/>
                          </a:rPr>
                          <m:t>⊥</m:t>
                        </m:r>
                      </m:sup>
                    </m:sSup>
                    <m:r>
                      <a:rPr lang="en-US" sz="2000" b="0" i="1" smtClean="0">
                        <a:latin typeface="Cambria Math" charset="0"/>
                      </a:rPr>
                      <m:t>=</m:t>
                    </m:r>
                    <m:r>
                      <m:rPr>
                        <m:lit/>
                      </m:rPr>
                      <a:rPr lang="en-US" sz="2000" b="0" i="1" smtClean="0">
                        <a:latin typeface="Cambria Math" charset="0"/>
                      </a:rPr>
                      <m:t>{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charset="0"/>
                          </a:rPr>
                          <m:t>0</m:t>
                        </m:r>
                      </m:e>
                      <m:sup>
                        <m:r>
                          <a:rPr lang="en-US" sz="2000" b="0" i="1" smtClean="0">
                            <a:latin typeface="Cambria Math" charset="0"/>
                          </a:rPr>
                          <m:t>𝑛</m:t>
                        </m:r>
                      </m:sup>
                    </m:sSup>
                    <m:r>
                      <a:rPr lang="en-US" sz="2000" b="0" i="1" smtClean="0">
                        <a:latin typeface="Cambria Math" charset="0"/>
                      </a:rPr>
                      <m:t>,</m:t>
                    </m:r>
                    <m:r>
                      <a:rPr lang="en-US" sz="2000" b="0" i="1" smtClean="0">
                        <a:latin typeface="Cambria Math" charset="0"/>
                      </a:rPr>
                      <m:t>𝑣</m:t>
                    </m:r>
                    <m:r>
                      <m:rPr>
                        <m:lit/>
                      </m:rPr>
                      <a:rPr lang="en-US" sz="2000" b="0" i="1" smtClean="0">
                        <a:latin typeface="Cambria Math" charset="0"/>
                      </a:rPr>
                      <m:t>}</m:t>
                    </m:r>
                  </m:oMath>
                </a14:m>
                <a:endParaRPr lang="en-US" sz="2000" dirty="0"/>
              </a:p>
            </p:txBody>
          </p:sp>
        </mc:Choice>
        <mc:Fallback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1"/>
                </p:custDataLst>
              </p:nvPr>
            </p:nvSpPr>
            <p:spPr>
              <a:xfrm>
                <a:off x="4810282" y="2901204"/>
                <a:ext cx="2613026" cy="707886"/>
              </a:xfrm>
              <a:prstGeom prst="rect">
                <a:avLst/>
              </a:prstGeom>
              <a:blipFill>
                <a:blip r:embed="rId21"/>
                <a:stretch>
                  <a:fillRect t="-5172" r="-4196" b="-146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/>
              <p:cNvSpPr txBox="1"/>
              <p:nvPr>
                <p:custDataLst>
                  <p:tags r:id="rId12"/>
                </p:custDataLst>
              </p:nvPr>
            </p:nvSpPr>
            <p:spPr>
              <a:xfrm>
                <a:off x="4601572" y="4049660"/>
                <a:ext cx="3053528" cy="7207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charset="0"/>
                            </a:rPr>
                            <m:t>H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charset="0"/>
                            </a:rPr>
                            <m:t>⊗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𝑛</m:t>
                          </m:r>
                        </m:sup>
                      </m:sSup>
                      <m:r>
                        <a:rPr lang="en-US" sz="2000" b="0" i="0" smtClean="0">
                          <a:latin typeface="Cambria Math" charset="0"/>
                        </a:rPr>
                        <m:t>(</m:t>
                      </m:r>
                      <m:d>
                        <m:dPr>
                          <m:begChr m:val="|"/>
                          <m:endChr m:val="⟩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𝑧</m:t>
                          </m:r>
                        </m:e>
                      </m:d>
                      <m:r>
                        <a:rPr lang="en-US" sz="2000" b="0" i="1" smtClean="0">
                          <a:latin typeface="Cambria Math" charset="0"/>
                        </a:rPr>
                        <m:t>+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−1</m:t>
                              </m:r>
                            </m:e>
                          </m:d>
                        </m:e>
                        <m:sup>
                          <m:r>
                            <a:rPr lang="en-US" sz="2000" b="0" i="1" smtClean="0">
                              <a:latin typeface="Cambria Math" charset="0"/>
                            </a:rPr>
                            <m:t>𝑥</m:t>
                          </m:r>
                        </m:sup>
                      </m:sSup>
                      <m:d>
                        <m:dPr>
                          <m:begChr m:val="|"/>
                          <m:endChr m:val="⟩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𝑧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+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𝑣</m:t>
                          </m:r>
                        </m:e>
                      </m:d>
                      <m:r>
                        <a:rPr lang="en-US" sz="2000" b="0" i="1" smtClean="0">
                          <a:latin typeface="Cambria Math" charset="0"/>
                        </a:rPr>
                        <m:t>),</m:t>
                      </m:r>
                    </m:oMath>
                  </m:oMathPara>
                </a14:m>
                <a:endParaRPr lang="en-US" sz="2000" b="0" i="1" dirty="0">
                  <a:latin typeface="Cambria Math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0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𝒞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𝑠𝑘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𝑣</m:t>
                          </m:r>
                        </m:e>
                      </m:d>
                      <m:r>
                        <a:rPr lang="en-US" sz="2000" i="1">
                          <a:latin typeface="Cambria Math" charset="0"/>
                        </a:rPr>
                        <m:t>,</m:t>
                      </m:r>
                      <m:r>
                        <a:rPr lang="en-US" sz="2000" b="0" i="1" smtClean="0">
                          <a:latin typeface="Cambria Math" charset="0"/>
                        </a:rPr>
                        <m:t>𝑏</m:t>
                      </m:r>
                      <m:r>
                        <a:rPr lang="en-US" sz="2000" b="0" i="1" smtClean="0">
                          <a:latin typeface="Cambria Math" charset="0"/>
                        </a:rPr>
                        <m:t>⊕</m:t>
                      </m:r>
                      <m:r>
                        <a:rPr lang="en-US" sz="2000" b="0" i="1" smtClean="0">
                          <a:latin typeface="Cambria Math" charset="0"/>
                        </a:rPr>
                        <m:t>𝑥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2"/>
                </p:custDataLst>
              </p:nvPr>
            </p:nvSpPr>
            <p:spPr>
              <a:xfrm>
                <a:off x="4601572" y="4049660"/>
                <a:ext cx="3053528" cy="720710"/>
              </a:xfrm>
              <a:prstGeom prst="rect">
                <a:avLst/>
              </a:prstGeom>
              <a:blipFill>
                <a:blip r:embed="rId22"/>
                <a:stretch>
                  <a:fillRect b="-33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/>
          <p:cNvSpPr txBox="1"/>
          <p:nvPr>
            <p:custDataLst>
              <p:tags r:id="rId13"/>
            </p:custDataLst>
          </p:nvPr>
        </p:nvSpPr>
        <p:spPr>
          <a:xfrm>
            <a:off x="5223596" y="3931257"/>
            <a:ext cx="237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</a:p>
        </p:txBody>
      </p:sp>
      <p:cxnSp>
        <p:nvCxnSpPr>
          <p:cNvPr id="27" name="Straight Connector 26"/>
          <p:cNvCxnSpPr/>
          <p:nvPr>
            <p:custDataLst>
              <p:tags r:id="rId14"/>
            </p:custDataLst>
          </p:nvPr>
        </p:nvCxnSpPr>
        <p:spPr>
          <a:xfrm>
            <a:off x="0" y="1819315"/>
            <a:ext cx="121920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>
            <p:custDataLst>
              <p:tags r:id="rId15"/>
            </p:custDataLst>
          </p:nvPr>
        </p:nvSpPr>
        <p:spPr>
          <a:xfrm>
            <a:off x="1542416" y="6157374"/>
            <a:ext cx="805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[BI20]</a:t>
            </a:r>
            <a:endParaRPr lang="en-US" sz="20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0900187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  <p:custDataLst>
                  <p:tags r:id="rId2"/>
                </p:custDataLst>
              </p:nvPr>
            </p:nvSpPr>
            <p:spPr>
              <a:xfrm>
                <a:off x="1577660" y="224719"/>
                <a:ext cx="9232900" cy="744892"/>
              </a:xfrm>
            </p:spPr>
            <p:txBody>
              <a:bodyPr/>
              <a:lstStyle/>
              <a:p>
                <a:r>
                  <a:rPr lang="en-US" dirty="0"/>
                  <a:t>Instantiatiating the distribution over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𝑆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  <p:custDataLst>
                  <p:tags r:id="rId2"/>
                </p:custDataLst>
              </p:nvPr>
            </p:nvSpPr>
            <p:spPr>
              <a:xfrm>
                <a:off x="1577660" y="224719"/>
                <a:ext cx="9232900" cy="744892"/>
              </a:xfrm>
              <a:blipFill>
                <a:blip r:embed="rId19"/>
                <a:stretch>
                  <a:fillRect l="-2708" t="-22951" b="-360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>
            <p:custDataLst>
              <p:tags r:id="rId3"/>
            </p:custDataLst>
          </p:nvPr>
        </p:nvSpPr>
        <p:spPr>
          <a:xfrm>
            <a:off x="5086370" y="1075266"/>
            <a:ext cx="22376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Optimize for</a:t>
            </a:r>
            <a:r>
              <a:rPr lang="mr-IN" sz="2800" dirty="0"/>
              <a:t>…</a:t>
            </a:r>
            <a:endParaRPr lang="en-US" sz="2800" dirty="0"/>
          </a:p>
        </p:txBody>
      </p:sp>
      <p:sp>
        <p:nvSpPr>
          <p:cNvPr id="5" name="TextBox 4"/>
          <p:cNvSpPr txBox="1"/>
          <p:nvPr>
            <p:custDataLst>
              <p:tags r:id="rId4"/>
            </p:custDataLst>
          </p:nvPr>
        </p:nvSpPr>
        <p:spPr>
          <a:xfrm>
            <a:off x="1215342" y="1997881"/>
            <a:ext cx="15530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/>
              <a:t>Practicality</a:t>
            </a:r>
          </a:p>
        </p:txBody>
      </p:sp>
      <p:sp>
        <p:nvSpPr>
          <p:cNvPr id="7" name="TextBox 6"/>
          <p:cNvSpPr txBox="1"/>
          <p:nvPr>
            <p:custDataLst>
              <p:tags r:id="rId5"/>
            </p:custDataLst>
          </p:nvPr>
        </p:nvSpPr>
        <p:spPr>
          <a:xfrm>
            <a:off x="4426029" y="1997881"/>
            <a:ext cx="35583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/>
              <a:t>Publicly-Verifiable Deletion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/>
              <p:cNvSpPr txBox="1"/>
              <p:nvPr>
                <p:custDataLst>
                  <p:tags r:id="rId6"/>
                </p:custDataLst>
              </p:nvPr>
            </p:nvSpPr>
            <p:spPr>
              <a:xfrm>
                <a:off x="108997" y="2747883"/>
                <a:ext cx="3877299" cy="10454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charset="0"/>
                      </a:rPr>
                      <m:t>𝑆</m:t>
                    </m:r>
                  </m:oMath>
                </a14:m>
                <a:r>
                  <a:rPr lang="en-US" sz="2000" dirty="0"/>
                  <a:t> spanned by standard basis vectors (</a:t>
                </a:r>
                <a:r>
                  <a:rPr lang="en-US" sz="2000" dirty="0" err="1"/>
                  <a:t>Wiesner</a:t>
                </a:r>
                <a:r>
                  <a:rPr lang="en-US" sz="2000" dirty="0"/>
                  <a:t>/BB84 states): 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charset="0"/>
                      </a:rPr>
                      <m:t>𝜃</m:t>
                    </m:r>
                    <m:r>
                      <a:rPr lang="en-US" sz="2000" b="0" i="1" smtClean="0">
                        <a:latin typeface="Cambria Math" charset="0"/>
                      </a:rPr>
                      <m:t>←</m:t>
                    </m:r>
                    <m:r>
                      <m:rPr>
                        <m:lit/>
                      </m:rPr>
                      <a:rPr lang="en-US" sz="2000" b="0" i="1" smtClean="0">
                        <a:latin typeface="Cambria Math" charset="0"/>
                      </a:rPr>
                      <m:t>{</m:t>
                    </m:r>
                    <m:r>
                      <a:rPr lang="en-US" sz="2000" b="0" i="1" smtClean="0">
                        <a:latin typeface="Cambria Math" charset="0"/>
                      </a:rPr>
                      <m:t>0,1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lit/>
                          </m:rPr>
                          <a:rPr lang="en-US" sz="2000" b="0" i="1" smtClean="0">
                            <a:latin typeface="Cambria Math" charset="0"/>
                          </a:rPr>
                          <m:t>}</m:t>
                        </m:r>
                      </m:e>
                      <m:sup>
                        <m:r>
                          <a:rPr lang="en-US" sz="2000" b="0" i="1" smtClean="0">
                            <a:latin typeface="Cambria Math" charset="0"/>
                          </a:rPr>
                          <m:t>𝑛</m:t>
                        </m:r>
                      </m:sup>
                    </m:sSup>
                    <m:r>
                      <a:rPr lang="en-US" sz="2000" b="0" i="1" smtClean="0">
                        <a:latin typeface="Cambria Math" charset="0"/>
                      </a:rPr>
                      <m:t>, </m:t>
                    </m:r>
                    <m:r>
                      <a:rPr lang="en-US" sz="2000" i="1">
                        <a:latin typeface="Cambria Math" charset="0"/>
                      </a:rPr>
                      <m:t>𝑆</m:t>
                    </m:r>
                    <m:r>
                      <a:rPr lang="en-US" sz="2000">
                        <a:latin typeface="Cambria Math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>
                        <a:latin typeface="Cambria Math" charset="0"/>
                      </a:rPr>
                      <m:t>span</m:t>
                    </m:r>
                    <m:r>
                      <m:rPr>
                        <m:lit/>
                      </m:rPr>
                      <a:rPr lang="en-US" sz="2000" i="1">
                        <a:latin typeface="Cambria Math" charset="0"/>
                      </a:rPr>
                      <m:t>{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charset="0"/>
                          </a:rPr>
                          <m:t>𝑒</m:t>
                        </m:r>
                      </m:e>
                      <m:sub>
                        <m:r>
                          <a:rPr lang="en-US" sz="2000" i="1">
                            <a:latin typeface="Cambria Math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lit/>
                          </m:rPr>
                          <a:rPr lang="en-US" sz="2000" i="1">
                            <a:latin typeface="Cambria Math" charset="0"/>
                          </a:rPr>
                          <m:t>}</m:t>
                        </m:r>
                      </m:e>
                      <m:sub>
                        <m:r>
                          <a:rPr lang="en-US" sz="2000" i="1">
                            <a:latin typeface="Cambria Math" charset="0"/>
                          </a:rPr>
                          <m:t>𝑖</m:t>
                        </m:r>
                        <m:r>
                          <a:rPr lang="en-US" sz="2000" i="1">
                            <a:latin typeface="Cambria Math" charset="0"/>
                          </a:rPr>
                          <m:t>: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000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>
                            <a:latin typeface="Cambria Math" charset="0"/>
                          </a:rPr>
                          <m:t>=1</m:t>
                        </m:r>
                      </m:sub>
                    </m:sSub>
                  </m:oMath>
                </a14:m>
                <a:endParaRPr lang="en-US" sz="2000" dirty="0"/>
              </a:p>
            </p:txBody>
          </p:sp>
        </mc:Choice>
        <mc:Fallback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6"/>
                </p:custDataLst>
              </p:nvPr>
            </p:nvSpPr>
            <p:spPr>
              <a:xfrm>
                <a:off x="108997" y="2747883"/>
                <a:ext cx="3877299" cy="1045479"/>
              </a:xfrm>
              <a:prstGeom prst="rect">
                <a:avLst/>
              </a:prstGeom>
              <a:blipFill>
                <a:blip r:embed="rId20"/>
                <a:stretch>
                  <a:fillRect t="-3509" b="-29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/>
              <p:cNvSpPr txBox="1"/>
              <p:nvPr>
                <p:custDataLst>
                  <p:tags r:id="rId7"/>
                </p:custDataLst>
              </p:nvPr>
            </p:nvSpPr>
            <p:spPr>
              <a:xfrm>
                <a:off x="376478" y="4120328"/>
                <a:ext cx="3140411" cy="7512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charset="0"/>
                            </a:rPr>
                            <m:t>H</m:t>
                          </m:r>
                        </m:e>
                        <m:sup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sup>
                      </m:sSup>
                      <m:d>
                        <m:dPr>
                          <m:begChr m:val="|"/>
                          <m:endChr m:val="⟩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000" i="1">
                          <a:latin typeface="Cambria Math" charset="0"/>
                        </a:rPr>
                        <m:t>,</m:t>
                      </m:r>
                      <m:r>
                        <a:rPr lang="en-US" sz="2000" b="0" i="1" smtClean="0">
                          <a:latin typeface="Cambria Math" charset="0"/>
                        </a:rPr>
                        <m:t>…,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charset="0"/>
                            </a:rPr>
                            <m:t>H</m:t>
                          </m:r>
                        </m:e>
                        <m:sup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</m:sup>
                      </m:sSup>
                      <m:d>
                        <m:dPr>
                          <m:begChr m:val="|"/>
                          <m:endChr m:val="⟩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sz="2000" b="0" i="0" smtClean="0">
                          <a:latin typeface="Cambria Math" charset="0"/>
                        </a:rPr>
                        <m:t>, </m:t>
                      </m:r>
                    </m:oMath>
                  </m:oMathPara>
                </a14:m>
                <a:endParaRPr lang="en-US" sz="2000" b="0" i="0" dirty="0">
                  <a:latin typeface="Cambria Math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0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𝒞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𝑠𝑘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𝜃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h</m:t>
                          </m:r>
                        </m:e>
                      </m:d>
                      <m:r>
                        <a:rPr lang="en-US" sz="2000" i="1">
                          <a:latin typeface="Cambria Math" charset="0"/>
                        </a:rPr>
                        <m:t>,</m:t>
                      </m:r>
                      <m:r>
                        <a:rPr lang="en-US" sz="2000" b="0" i="1" smtClean="0">
                          <a:latin typeface="Cambria Math" charset="0"/>
                        </a:rPr>
                        <m:t>𝑏</m:t>
                      </m:r>
                      <m:r>
                        <a:rPr lang="en-US" sz="2000" b="0" i="1" smtClean="0">
                          <a:latin typeface="Cambria Math" charset="0"/>
                        </a:rPr>
                        <m:t>⊕</m:t>
                      </m:r>
                      <m:r>
                        <a:rPr lang="en-US" sz="2000" b="0" i="1" smtClean="0">
                          <a:latin typeface="Cambria Math" charset="0"/>
                        </a:rPr>
                        <m:t>h</m:t>
                      </m:r>
                      <m:r>
                        <a:rPr lang="en-US" sz="2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r>
                        <m:rPr>
                          <m:lit/>
                        </m:rPr>
                        <a:rPr lang="en-US" sz="2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{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m:rPr>
                              <m:lit/>
                            </m:rPr>
                            <a:rPr lang="en-US" sz="2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}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: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=0</m:t>
                          </m:r>
                        </m:sub>
                      </m:sSub>
                      <m:r>
                        <a:rPr lang="en-US" sz="2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7"/>
                </p:custDataLst>
              </p:nvPr>
            </p:nvSpPr>
            <p:spPr>
              <a:xfrm>
                <a:off x="376478" y="4120328"/>
                <a:ext cx="3140411" cy="751296"/>
              </a:xfrm>
              <a:prstGeom prst="rect">
                <a:avLst/>
              </a:prstGeom>
              <a:blipFill>
                <a:blip r:embed="rId21"/>
                <a:stretch>
                  <a:fillRect r="-194" b="-40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>
            <p:custDataLst>
              <p:tags r:id="rId8"/>
            </p:custDataLst>
          </p:nvPr>
        </p:nvSpPr>
        <p:spPr>
          <a:xfrm>
            <a:off x="581410" y="5402611"/>
            <a:ext cx="29547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No entanglement required</a:t>
            </a:r>
          </a:p>
        </p:txBody>
      </p:sp>
      <p:cxnSp>
        <p:nvCxnSpPr>
          <p:cNvPr id="13" name="Straight Connector 12"/>
          <p:cNvCxnSpPr/>
          <p:nvPr>
            <p:custDataLst>
              <p:tags r:id="rId9"/>
            </p:custDataLst>
          </p:nvPr>
        </p:nvCxnSpPr>
        <p:spPr>
          <a:xfrm flipH="1">
            <a:off x="4117539" y="1806614"/>
            <a:ext cx="5781" cy="5029200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>
            <p:custDataLst>
              <p:tags r:id="rId10"/>
            </p:custDataLst>
          </p:nvPr>
        </p:nvCxnSpPr>
        <p:spPr>
          <a:xfrm>
            <a:off x="8196322" y="1818189"/>
            <a:ext cx="8727" cy="5029200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/>
              <p:cNvSpPr txBox="1"/>
              <p:nvPr>
                <p:custDataLst>
                  <p:tags r:id="rId11"/>
                </p:custDataLst>
              </p:nvPr>
            </p:nvSpPr>
            <p:spPr>
              <a:xfrm>
                <a:off x="4810282" y="2901204"/>
                <a:ext cx="2613026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charset="0"/>
                      </a:rPr>
                      <m:t>𝑆</m:t>
                    </m:r>
                  </m:oMath>
                </a14:m>
                <a:r>
                  <a:rPr lang="en-US" sz="2000" dirty="0"/>
                  <a:t> has dimension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charset="0"/>
                      </a:rPr>
                      <m:t>𝑛</m:t>
                    </m:r>
                    <m:r>
                      <a:rPr lang="en-US" sz="2000" b="0" i="1" smtClean="0">
                        <a:latin typeface="Cambria Math" charset="0"/>
                      </a:rPr>
                      <m:t>−1</m:t>
                    </m:r>
                  </m:oMath>
                </a14:m>
                <a:r>
                  <a:rPr lang="en-US" sz="2000" dirty="0"/>
                  <a:t>, so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charset="0"/>
                          </a:rPr>
                          <m:t>𝑆</m:t>
                        </m:r>
                      </m:e>
                      <m:sup>
                        <m:r>
                          <a:rPr lang="en-US" sz="2000" b="0" i="1" smtClean="0">
                            <a:latin typeface="Cambria Math" charset="0"/>
                          </a:rPr>
                          <m:t>⊥</m:t>
                        </m:r>
                      </m:sup>
                    </m:sSup>
                    <m:r>
                      <a:rPr lang="en-US" sz="2000" b="0" i="1" smtClean="0">
                        <a:latin typeface="Cambria Math" charset="0"/>
                      </a:rPr>
                      <m:t>=</m:t>
                    </m:r>
                    <m:r>
                      <m:rPr>
                        <m:lit/>
                      </m:rPr>
                      <a:rPr lang="en-US" sz="2000" b="0" i="1" smtClean="0">
                        <a:latin typeface="Cambria Math" charset="0"/>
                      </a:rPr>
                      <m:t>{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charset="0"/>
                          </a:rPr>
                          <m:t>0</m:t>
                        </m:r>
                      </m:e>
                      <m:sup>
                        <m:r>
                          <a:rPr lang="en-US" sz="2000" b="0" i="1" smtClean="0">
                            <a:latin typeface="Cambria Math" charset="0"/>
                          </a:rPr>
                          <m:t>𝑛</m:t>
                        </m:r>
                      </m:sup>
                    </m:sSup>
                    <m:r>
                      <a:rPr lang="en-US" sz="2000" b="0" i="1" smtClean="0">
                        <a:latin typeface="Cambria Math" charset="0"/>
                      </a:rPr>
                      <m:t>,</m:t>
                    </m:r>
                    <m:r>
                      <a:rPr lang="en-US" sz="2000" b="0" i="1" smtClean="0">
                        <a:latin typeface="Cambria Math" charset="0"/>
                      </a:rPr>
                      <m:t>𝑣</m:t>
                    </m:r>
                    <m:r>
                      <m:rPr>
                        <m:lit/>
                      </m:rPr>
                      <a:rPr lang="en-US" sz="2000" b="0" i="1" smtClean="0">
                        <a:latin typeface="Cambria Math" charset="0"/>
                      </a:rPr>
                      <m:t>}</m:t>
                    </m:r>
                  </m:oMath>
                </a14:m>
                <a:endParaRPr lang="en-US" sz="2000" dirty="0"/>
              </a:p>
            </p:txBody>
          </p:sp>
        </mc:Choice>
        <mc:Fallback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1"/>
                </p:custDataLst>
              </p:nvPr>
            </p:nvSpPr>
            <p:spPr>
              <a:xfrm>
                <a:off x="4810282" y="2901204"/>
                <a:ext cx="2613026" cy="707886"/>
              </a:xfrm>
              <a:prstGeom prst="rect">
                <a:avLst/>
              </a:prstGeom>
              <a:blipFill>
                <a:blip r:embed="rId22"/>
                <a:stretch>
                  <a:fillRect t="-5172" r="-4196" b="-146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/>
              <p:cNvSpPr txBox="1"/>
              <p:nvPr>
                <p:custDataLst>
                  <p:tags r:id="rId12"/>
                </p:custDataLst>
              </p:nvPr>
            </p:nvSpPr>
            <p:spPr>
              <a:xfrm>
                <a:off x="4601572" y="4049660"/>
                <a:ext cx="3053528" cy="7207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charset="0"/>
                            </a:rPr>
                            <m:t>H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charset="0"/>
                            </a:rPr>
                            <m:t>⊗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𝑛</m:t>
                          </m:r>
                        </m:sup>
                      </m:sSup>
                      <m:r>
                        <a:rPr lang="en-US" sz="2000" b="0" i="0" smtClean="0">
                          <a:latin typeface="Cambria Math" charset="0"/>
                        </a:rPr>
                        <m:t>(</m:t>
                      </m:r>
                      <m:d>
                        <m:dPr>
                          <m:begChr m:val="|"/>
                          <m:endChr m:val="⟩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𝑧</m:t>
                          </m:r>
                        </m:e>
                      </m:d>
                      <m:r>
                        <a:rPr lang="en-US" sz="2000" b="0" i="1" smtClean="0">
                          <a:latin typeface="Cambria Math" charset="0"/>
                        </a:rPr>
                        <m:t>+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−1</m:t>
                              </m:r>
                            </m:e>
                          </m:d>
                        </m:e>
                        <m:sup>
                          <m:r>
                            <a:rPr lang="en-US" sz="2000" b="0" i="1" smtClean="0">
                              <a:latin typeface="Cambria Math" charset="0"/>
                            </a:rPr>
                            <m:t>𝑥</m:t>
                          </m:r>
                        </m:sup>
                      </m:sSup>
                      <m:d>
                        <m:dPr>
                          <m:begChr m:val="|"/>
                          <m:endChr m:val="⟩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𝑧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+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𝑣</m:t>
                          </m:r>
                        </m:e>
                      </m:d>
                      <m:r>
                        <a:rPr lang="en-US" sz="2000" b="0" i="1" smtClean="0">
                          <a:latin typeface="Cambria Math" charset="0"/>
                        </a:rPr>
                        <m:t>),</m:t>
                      </m:r>
                    </m:oMath>
                  </m:oMathPara>
                </a14:m>
                <a:endParaRPr lang="en-US" sz="2000" b="0" i="1" dirty="0">
                  <a:latin typeface="Cambria Math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0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𝒞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𝑠𝑘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𝑣</m:t>
                          </m:r>
                        </m:e>
                      </m:d>
                      <m:r>
                        <a:rPr lang="en-US" sz="2000" i="1">
                          <a:latin typeface="Cambria Math" charset="0"/>
                        </a:rPr>
                        <m:t>,</m:t>
                      </m:r>
                      <m:r>
                        <a:rPr lang="en-US" sz="2000" b="0" i="1" smtClean="0">
                          <a:latin typeface="Cambria Math" charset="0"/>
                        </a:rPr>
                        <m:t>𝑏</m:t>
                      </m:r>
                      <m:r>
                        <a:rPr lang="en-US" sz="2000" b="0" i="1" smtClean="0">
                          <a:latin typeface="Cambria Math" charset="0"/>
                        </a:rPr>
                        <m:t>⊕</m:t>
                      </m:r>
                      <m:r>
                        <a:rPr lang="en-US" sz="2000" b="0" i="1" smtClean="0">
                          <a:latin typeface="Cambria Math" charset="0"/>
                        </a:rPr>
                        <m:t>𝑥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2"/>
                </p:custDataLst>
              </p:nvPr>
            </p:nvSpPr>
            <p:spPr>
              <a:xfrm>
                <a:off x="4601572" y="4049660"/>
                <a:ext cx="3053528" cy="720710"/>
              </a:xfrm>
              <a:prstGeom prst="rect">
                <a:avLst/>
              </a:prstGeom>
              <a:blipFill>
                <a:blip r:embed="rId23"/>
                <a:stretch>
                  <a:fillRect b="-33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/>
              <p:cNvSpPr txBox="1"/>
              <p:nvPr>
                <p:custDataLst>
                  <p:tags r:id="rId13"/>
                </p:custDataLst>
              </p:nvPr>
            </p:nvSpPr>
            <p:spPr>
              <a:xfrm>
                <a:off x="4571716" y="4996724"/>
                <a:ext cx="3176210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/>
                  <a:t>Only two valid deletion certificates, so publish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charset="0"/>
                      </a:rPr>
                      <m:t>OWF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charset="0"/>
                          </a:rPr>
                          <m:t>𝑧</m:t>
                        </m:r>
                      </m:e>
                    </m:d>
                    <m:r>
                      <a:rPr lang="en-US" sz="2000" b="0" i="1" smtClean="0">
                        <a:latin typeface="Cambria Math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charset="0"/>
                      </a:rPr>
                      <m:t>OWF</m:t>
                    </m:r>
                    <m:r>
                      <a:rPr lang="en-US" sz="2000" b="0" i="1" smtClean="0">
                        <a:latin typeface="Cambria Math" charset="0"/>
                      </a:rPr>
                      <m:t>(</m:t>
                    </m:r>
                    <m:r>
                      <a:rPr lang="en-US" sz="2000" b="0" i="1" smtClean="0">
                        <a:latin typeface="Cambria Math" charset="0"/>
                      </a:rPr>
                      <m:t>𝑧</m:t>
                    </m:r>
                    <m:r>
                      <a:rPr lang="en-US" sz="2000" b="0" i="1" smtClean="0">
                        <a:latin typeface="Cambria Math" charset="0"/>
                      </a:rPr>
                      <m:t>+</m:t>
                    </m:r>
                    <m:r>
                      <a:rPr lang="en-US" sz="2000" b="0" i="1" smtClean="0">
                        <a:latin typeface="Cambria Math" charset="0"/>
                      </a:rPr>
                      <m:t>𝑣</m:t>
                    </m:r>
                    <m:r>
                      <a:rPr lang="en-US" sz="2000" b="0" i="1" smtClean="0">
                        <a:latin typeface="Cambria Math" charset="0"/>
                      </a:rPr>
                      <m:t>)</m:t>
                    </m:r>
                  </m:oMath>
                </a14:m>
                <a:endParaRPr lang="en-US" sz="2000" i="1" dirty="0"/>
              </a:p>
            </p:txBody>
          </p:sp>
        </mc:Choice>
        <mc:Fallback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3"/>
                </p:custDataLst>
              </p:nvPr>
            </p:nvSpPr>
            <p:spPr>
              <a:xfrm>
                <a:off x="4571716" y="4996724"/>
                <a:ext cx="3176210" cy="1015663"/>
              </a:xfrm>
              <a:prstGeom prst="rect">
                <a:avLst/>
              </a:prstGeom>
              <a:blipFill>
                <a:blip r:embed="rId24"/>
                <a:stretch>
                  <a:fillRect t="-3614" b="-54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/>
          <p:cNvSpPr txBox="1"/>
          <p:nvPr>
            <p:custDataLst>
              <p:tags r:id="rId14"/>
            </p:custDataLst>
          </p:nvPr>
        </p:nvSpPr>
        <p:spPr>
          <a:xfrm>
            <a:off x="5223596" y="3931257"/>
            <a:ext cx="237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</a:p>
        </p:txBody>
      </p:sp>
      <p:cxnSp>
        <p:nvCxnSpPr>
          <p:cNvPr id="27" name="Straight Connector 26"/>
          <p:cNvCxnSpPr/>
          <p:nvPr>
            <p:custDataLst>
              <p:tags r:id="rId15"/>
            </p:custDataLst>
          </p:nvPr>
        </p:nvCxnSpPr>
        <p:spPr>
          <a:xfrm>
            <a:off x="0" y="1819315"/>
            <a:ext cx="121920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>
            <p:custDataLst>
              <p:tags r:id="rId16"/>
            </p:custDataLst>
          </p:nvPr>
        </p:nvSpPr>
        <p:spPr>
          <a:xfrm>
            <a:off x="1542416" y="6157374"/>
            <a:ext cx="805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[BI20]</a:t>
            </a:r>
            <a:endParaRPr lang="en-US" sz="20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8864254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  <p:custDataLst>
                  <p:tags r:id="rId2"/>
                </p:custDataLst>
              </p:nvPr>
            </p:nvSpPr>
            <p:spPr>
              <a:xfrm>
                <a:off x="1577660" y="224719"/>
                <a:ext cx="9232900" cy="744892"/>
              </a:xfrm>
            </p:spPr>
            <p:txBody>
              <a:bodyPr/>
              <a:lstStyle/>
              <a:p>
                <a:r>
                  <a:rPr lang="en-US" dirty="0"/>
                  <a:t>Instantiatiating the distribution over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𝑆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  <p:custDataLst>
                  <p:tags r:id="rId2"/>
                </p:custDataLst>
              </p:nvPr>
            </p:nvSpPr>
            <p:spPr>
              <a:xfrm>
                <a:off x="1577660" y="224719"/>
                <a:ext cx="9232900" cy="744892"/>
              </a:xfrm>
              <a:blipFill>
                <a:blip r:embed="rId20"/>
                <a:stretch>
                  <a:fillRect l="-2708" t="-22951" b="-360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>
            <p:custDataLst>
              <p:tags r:id="rId3"/>
            </p:custDataLst>
          </p:nvPr>
        </p:nvSpPr>
        <p:spPr>
          <a:xfrm>
            <a:off x="5086370" y="1075266"/>
            <a:ext cx="22376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Optimize for</a:t>
            </a:r>
            <a:r>
              <a:rPr lang="mr-IN" sz="2800" dirty="0"/>
              <a:t>…</a:t>
            </a:r>
            <a:endParaRPr lang="en-US" sz="2800" dirty="0"/>
          </a:p>
        </p:txBody>
      </p:sp>
      <p:sp>
        <p:nvSpPr>
          <p:cNvPr id="5" name="TextBox 4"/>
          <p:cNvSpPr txBox="1"/>
          <p:nvPr>
            <p:custDataLst>
              <p:tags r:id="rId4"/>
            </p:custDataLst>
          </p:nvPr>
        </p:nvSpPr>
        <p:spPr>
          <a:xfrm>
            <a:off x="1215342" y="1997881"/>
            <a:ext cx="15530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/>
              <a:t>Practicality</a:t>
            </a:r>
          </a:p>
        </p:txBody>
      </p:sp>
      <p:sp>
        <p:nvSpPr>
          <p:cNvPr id="7" name="TextBox 6"/>
          <p:cNvSpPr txBox="1"/>
          <p:nvPr>
            <p:custDataLst>
              <p:tags r:id="rId5"/>
            </p:custDataLst>
          </p:nvPr>
        </p:nvSpPr>
        <p:spPr>
          <a:xfrm>
            <a:off x="4426029" y="1997881"/>
            <a:ext cx="35583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/>
              <a:t>Publicly-Verifiable Deletion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/>
              <p:cNvSpPr txBox="1"/>
              <p:nvPr>
                <p:custDataLst>
                  <p:tags r:id="rId6"/>
                </p:custDataLst>
              </p:nvPr>
            </p:nvSpPr>
            <p:spPr>
              <a:xfrm>
                <a:off x="108997" y="2747883"/>
                <a:ext cx="3877299" cy="10454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charset="0"/>
                      </a:rPr>
                      <m:t>𝑆</m:t>
                    </m:r>
                  </m:oMath>
                </a14:m>
                <a:r>
                  <a:rPr lang="en-US" sz="2000" dirty="0"/>
                  <a:t> spanned by standard basis vectors (</a:t>
                </a:r>
                <a:r>
                  <a:rPr lang="en-US" sz="2000" dirty="0" err="1"/>
                  <a:t>Wiesner</a:t>
                </a:r>
                <a:r>
                  <a:rPr lang="en-US" sz="2000" dirty="0"/>
                  <a:t>/BB84 states): 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charset="0"/>
                      </a:rPr>
                      <m:t>𝜃</m:t>
                    </m:r>
                    <m:r>
                      <a:rPr lang="en-US" sz="2000" b="0" i="1" smtClean="0">
                        <a:latin typeface="Cambria Math" charset="0"/>
                      </a:rPr>
                      <m:t>←</m:t>
                    </m:r>
                    <m:r>
                      <m:rPr>
                        <m:lit/>
                      </m:rPr>
                      <a:rPr lang="en-US" sz="2000" b="0" i="1" smtClean="0">
                        <a:latin typeface="Cambria Math" charset="0"/>
                      </a:rPr>
                      <m:t>{</m:t>
                    </m:r>
                    <m:r>
                      <a:rPr lang="en-US" sz="2000" b="0" i="1" smtClean="0">
                        <a:latin typeface="Cambria Math" charset="0"/>
                      </a:rPr>
                      <m:t>0,1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lit/>
                          </m:rPr>
                          <a:rPr lang="en-US" sz="2000" b="0" i="1" smtClean="0">
                            <a:latin typeface="Cambria Math" charset="0"/>
                          </a:rPr>
                          <m:t>}</m:t>
                        </m:r>
                      </m:e>
                      <m:sup>
                        <m:r>
                          <a:rPr lang="en-US" sz="2000" b="0" i="1" smtClean="0">
                            <a:latin typeface="Cambria Math" charset="0"/>
                          </a:rPr>
                          <m:t>𝑛</m:t>
                        </m:r>
                      </m:sup>
                    </m:sSup>
                    <m:r>
                      <a:rPr lang="en-US" sz="2000" b="0" i="1" smtClean="0">
                        <a:latin typeface="Cambria Math" charset="0"/>
                      </a:rPr>
                      <m:t>, </m:t>
                    </m:r>
                    <m:r>
                      <a:rPr lang="en-US" sz="2000" i="1">
                        <a:latin typeface="Cambria Math" charset="0"/>
                      </a:rPr>
                      <m:t>𝑆</m:t>
                    </m:r>
                    <m:r>
                      <a:rPr lang="en-US" sz="2000">
                        <a:latin typeface="Cambria Math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>
                        <a:latin typeface="Cambria Math" charset="0"/>
                      </a:rPr>
                      <m:t>span</m:t>
                    </m:r>
                    <m:r>
                      <m:rPr>
                        <m:lit/>
                      </m:rPr>
                      <a:rPr lang="en-US" sz="2000" i="1">
                        <a:latin typeface="Cambria Math" charset="0"/>
                      </a:rPr>
                      <m:t>{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charset="0"/>
                          </a:rPr>
                          <m:t>𝑒</m:t>
                        </m:r>
                      </m:e>
                      <m:sub>
                        <m:r>
                          <a:rPr lang="en-US" sz="2000" i="1">
                            <a:latin typeface="Cambria Math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lit/>
                          </m:rPr>
                          <a:rPr lang="en-US" sz="2000" i="1">
                            <a:latin typeface="Cambria Math" charset="0"/>
                          </a:rPr>
                          <m:t>}</m:t>
                        </m:r>
                      </m:e>
                      <m:sub>
                        <m:r>
                          <a:rPr lang="en-US" sz="2000" i="1">
                            <a:latin typeface="Cambria Math" charset="0"/>
                          </a:rPr>
                          <m:t>𝑖</m:t>
                        </m:r>
                        <m:r>
                          <a:rPr lang="en-US" sz="2000" i="1">
                            <a:latin typeface="Cambria Math" charset="0"/>
                          </a:rPr>
                          <m:t>: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000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>
                            <a:latin typeface="Cambria Math" charset="0"/>
                          </a:rPr>
                          <m:t>=1</m:t>
                        </m:r>
                      </m:sub>
                    </m:sSub>
                  </m:oMath>
                </a14:m>
                <a:endParaRPr lang="en-US" sz="2000" dirty="0"/>
              </a:p>
            </p:txBody>
          </p:sp>
        </mc:Choice>
        <mc:Fallback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6"/>
                </p:custDataLst>
              </p:nvPr>
            </p:nvSpPr>
            <p:spPr>
              <a:xfrm>
                <a:off x="108997" y="2747883"/>
                <a:ext cx="3877299" cy="1045479"/>
              </a:xfrm>
              <a:prstGeom prst="rect">
                <a:avLst/>
              </a:prstGeom>
              <a:blipFill>
                <a:blip r:embed="rId21"/>
                <a:stretch>
                  <a:fillRect t="-3509" b="-29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/>
              <p:cNvSpPr txBox="1"/>
              <p:nvPr>
                <p:custDataLst>
                  <p:tags r:id="rId7"/>
                </p:custDataLst>
              </p:nvPr>
            </p:nvSpPr>
            <p:spPr>
              <a:xfrm>
                <a:off x="376478" y="4120328"/>
                <a:ext cx="3140411" cy="7512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charset="0"/>
                            </a:rPr>
                            <m:t>H</m:t>
                          </m:r>
                        </m:e>
                        <m:sup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sup>
                      </m:sSup>
                      <m:d>
                        <m:dPr>
                          <m:begChr m:val="|"/>
                          <m:endChr m:val="⟩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000" i="1">
                          <a:latin typeface="Cambria Math" charset="0"/>
                        </a:rPr>
                        <m:t>,</m:t>
                      </m:r>
                      <m:r>
                        <a:rPr lang="en-US" sz="2000" b="0" i="1" smtClean="0">
                          <a:latin typeface="Cambria Math" charset="0"/>
                        </a:rPr>
                        <m:t>…,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charset="0"/>
                            </a:rPr>
                            <m:t>H</m:t>
                          </m:r>
                        </m:e>
                        <m:sup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</m:sup>
                      </m:sSup>
                      <m:d>
                        <m:dPr>
                          <m:begChr m:val="|"/>
                          <m:endChr m:val="⟩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sz="2000" b="0" i="0" smtClean="0">
                          <a:latin typeface="Cambria Math" charset="0"/>
                        </a:rPr>
                        <m:t>, </m:t>
                      </m:r>
                    </m:oMath>
                  </m:oMathPara>
                </a14:m>
                <a:endParaRPr lang="en-US" sz="2000" b="0" i="0" dirty="0">
                  <a:latin typeface="Cambria Math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0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𝒞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𝑠𝑘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𝜃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h</m:t>
                          </m:r>
                        </m:e>
                      </m:d>
                      <m:r>
                        <a:rPr lang="en-US" sz="2000" i="1">
                          <a:latin typeface="Cambria Math" charset="0"/>
                        </a:rPr>
                        <m:t>,</m:t>
                      </m:r>
                      <m:r>
                        <a:rPr lang="en-US" sz="2000" b="0" i="1" smtClean="0">
                          <a:latin typeface="Cambria Math" charset="0"/>
                        </a:rPr>
                        <m:t>𝑏</m:t>
                      </m:r>
                      <m:r>
                        <a:rPr lang="en-US" sz="2000" b="0" i="1" smtClean="0">
                          <a:latin typeface="Cambria Math" charset="0"/>
                        </a:rPr>
                        <m:t>⊕</m:t>
                      </m:r>
                      <m:r>
                        <a:rPr lang="en-US" sz="2000" b="0" i="1" smtClean="0">
                          <a:latin typeface="Cambria Math" charset="0"/>
                        </a:rPr>
                        <m:t>h</m:t>
                      </m:r>
                      <m:r>
                        <a:rPr lang="en-US" sz="2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r>
                        <m:rPr>
                          <m:lit/>
                        </m:rPr>
                        <a:rPr lang="en-US" sz="2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{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m:rPr>
                              <m:lit/>
                            </m:rPr>
                            <a:rPr lang="en-US" sz="2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}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: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=0</m:t>
                          </m:r>
                        </m:sub>
                      </m:sSub>
                      <m:r>
                        <a:rPr lang="en-US" sz="2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7"/>
                </p:custDataLst>
              </p:nvPr>
            </p:nvSpPr>
            <p:spPr>
              <a:xfrm>
                <a:off x="376478" y="4120328"/>
                <a:ext cx="3140411" cy="751296"/>
              </a:xfrm>
              <a:prstGeom prst="rect">
                <a:avLst/>
              </a:prstGeom>
              <a:blipFill>
                <a:blip r:embed="rId22"/>
                <a:stretch>
                  <a:fillRect r="-194" b="-40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>
            <p:custDataLst>
              <p:tags r:id="rId8"/>
            </p:custDataLst>
          </p:nvPr>
        </p:nvSpPr>
        <p:spPr>
          <a:xfrm>
            <a:off x="581410" y="5402611"/>
            <a:ext cx="29547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No entanglement required</a:t>
            </a:r>
          </a:p>
        </p:txBody>
      </p:sp>
      <p:cxnSp>
        <p:nvCxnSpPr>
          <p:cNvPr id="13" name="Straight Connector 12"/>
          <p:cNvCxnSpPr/>
          <p:nvPr>
            <p:custDataLst>
              <p:tags r:id="rId9"/>
            </p:custDataLst>
          </p:nvPr>
        </p:nvCxnSpPr>
        <p:spPr>
          <a:xfrm flipH="1">
            <a:off x="4117539" y="1806614"/>
            <a:ext cx="5781" cy="5029200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>
            <p:custDataLst>
              <p:tags r:id="rId10"/>
            </p:custDataLst>
          </p:nvPr>
        </p:nvCxnSpPr>
        <p:spPr>
          <a:xfrm>
            <a:off x="8196322" y="1818189"/>
            <a:ext cx="8727" cy="5029200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/>
              <p:cNvSpPr txBox="1"/>
              <p:nvPr>
                <p:custDataLst>
                  <p:tags r:id="rId11"/>
                </p:custDataLst>
              </p:nvPr>
            </p:nvSpPr>
            <p:spPr>
              <a:xfrm>
                <a:off x="4810282" y="2901204"/>
                <a:ext cx="2613026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charset="0"/>
                      </a:rPr>
                      <m:t>𝑆</m:t>
                    </m:r>
                  </m:oMath>
                </a14:m>
                <a:r>
                  <a:rPr lang="en-US" sz="2000" dirty="0"/>
                  <a:t> has dimension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charset="0"/>
                      </a:rPr>
                      <m:t>𝑛</m:t>
                    </m:r>
                    <m:r>
                      <a:rPr lang="en-US" sz="2000" b="0" i="1" smtClean="0">
                        <a:latin typeface="Cambria Math" charset="0"/>
                      </a:rPr>
                      <m:t>−1</m:t>
                    </m:r>
                  </m:oMath>
                </a14:m>
                <a:r>
                  <a:rPr lang="en-US" sz="2000" dirty="0"/>
                  <a:t>, so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charset="0"/>
                          </a:rPr>
                          <m:t>𝑆</m:t>
                        </m:r>
                      </m:e>
                      <m:sup>
                        <m:r>
                          <a:rPr lang="en-US" sz="2000" b="0" i="1" smtClean="0">
                            <a:latin typeface="Cambria Math" charset="0"/>
                          </a:rPr>
                          <m:t>⊥</m:t>
                        </m:r>
                      </m:sup>
                    </m:sSup>
                    <m:r>
                      <a:rPr lang="en-US" sz="2000" b="0" i="1" smtClean="0">
                        <a:latin typeface="Cambria Math" charset="0"/>
                      </a:rPr>
                      <m:t>=</m:t>
                    </m:r>
                    <m:r>
                      <m:rPr>
                        <m:lit/>
                      </m:rPr>
                      <a:rPr lang="en-US" sz="2000" b="0" i="1" smtClean="0">
                        <a:latin typeface="Cambria Math" charset="0"/>
                      </a:rPr>
                      <m:t>{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charset="0"/>
                          </a:rPr>
                          <m:t>0</m:t>
                        </m:r>
                      </m:e>
                      <m:sup>
                        <m:r>
                          <a:rPr lang="en-US" sz="2000" b="0" i="1" smtClean="0">
                            <a:latin typeface="Cambria Math" charset="0"/>
                          </a:rPr>
                          <m:t>𝑛</m:t>
                        </m:r>
                      </m:sup>
                    </m:sSup>
                    <m:r>
                      <a:rPr lang="en-US" sz="2000" b="0" i="1" smtClean="0">
                        <a:latin typeface="Cambria Math" charset="0"/>
                      </a:rPr>
                      <m:t>,</m:t>
                    </m:r>
                    <m:r>
                      <a:rPr lang="en-US" sz="2000" b="0" i="1" smtClean="0">
                        <a:latin typeface="Cambria Math" charset="0"/>
                      </a:rPr>
                      <m:t>𝑣</m:t>
                    </m:r>
                    <m:r>
                      <m:rPr>
                        <m:lit/>
                      </m:rPr>
                      <a:rPr lang="en-US" sz="2000" b="0" i="1" smtClean="0">
                        <a:latin typeface="Cambria Math" charset="0"/>
                      </a:rPr>
                      <m:t>}</m:t>
                    </m:r>
                  </m:oMath>
                </a14:m>
                <a:endParaRPr lang="en-US" sz="2000" dirty="0"/>
              </a:p>
            </p:txBody>
          </p:sp>
        </mc:Choice>
        <mc:Fallback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1"/>
                </p:custDataLst>
              </p:nvPr>
            </p:nvSpPr>
            <p:spPr>
              <a:xfrm>
                <a:off x="4810282" y="2901204"/>
                <a:ext cx="2613026" cy="707886"/>
              </a:xfrm>
              <a:prstGeom prst="rect">
                <a:avLst/>
              </a:prstGeom>
              <a:blipFill>
                <a:blip r:embed="rId23"/>
                <a:stretch>
                  <a:fillRect t="-5172" r="-4196" b="-146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/>
              <p:cNvSpPr txBox="1"/>
              <p:nvPr>
                <p:custDataLst>
                  <p:tags r:id="rId12"/>
                </p:custDataLst>
              </p:nvPr>
            </p:nvSpPr>
            <p:spPr>
              <a:xfrm>
                <a:off x="4601572" y="4049660"/>
                <a:ext cx="3053528" cy="7207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charset="0"/>
                            </a:rPr>
                            <m:t>H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charset="0"/>
                            </a:rPr>
                            <m:t>⊗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𝑛</m:t>
                          </m:r>
                        </m:sup>
                      </m:sSup>
                      <m:r>
                        <a:rPr lang="en-US" sz="2000" b="0" i="0" smtClean="0">
                          <a:latin typeface="Cambria Math" charset="0"/>
                        </a:rPr>
                        <m:t>(</m:t>
                      </m:r>
                      <m:d>
                        <m:dPr>
                          <m:begChr m:val="|"/>
                          <m:endChr m:val="⟩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𝑧</m:t>
                          </m:r>
                        </m:e>
                      </m:d>
                      <m:r>
                        <a:rPr lang="en-US" sz="2000" b="0" i="1" smtClean="0">
                          <a:latin typeface="Cambria Math" charset="0"/>
                        </a:rPr>
                        <m:t>+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−1</m:t>
                              </m:r>
                            </m:e>
                          </m:d>
                        </m:e>
                        <m:sup>
                          <m:r>
                            <a:rPr lang="en-US" sz="2000" b="0" i="1" smtClean="0">
                              <a:latin typeface="Cambria Math" charset="0"/>
                            </a:rPr>
                            <m:t>𝑥</m:t>
                          </m:r>
                        </m:sup>
                      </m:sSup>
                      <m:d>
                        <m:dPr>
                          <m:begChr m:val="|"/>
                          <m:endChr m:val="⟩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𝑧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+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𝑣</m:t>
                          </m:r>
                        </m:e>
                      </m:d>
                      <m:r>
                        <a:rPr lang="en-US" sz="2000" b="0" i="1" smtClean="0">
                          <a:latin typeface="Cambria Math" charset="0"/>
                        </a:rPr>
                        <m:t>),</m:t>
                      </m:r>
                    </m:oMath>
                  </m:oMathPara>
                </a14:m>
                <a:endParaRPr lang="en-US" sz="2000" b="0" i="1" dirty="0">
                  <a:latin typeface="Cambria Math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0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𝒞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𝑠𝑘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𝑣</m:t>
                          </m:r>
                        </m:e>
                      </m:d>
                      <m:r>
                        <a:rPr lang="en-US" sz="2000" i="1">
                          <a:latin typeface="Cambria Math" charset="0"/>
                        </a:rPr>
                        <m:t>,</m:t>
                      </m:r>
                      <m:r>
                        <a:rPr lang="en-US" sz="2000" b="0" i="1" smtClean="0">
                          <a:latin typeface="Cambria Math" charset="0"/>
                        </a:rPr>
                        <m:t>𝑏</m:t>
                      </m:r>
                      <m:r>
                        <a:rPr lang="en-US" sz="2000" b="0" i="1" smtClean="0">
                          <a:latin typeface="Cambria Math" charset="0"/>
                        </a:rPr>
                        <m:t>⊕</m:t>
                      </m:r>
                      <m:r>
                        <a:rPr lang="en-US" sz="2000" b="0" i="1" smtClean="0">
                          <a:latin typeface="Cambria Math" charset="0"/>
                        </a:rPr>
                        <m:t>𝑥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2"/>
                </p:custDataLst>
              </p:nvPr>
            </p:nvSpPr>
            <p:spPr>
              <a:xfrm>
                <a:off x="4601572" y="4049660"/>
                <a:ext cx="3053528" cy="720710"/>
              </a:xfrm>
              <a:prstGeom prst="rect">
                <a:avLst/>
              </a:prstGeom>
              <a:blipFill>
                <a:blip r:embed="rId24"/>
                <a:stretch>
                  <a:fillRect b="-33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/>
              <p:cNvSpPr txBox="1"/>
              <p:nvPr>
                <p:custDataLst>
                  <p:tags r:id="rId13"/>
                </p:custDataLst>
              </p:nvPr>
            </p:nvSpPr>
            <p:spPr>
              <a:xfrm>
                <a:off x="4571716" y="4996724"/>
                <a:ext cx="3176210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/>
                  <a:t>Only two valid deletion certificates, so publish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charset="0"/>
                      </a:rPr>
                      <m:t>OWF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charset="0"/>
                          </a:rPr>
                          <m:t>𝑧</m:t>
                        </m:r>
                      </m:e>
                    </m:d>
                    <m:r>
                      <a:rPr lang="en-US" sz="2000" b="0" i="1" smtClean="0">
                        <a:latin typeface="Cambria Math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charset="0"/>
                      </a:rPr>
                      <m:t>OWF</m:t>
                    </m:r>
                    <m:r>
                      <a:rPr lang="en-US" sz="2000" b="0" i="1" smtClean="0">
                        <a:latin typeface="Cambria Math" charset="0"/>
                      </a:rPr>
                      <m:t>(</m:t>
                    </m:r>
                    <m:r>
                      <a:rPr lang="en-US" sz="2000" b="0" i="1" smtClean="0">
                        <a:latin typeface="Cambria Math" charset="0"/>
                      </a:rPr>
                      <m:t>𝑧</m:t>
                    </m:r>
                    <m:r>
                      <a:rPr lang="en-US" sz="2000" b="0" i="1" smtClean="0">
                        <a:latin typeface="Cambria Math" charset="0"/>
                      </a:rPr>
                      <m:t>+</m:t>
                    </m:r>
                    <m:r>
                      <a:rPr lang="en-US" sz="2000" b="0" i="1" smtClean="0">
                        <a:latin typeface="Cambria Math" charset="0"/>
                      </a:rPr>
                      <m:t>𝑣</m:t>
                    </m:r>
                    <m:r>
                      <a:rPr lang="en-US" sz="2000" b="0" i="1" smtClean="0">
                        <a:latin typeface="Cambria Math" charset="0"/>
                      </a:rPr>
                      <m:t>)</m:t>
                    </m:r>
                  </m:oMath>
                </a14:m>
                <a:endParaRPr lang="en-US" sz="2000" i="1" dirty="0"/>
              </a:p>
            </p:txBody>
          </p:sp>
        </mc:Choice>
        <mc:Fallback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3"/>
                </p:custDataLst>
              </p:nvPr>
            </p:nvSpPr>
            <p:spPr>
              <a:xfrm>
                <a:off x="4571716" y="4996724"/>
                <a:ext cx="3176210" cy="1015663"/>
              </a:xfrm>
              <a:prstGeom prst="rect">
                <a:avLst/>
              </a:prstGeom>
              <a:blipFill>
                <a:blip r:embed="rId25"/>
                <a:stretch>
                  <a:fillRect t="-3614" b="-54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/>
          <p:cNvSpPr txBox="1"/>
          <p:nvPr>
            <p:custDataLst>
              <p:tags r:id="rId14"/>
            </p:custDataLst>
          </p:nvPr>
        </p:nvSpPr>
        <p:spPr>
          <a:xfrm>
            <a:off x="5223596" y="3931257"/>
            <a:ext cx="237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</a:p>
        </p:txBody>
      </p:sp>
      <p:cxnSp>
        <p:nvCxnSpPr>
          <p:cNvPr id="27" name="Straight Connector 26"/>
          <p:cNvCxnSpPr/>
          <p:nvPr>
            <p:custDataLst>
              <p:tags r:id="rId15"/>
            </p:custDataLst>
          </p:nvPr>
        </p:nvCxnSpPr>
        <p:spPr>
          <a:xfrm>
            <a:off x="0" y="1819315"/>
            <a:ext cx="121920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>
            <p:custDataLst>
              <p:tags r:id="rId16"/>
            </p:custDataLst>
          </p:nvPr>
        </p:nvSpPr>
        <p:spPr>
          <a:xfrm>
            <a:off x="1542416" y="6157374"/>
            <a:ext cx="805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[BI20]</a:t>
            </a:r>
            <a:endParaRPr lang="en-US" sz="2000" dirty="0"/>
          </a:p>
        </p:txBody>
      </p:sp>
      <p:sp>
        <p:nvSpPr>
          <p:cNvPr id="21" name="TextBox 20"/>
          <p:cNvSpPr txBox="1"/>
          <p:nvPr>
            <p:custDataLst>
              <p:tags r:id="rId17"/>
            </p:custDataLst>
          </p:nvPr>
        </p:nvSpPr>
        <p:spPr>
          <a:xfrm>
            <a:off x="5342379" y="6157374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[</a:t>
            </a:r>
            <a:r>
              <a:rPr lang="en-US" sz="2000" b="1" dirty="0"/>
              <a:t>B</a:t>
            </a:r>
            <a:r>
              <a:rPr lang="en-US" sz="2000" dirty="0"/>
              <a:t>KMPW23]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207800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  <p:custDataLst>
                  <p:tags r:id="rId2"/>
                </p:custDataLst>
              </p:nvPr>
            </p:nvSpPr>
            <p:spPr>
              <a:xfrm>
                <a:off x="1577660" y="224719"/>
                <a:ext cx="9232900" cy="744892"/>
              </a:xfrm>
            </p:spPr>
            <p:txBody>
              <a:bodyPr/>
              <a:lstStyle/>
              <a:p>
                <a:r>
                  <a:rPr lang="en-US" dirty="0"/>
                  <a:t>Instantiatiating the distribution over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𝑆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  <p:custDataLst>
                  <p:tags r:id="rId2"/>
                </p:custDataLst>
              </p:nvPr>
            </p:nvSpPr>
            <p:spPr>
              <a:xfrm>
                <a:off x="1577660" y="224719"/>
                <a:ext cx="9232900" cy="744892"/>
              </a:xfrm>
              <a:blipFill>
                <a:blip r:embed="rId21"/>
                <a:stretch>
                  <a:fillRect l="-2708" t="-22951" b="-360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>
            <p:custDataLst>
              <p:tags r:id="rId3"/>
            </p:custDataLst>
          </p:nvPr>
        </p:nvSpPr>
        <p:spPr>
          <a:xfrm>
            <a:off x="5086370" y="1075266"/>
            <a:ext cx="22376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Optimize for</a:t>
            </a:r>
            <a:r>
              <a:rPr lang="mr-IN" sz="2800" dirty="0"/>
              <a:t>…</a:t>
            </a:r>
            <a:endParaRPr lang="en-US" sz="2800" dirty="0"/>
          </a:p>
        </p:txBody>
      </p:sp>
      <p:sp>
        <p:nvSpPr>
          <p:cNvPr id="5" name="TextBox 4"/>
          <p:cNvSpPr txBox="1"/>
          <p:nvPr>
            <p:custDataLst>
              <p:tags r:id="rId4"/>
            </p:custDataLst>
          </p:nvPr>
        </p:nvSpPr>
        <p:spPr>
          <a:xfrm>
            <a:off x="1215342" y="1997881"/>
            <a:ext cx="15530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/>
              <a:t>Practicality</a:t>
            </a:r>
          </a:p>
        </p:txBody>
      </p:sp>
      <p:sp>
        <p:nvSpPr>
          <p:cNvPr id="6" name="TextBox 5"/>
          <p:cNvSpPr txBox="1"/>
          <p:nvPr>
            <p:custDataLst>
              <p:tags r:id="rId5"/>
            </p:custDataLst>
          </p:nvPr>
        </p:nvSpPr>
        <p:spPr>
          <a:xfrm>
            <a:off x="8311728" y="1997881"/>
            <a:ext cx="37996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/>
              <a:t>Publicly-Verifiable </a:t>
            </a:r>
            <a:r>
              <a:rPr lang="en-US" sz="2400" u="sng" dirty="0" err="1"/>
              <a:t>Ciphertext</a:t>
            </a:r>
            <a:endParaRPr lang="en-US" sz="2400" u="sng" dirty="0"/>
          </a:p>
        </p:txBody>
      </p:sp>
      <p:sp>
        <p:nvSpPr>
          <p:cNvPr id="7" name="TextBox 6"/>
          <p:cNvSpPr txBox="1"/>
          <p:nvPr>
            <p:custDataLst>
              <p:tags r:id="rId6"/>
            </p:custDataLst>
          </p:nvPr>
        </p:nvSpPr>
        <p:spPr>
          <a:xfrm>
            <a:off x="4426029" y="1997881"/>
            <a:ext cx="35583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/>
              <a:t>Publicly-Verifiable Deletion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/>
              <p:cNvSpPr txBox="1"/>
              <p:nvPr>
                <p:custDataLst>
                  <p:tags r:id="rId7"/>
                </p:custDataLst>
              </p:nvPr>
            </p:nvSpPr>
            <p:spPr>
              <a:xfrm>
                <a:off x="108997" y="2747883"/>
                <a:ext cx="3877299" cy="10454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charset="0"/>
                      </a:rPr>
                      <m:t>𝑆</m:t>
                    </m:r>
                  </m:oMath>
                </a14:m>
                <a:r>
                  <a:rPr lang="en-US" sz="2000" dirty="0"/>
                  <a:t> spanned by standard basis vectors (</a:t>
                </a:r>
                <a:r>
                  <a:rPr lang="en-US" sz="2000" dirty="0" err="1"/>
                  <a:t>Wiesner</a:t>
                </a:r>
                <a:r>
                  <a:rPr lang="en-US" sz="2000" dirty="0"/>
                  <a:t>/BB84 states): 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charset="0"/>
                      </a:rPr>
                      <m:t>𝜃</m:t>
                    </m:r>
                    <m:r>
                      <a:rPr lang="en-US" sz="2000" b="0" i="1" smtClean="0">
                        <a:latin typeface="Cambria Math" charset="0"/>
                      </a:rPr>
                      <m:t>←</m:t>
                    </m:r>
                    <m:r>
                      <m:rPr>
                        <m:lit/>
                      </m:rPr>
                      <a:rPr lang="en-US" sz="2000" b="0" i="1" smtClean="0">
                        <a:latin typeface="Cambria Math" charset="0"/>
                      </a:rPr>
                      <m:t>{</m:t>
                    </m:r>
                    <m:r>
                      <a:rPr lang="en-US" sz="2000" b="0" i="1" smtClean="0">
                        <a:latin typeface="Cambria Math" charset="0"/>
                      </a:rPr>
                      <m:t>0,1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lit/>
                          </m:rPr>
                          <a:rPr lang="en-US" sz="2000" b="0" i="1" smtClean="0">
                            <a:latin typeface="Cambria Math" charset="0"/>
                          </a:rPr>
                          <m:t>}</m:t>
                        </m:r>
                      </m:e>
                      <m:sup>
                        <m:r>
                          <a:rPr lang="en-US" sz="2000" b="0" i="1" smtClean="0">
                            <a:latin typeface="Cambria Math" charset="0"/>
                          </a:rPr>
                          <m:t>𝑛</m:t>
                        </m:r>
                      </m:sup>
                    </m:sSup>
                    <m:r>
                      <a:rPr lang="en-US" sz="2000" b="0" i="1" smtClean="0">
                        <a:latin typeface="Cambria Math" charset="0"/>
                      </a:rPr>
                      <m:t>, </m:t>
                    </m:r>
                    <m:r>
                      <a:rPr lang="en-US" sz="2000" i="1">
                        <a:latin typeface="Cambria Math" charset="0"/>
                      </a:rPr>
                      <m:t>𝑆</m:t>
                    </m:r>
                    <m:r>
                      <a:rPr lang="en-US" sz="2000">
                        <a:latin typeface="Cambria Math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>
                        <a:latin typeface="Cambria Math" charset="0"/>
                      </a:rPr>
                      <m:t>span</m:t>
                    </m:r>
                    <m:r>
                      <m:rPr>
                        <m:lit/>
                      </m:rPr>
                      <a:rPr lang="en-US" sz="2000" i="1">
                        <a:latin typeface="Cambria Math" charset="0"/>
                      </a:rPr>
                      <m:t>{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charset="0"/>
                          </a:rPr>
                          <m:t>𝑒</m:t>
                        </m:r>
                      </m:e>
                      <m:sub>
                        <m:r>
                          <a:rPr lang="en-US" sz="2000" i="1">
                            <a:latin typeface="Cambria Math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lit/>
                          </m:rPr>
                          <a:rPr lang="en-US" sz="2000" i="1">
                            <a:latin typeface="Cambria Math" charset="0"/>
                          </a:rPr>
                          <m:t>}</m:t>
                        </m:r>
                      </m:e>
                      <m:sub>
                        <m:r>
                          <a:rPr lang="en-US" sz="2000" i="1">
                            <a:latin typeface="Cambria Math" charset="0"/>
                          </a:rPr>
                          <m:t>𝑖</m:t>
                        </m:r>
                        <m:r>
                          <a:rPr lang="en-US" sz="2000" i="1">
                            <a:latin typeface="Cambria Math" charset="0"/>
                          </a:rPr>
                          <m:t>: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000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>
                            <a:latin typeface="Cambria Math" charset="0"/>
                          </a:rPr>
                          <m:t>=1</m:t>
                        </m:r>
                      </m:sub>
                    </m:sSub>
                  </m:oMath>
                </a14:m>
                <a:endParaRPr lang="en-US" sz="2000" dirty="0"/>
              </a:p>
            </p:txBody>
          </p:sp>
        </mc:Choice>
        <mc:Fallback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7"/>
                </p:custDataLst>
              </p:nvPr>
            </p:nvSpPr>
            <p:spPr>
              <a:xfrm>
                <a:off x="108997" y="2747883"/>
                <a:ext cx="3877299" cy="1045479"/>
              </a:xfrm>
              <a:prstGeom prst="rect">
                <a:avLst/>
              </a:prstGeom>
              <a:blipFill>
                <a:blip r:embed="rId22"/>
                <a:stretch>
                  <a:fillRect t="-3509" b="-29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/>
              <p:cNvSpPr txBox="1"/>
              <p:nvPr>
                <p:custDataLst>
                  <p:tags r:id="rId8"/>
                </p:custDataLst>
              </p:nvPr>
            </p:nvSpPr>
            <p:spPr>
              <a:xfrm>
                <a:off x="376478" y="4120328"/>
                <a:ext cx="3140411" cy="7512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charset="0"/>
                            </a:rPr>
                            <m:t>H</m:t>
                          </m:r>
                        </m:e>
                        <m:sup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sup>
                      </m:sSup>
                      <m:d>
                        <m:dPr>
                          <m:begChr m:val="|"/>
                          <m:endChr m:val="⟩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000" i="1">
                          <a:latin typeface="Cambria Math" charset="0"/>
                        </a:rPr>
                        <m:t>,</m:t>
                      </m:r>
                      <m:r>
                        <a:rPr lang="en-US" sz="2000" b="0" i="1" smtClean="0">
                          <a:latin typeface="Cambria Math" charset="0"/>
                        </a:rPr>
                        <m:t>…,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charset="0"/>
                            </a:rPr>
                            <m:t>H</m:t>
                          </m:r>
                        </m:e>
                        <m:sup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</m:sup>
                      </m:sSup>
                      <m:d>
                        <m:dPr>
                          <m:begChr m:val="|"/>
                          <m:endChr m:val="⟩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sz="2000" b="0" i="0" smtClean="0">
                          <a:latin typeface="Cambria Math" charset="0"/>
                        </a:rPr>
                        <m:t>, </m:t>
                      </m:r>
                    </m:oMath>
                  </m:oMathPara>
                </a14:m>
                <a:endParaRPr lang="en-US" sz="2000" b="0" i="0" dirty="0">
                  <a:latin typeface="Cambria Math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0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𝒞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𝑠𝑘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𝜃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h</m:t>
                          </m:r>
                        </m:e>
                      </m:d>
                      <m:r>
                        <a:rPr lang="en-US" sz="2000" i="1">
                          <a:latin typeface="Cambria Math" charset="0"/>
                        </a:rPr>
                        <m:t>,</m:t>
                      </m:r>
                      <m:r>
                        <a:rPr lang="en-US" sz="2000" b="0" i="1" smtClean="0">
                          <a:latin typeface="Cambria Math" charset="0"/>
                        </a:rPr>
                        <m:t>𝑏</m:t>
                      </m:r>
                      <m:r>
                        <a:rPr lang="en-US" sz="2000" b="0" i="1" smtClean="0">
                          <a:latin typeface="Cambria Math" charset="0"/>
                        </a:rPr>
                        <m:t>⊕</m:t>
                      </m:r>
                      <m:r>
                        <a:rPr lang="en-US" sz="2000" b="0" i="1" smtClean="0">
                          <a:latin typeface="Cambria Math" charset="0"/>
                        </a:rPr>
                        <m:t>h</m:t>
                      </m:r>
                      <m:r>
                        <a:rPr lang="en-US" sz="2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r>
                        <m:rPr>
                          <m:lit/>
                        </m:rPr>
                        <a:rPr lang="en-US" sz="2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{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m:rPr>
                              <m:lit/>
                            </m:rPr>
                            <a:rPr lang="en-US" sz="2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}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: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=0</m:t>
                          </m:r>
                        </m:sub>
                      </m:sSub>
                      <m:r>
                        <a:rPr lang="en-US" sz="2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8"/>
                </p:custDataLst>
              </p:nvPr>
            </p:nvSpPr>
            <p:spPr>
              <a:xfrm>
                <a:off x="376478" y="4120328"/>
                <a:ext cx="3140411" cy="751296"/>
              </a:xfrm>
              <a:prstGeom prst="rect">
                <a:avLst/>
              </a:prstGeom>
              <a:blipFill>
                <a:blip r:embed="rId23"/>
                <a:stretch>
                  <a:fillRect r="-194" b="-40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>
            <p:custDataLst>
              <p:tags r:id="rId9"/>
            </p:custDataLst>
          </p:nvPr>
        </p:nvSpPr>
        <p:spPr>
          <a:xfrm>
            <a:off x="581410" y="5402611"/>
            <a:ext cx="29547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No entanglement required</a:t>
            </a:r>
          </a:p>
        </p:txBody>
      </p:sp>
      <p:cxnSp>
        <p:nvCxnSpPr>
          <p:cNvPr id="13" name="Straight Connector 12"/>
          <p:cNvCxnSpPr/>
          <p:nvPr>
            <p:custDataLst>
              <p:tags r:id="rId10"/>
            </p:custDataLst>
          </p:nvPr>
        </p:nvCxnSpPr>
        <p:spPr>
          <a:xfrm flipH="1">
            <a:off x="4117539" y="1806614"/>
            <a:ext cx="5781" cy="5029200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>
            <p:custDataLst>
              <p:tags r:id="rId11"/>
            </p:custDataLst>
          </p:nvPr>
        </p:nvCxnSpPr>
        <p:spPr>
          <a:xfrm>
            <a:off x="8196322" y="1818189"/>
            <a:ext cx="8727" cy="5029200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/>
              <p:cNvSpPr txBox="1"/>
              <p:nvPr>
                <p:custDataLst>
                  <p:tags r:id="rId12"/>
                </p:custDataLst>
              </p:nvPr>
            </p:nvSpPr>
            <p:spPr>
              <a:xfrm>
                <a:off x="4810282" y="2901204"/>
                <a:ext cx="2613026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charset="0"/>
                      </a:rPr>
                      <m:t>𝑆</m:t>
                    </m:r>
                  </m:oMath>
                </a14:m>
                <a:r>
                  <a:rPr lang="en-US" sz="2000" dirty="0"/>
                  <a:t> has dimension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charset="0"/>
                      </a:rPr>
                      <m:t>𝑛</m:t>
                    </m:r>
                    <m:r>
                      <a:rPr lang="en-US" sz="2000" b="0" i="1" smtClean="0">
                        <a:latin typeface="Cambria Math" charset="0"/>
                      </a:rPr>
                      <m:t>−1</m:t>
                    </m:r>
                  </m:oMath>
                </a14:m>
                <a:r>
                  <a:rPr lang="en-US" sz="2000" dirty="0"/>
                  <a:t>, so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charset="0"/>
                          </a:rPr>
                          <m:t>𝑆</m:t>
                        </m:r>
                      </m:e>
                      <m:sup>
                        <m:r>
                          <a:rPr lang="en-US" sz="2000" b="0" i="1" smtClean="0">
                            <a:latin typeface="Cambria Math" charset="0"/>
                          </a:rPr>
                          <m:t>⊥</m:t>
                        </m:r>
                      </m:sup>
                    </m:sSup>
                    <m:r>
                      <a:rPr lang="en-US" sz="2000" b="0" i="1" smtClean="0">
                        <a:latin typeface="Cambria Math" charset="0"/>
                      </a:rPr>
                      <m:t>=</m:t>
                    </m:r>
                    <m:r>
                      <m:rPr>
                        <m:lit/>
                      </m:rPr>
                      <a:rPr lang="en-US" sz="2000" b="0" i="1" smtClean="0">
                        <a:latin typeface="Cambria Math" charset="0"/>
                      </a:rPr>
                      <m:t>{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charset="0"/>
                          </a:rPr>
                          <m:t>0</m:t>
                        </m:r>
                      </m:e>
                      <m:sup>
                        <m:r>
                          <a:rPr lang="en-US" sz="2000" b="0" i="1" smtClean="0">
                            <a:latin typeface="Cambria Math" charset="0"/>
                          </a:rPr>
                          <m:t>𝑛</m:t>
                        </m:r>
                      </m:sup>
                    </m:sSup>
                    <m:r>
                      <a:rPr lang="en-US" sz="2000" b="0" i="1" smtClean="0">
                        <a:latin typeface="Cambria Math" charset="0"/>
                      </a:rPr>
                      <m:t>,</m:t>
                    </m:r>
                    <m:r>
                      <a:rPr lang="en-US" sz="2000" b="0" i="1" smtClean="0">
                        <a:latin typeface="Cambria Math" charset="0"/>
                      </a:rPr>
                      <m:t>𝑣</m:t>
                    </m:r>
                    <m:r>
                      <m:rPr>
                        <m:lit/>
                      </m:rPr>
                      <a:rPr lang="en-US" sz="2000" b="0" i="1" smtClean="0">
                        <a:latin typeface="Cambria Math" charset="0"/>
                      </a:rPr>
                      <m:t>}</m:t>
                    </m:r>
                  </m:oMath>
                </a14:m>
                <a:endParaRPr lang="en-US" sz="2000" dirty="0"/>
              </a:p>
            </p:txBody>
          </p:sp>
        </mc:Choice>
        <mc:Fallback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2"/>
                </p:custDataLst>
              </p:nvPr>
            </p:nvSpPr>
            <p:spPr>
              <a:xfrm>
                <a:off x="4810282" y="2901204"/>
                <a:ext cx="2613026" cy="707886"/>
              </a:xfrm>
              <a:prstGeom prst="rect">
                <a:avLst/>
              </a:prstGeom>
              <a:blipFill>
                <a:blip r:embed="rId24"/>
                <a:stretch>
                  <a:fillRect t="-5172" r="-4196" b="-146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/>
              <p:cNvSpPr txBox="1"/>
              <p:nvPr>
                <p:custDataLst>
                  <p:tags r:id="rId13"/>
                </p:custDataLst>
              </p:nvPr>
            </p:nvSpPr>
            <p:spPr>
              <a:xfrm>
                <a:off x="4601572" y="4049660"/>
                <a:ext cx="3053528" cy="7207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charset="0"/>
                            </a:rPr>
                            <m:t>H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charset="0"/>
                            </a:rPr>
                            <m:t>⊗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𝑛</m:t>
                          </m:r>
                        </m:sup>
                      </m:sSup>
                      <m:r>
                        <a:rPr lang="en-US" sz="2000" b="0" i="0" smtClean="0">
                          <a:latin typeface="Cambria Math" charset="0"/>
                        </a:rPr>
                        <m:t>(</m:t>
                      </m:r>
                      <m:d>
                        <m:dPr>
                          <m:begChr m:val="|"/>
                          <m:endChr m:val="⟩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𝑧</m:t>
                          </m:r>
                        </m:e>
                      </m:d>
                      <m:r>
                        <a:rPr lang="en-US" sz="2000" b="0" i="1" smtClean="0">
                          <a:latin typeface="Cambria Math" charset="0"/>
                        </a:rPr>
                        <m:t>+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−1</m:t>
                              </m:r>
                            </m:e>
                          </m:d>
                        </m:e>
                        <m:sup>
                          <m:r>
                            <a:rPr lang="en-US" sz="2000" b="0" i="1" smtClean="0">
                              <a:latin typeface="Cambria Math" charset="0"/>
                            </a:rPr>
                            <m:t>𝑥</m:t>
                          </m:r>
                        </m:sup>
                      </m:sSup>
                      <m:d>
                        <m:dPr>
                          <m:begChr m:val="|"/>
                          <m:endChr m:val="⟩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𝑧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+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𝑣</m:t>
                          </m:r>
                        </m:e>
                      </m:d>
                      <m:r>
                        <a:rPr lang="en-US" sz="2000" b="0" i="1" smtClean="0">
                          <a:latin typeface="Cambria Math" charset="0"/>
                        </a:rPr>
                        <m:t>),</m:t>
                      </m:r>
                    </m:oMath>
                  </m:oMathPara>
                </a14:m>
                <a:endParaRPr lang="en-US" sz="2000" b="0" i="1" dirty="0">
                  <a:latin typeface="Cambria Math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0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𝒞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𝑠𝑘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𝑣</m:t>
                          </m:r>
                        </m:e>
                      </m:d>
                      <m:r>
                        <a:rPr lang="en-US" sz="2000" i="1">
                          <a:latin typeface="Cambria Math" charset="0"/>
                        </a:rPr>
                        <m:t>,</m:t>
                      </m:r>
                      <m:r>
                        <a:rPr lang="en-US" sz="2000" b="0" i="1" smtClean="0">
                          <a:latin typeface="Cambria Math" charset="0"/>
                        </a:rPr>
                        <m:t>𝑏</m:t>
                      </m:r>
                      <m:r>
                        <a:rPr lang="en-US" sz="2000" b="0" i="1" smtClean="0">
                          <a:latin typeface="Cambria Math" charset="0"/>
                        </a:rPr>
                        <m:t>⊕</m:t>
                      </m:r>
                      <m:r>
                        <a:rPr lang="en-US" sz="2000" b="0" i="1" smtClean="0">
                          <a:latin typeface="Cambria Math" charset="0"/>
                        </a:rPr>
                        <m:t>𝑥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3"/>
                </p:custDataLst>
              </p:nvPr>
            </p:nvSpPr>
            <p:spPr>
              <a:xfrm>
                <a:off x="4601572" y="4049660"/>
                <a:ext cx="3053528" cy="720710"/>
              </a:xfrm>
              <a:prstGeom prst="rect">
                <a:avLst/>
              </a:prstGeom>
              <a:blipFill>
                <a:blip r:embed="rId25"/>
                <a:stretch>
                  <a:fillRect b="-33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/>
              <p:cNvSpPr txBox="1"/>
              <p:nvPr>
                <p:custDataLst>
                  <p:tags r:id="rId14"/>
                </p:custDataLst>
              </p:nvPr>
            </p:nvSpPr>
            <p:spPr>
              <a:xfrm>
                <a:off x="4571716" y="4996724"/>
                <a:ext cx="3176210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/>
                  <a:t>Only two valid deletion certificates, so publish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charset="0"/>
                      </a:rPr>
                      <m:t>OWF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charset="0"/>
                          </a:rPr>
                          <m:t>𝑧</m:t>
                        </m:r>
                      </m:e>
                    </m:d>
                    <m:r>
                      <a:rPr lang="en-US" sz="2000" b="0" i="1" smtClean="0">
                        <a:latin typeface="Cambria Math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charset="0"/>
                      </a:rPr>
                      <m:t>OWF</m:t>
                    </m:r>
                    <m:r>
                      <a:rPr lang="en-US" sz="2000" b="0" i="1" smtClean="0">
                        <a:latin typeface="Cambria Math" charset="0"/>
                      </a:rPr>
                      <m:t>(</m:t>
                    </m:r>
                    <m:r>
                      <a:rPr lang="en-US" sz="2000" b="0" i="1" smtClean="0">
                        <a:latin typeface="Cambria Math" charset="0"/>
                      </a:rPr>
                      <m:t>𝑧</m:t>
                    </m:r>
                    <m:r>
                      <a:rPr lang="en-US" sz="2000" b="0" i="1" smtClean="0">
                        <a:latin typeface="Cambria Math" charset="0"/>
                      </a:rPr>
                      <m:t>+</m:t>
                    </m:r>
                    <m:r>
                      <a:rPr lang="en-US" sz="2000" b="0" i="1" smtClean="0">
                        <a:latin typeface="Cambria Math" charset="0"/>
                      </a:rPr>
                      <m:t>𝑣</m:t>
                    </m:r>
                    <m:r>
                      <a:rPr lang="en-US" sz="2000" b="0" i="1" smtClean="0">
                        <a:latin typeface="Cambria Math" charset="0"/>
                      </a:rPr>
                      <m:t>)</m:t>
                    </m:r>
                  </m:oMath>
                </a14:m>
                <a:endParaRPr lang="en-US" sz="2000" i="1" dirty="0"/>
              </a:p>
            </p:txBody>
          </p:sp>
        </mc:Choice>
        <mc:Fallback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4"/>
                </p:custDataLst>
              </p:nvPr>
            </p:nvSpPr>
            <p:spPr>
              <a:xfrm>
                <a:off x="4571716" y="4996724"/>
                <a:ext cx="3176210" cy="1015663"/>
              </a:xfrm>
              <a:prstGeom prst="rect">
                <a:avLst/>
              </a:prstGeom>
              <a:blipFill>
                <a:blip r:embed="rId26"/>
                <a:stretch>
                  <a:fillRect t="-3614" b="-54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/>
          <p:cNvSpPr txBox="1"/>
          <p:nvPr>
            <p:custDataLst>
              <p:tags r:id="rId15"/>
            </p:custDataLst>
          </p:nvPr>
        </p:nvSpPr>
        <p:spPr>
          <a:xfrm>
            <a:off x="5223596" y="3931257"/>
            <a:ext cx="237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</a:p>
        </p:txBody>
      </p:sp>
      <p:cxnSp>
        <p:nvCxnSpPr>
          <p:cNvPr id="27" name="Straight Connector 26"/>
          <p:cNvCxnSpPr/>
          <p:nvPr>
            <p:custDataLst>
              <p:tags r:id="rId16"/>
            </p:custDataLst>
          </p:nvPr>
        </p:nvCxnSpPr>
        <p:spPr>
          <a:xfrm>
            <a:off x="0" y="1819315"/>
            <a:ext cx="121920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>
            <p:custDataLst>
              <p:tags r:id="rId17"/>
            </p:custDataLst>
          </p:nvPr>
        </p:nvSpPr>
        <p:spPr>
          <a:xfrm>
            <a:off x="1542416" y="6157374"/>
            <a:ext cx="805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[BI20]</a:t>
            </a:r>
            <a:endParaRPr lang="en-US" sz="2000" dirty="0"/>
          </a:p>
        </p:txBody>
      </p:sp>
      <p:sp>
        <p:nvSpPr>
          <p:cNvPr id="21" name="TextBox 20"/>
          <p:cNvSpPr txBox="1"/>
          <p:nvPr>
            <p:custDataLst>
              <p:tags r:id="rId18"/>
            </p:custDataLst>
          </p:nvPr>
        </p:nvSpPr>
        <p:spPr>
          <a:xfrm>
            <a:off x="5342379" y="6157374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[</a:t>
            </a:r>
            <a:r>
              <a:rPr lang="en-US" sz="2000" b="1" dirty="0"/>
              <a:t>B</a:t>
            </a:r>
            <a:r>
              <a:rPr lang="en-US" sz="2000" dirty="0"/>
              <a:t>KMPW23]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7106412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  <p:custDataLst>
                  <p:tags r:id="rId2"/>
                </p:custDataLst>
              </p:nvPr>
            </p:nvSpPr>
            <p:spPr>
              <a:xfrm>
                <a:off x="1577660" y="224719"/>
                <a:ext cx="9232900" cy="744892"/>
              </a:xfrm>
            </p:spPr>
            <p:txBody>
              <a:bodyPr/>
              <a:lstStyle/>
              <a:p>
                <a:r>
                  <a:rPr lang="en-US" dirty="0"/>
                  <a:t>Instantiatiating the distribution over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𝑆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  <p:custDataLst>
                  <p:tags r:id="rId2"/>
                </p:custDataLst>
              </p:nvPr>
            </p:nvSpPr>
            <p:spPr>
              <a:xfrm>
                <a:off x="1577660" y="224719"/>
                <a:ext cx="9232900" cy="744892"/>
              </a:xfrm>
              <a:blipFill>
                <a:blip r:embed="rId22"/>
                <a:stretch>
                  <a:fillRect l="-2708" t="-22951" b="-360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>
            <p:custDataLst>
              <p:tags r:id="rId3"/>
            </p:custDataLst>
          </p:nvPr>
        </p:nvSpPr>
        <p:spPr>
          <a:xfrm>
            <a:off x="5086370" y="1075266"/>
            <a:ext cx="22376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Optimize for</a:t>
            </a:r>
            <a:r>
              <a:rPr lang="mr-IN" sz="2800" dirty="0"/>
              <a:t>…</a:t>
            </a:r>
            <a:endParaRPr lang="en-US" sz="2800" dirty="0"/>
          </a:p>
        </p:txBody>
      </p:sp>
      <p:sp>
        <p:nvSpPr>
          <p:cNvPr id="5" name="TextBox 4"/>
          <p:cNvSpPr txBox="1"/>
          <p:nvPr>
            <p:custDataLst>
              <p:tags r:id="rId4"/>
            </p:custDataLst>
          </p:nvPr>
        </p:nvSpPr>
        <p:spPr>
          <a:xfrm>
            <a:off x="1215342" y="1997881"/>
            <a:ext cx="15530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/>
              <a:t>Practicality</a:t>
            </a:r>
          </a:p>
        </p:txBody>
      </p:sp>
      <p:sp>
        <p:nvSpPr>
          <p:cNvPr id="6" name="TextBox 5"/>
          <p:cNvSpPr txBox="1"/>
          <p:nvPr>
            <p:custDataLst>
              <p:tags r:id="rId5"/>
            </p:custDataLst>
          </p:nvPr>
        </p:nvSpPr>
        <p:spPr>
          <a:xfrm>
            <a:off x="8311728" y="1997881"/>
            <a:ext cx="37996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/>
              <a:t>Publicly-Verifiable </a:t>
            </a:r>
            <a:r>
              <a:rPr lang="en-US" sz="2400" u="sng" dirty="0" err="1"/>
              <a:t>Ciphertext</a:t>
            </a:r>
            <a:endParaRPr lang="en-US" sz="2400" u="sng" dirty="0"/>
          </a:p>
        </p:txBody>
      </p:sp>
      <p:sp>
        <p:nvSpPr>
          <p:cNvPr id="7" name="TextBox 6"/>
          <p:cNvSpPr txBox="1"/>
          <p:nvPr>
            <p:custDataLst>
              <p:tags r:id="rId6"/>
            </p:custDataLst>
          </p:nvPr>
        </p:nvSpPr>
        <p:spPr>
          <a:xfrm>
            <a:off x="4426029" y="1997881"/>
            <a:ext cx="35583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/>
              <a:t>Publicly-Verifiable Deletion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/>
              <p:cNvSpPr txBox="1"/>
              <p:nvPr>
                <p:custDataLst>
                  <p:tags r:id="rId7"/>
                </p:custDataLst>
              </p:nvPr>
            </p:nvSpPr>
            <p:spPr>
              <a:xfrm>
                <a:off x="108997" y="2747883"/>
                <a:ext cx="3877299" cy="10454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charset="0"/>
                      </a:rPr>
                      <m:t>𝑆</m:t>
                    </m:r>
                  </m:oMath>
                </a14:m>
                <a:r>
                  <a:rPr lang="en-US" sz="2000" dirty="0"/>
                  <a:t> spanned by standard basis vectors (</a:t>
                </a:r>
                <a:r>
                  <a:rPr lang="en-US" sz="2000" dirty="0" err="1"/>
                  <a:t>Wiesner</a:t>
                </a:r>
                <a:r>
                  <a:rPr lang="en-US" sz="2000" dirty="0"/>
                  <a:t>/BB84 states): 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charset="0"/>
                      </a:rPr>
                      <m:t>𝜃</m:t>
                    </m:r>
                    <m:r>
                      <a:rPr lang="en-US" sz="2000" b="0" i="1" smtClean="0">
                        <a:latin typeface="Cambria Math" charset="0"/>
                      </a:rPr>
                      <m:t>←</m:t>
                    </m:r>
                    <m:r>
                      <m:rPr>
                        <m:lit/>
                      </m:rPr>
                      <a:rPr lang="en-US" sz="2000" b="0" i="1" smtClean="0">
                        <a:latin typeface="Cambria Math" charset="0"/>
                      </a:rPr>
                      <m:t>{</m:t>
                    </m:r>
                    <m:r>
                      <a:rPr lang="en-US" sz="2000" b="0" i="1" smtClean="0">
                        <a:latin typeface="Cambria Math" charset="0"/>
                      </a:rPr>
                      <m:t>0,1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lit/>
                          </m:rPr>
                          <a:rPr lang="en-US" sz="2000" b="0" i="1" smtClean="0">
                            <a:latin typeface="Cambria Math" charset="0"/>
                          </a:rPr>
                          <m:t>}</m:t>
                        </m:r>
                      </m:e>
                      <m:sup>
                        <m:r>
                          <a:rPr lang="en-US" sz="2000" b="0" i="1" smtClean="0">
                            <a:latin typeface="Cambria Math" charset="0"/>
                          </a:rPr>
                          <m:t>𝑛</m:t>
                        </m:r>
                      </m:sup>
                    </m:sSup>
                    <m:r>
                      <a:rPr lang="en-US" sz="2000" b="0" i="1" smtClean="0">
                        <a:latin typeface="Cambria Math" charset="0"/>
                      </a:rPr>
                      <m:t>, </m:t>
                    </m:r>
                    <m:r>
                      <a:rPr lang="en-US" sz="2000" i="1">
                        <a:latin typeface="Cambria Math" charset="0"/>
                      </a:rPr>
                      <m:t>𝑆</m:t>
                    </m:r>
                    <m:r>
                      <a:rPr lang="en-US" sz="2000">
                        <a:latin typeface="Cambria Math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>
                        <a:latin typeface="Cambria Math" charset="0"/>
                      </a:rPr>
                      <m:t>span</m:t>
                    </m:r>
                    <m:r>
                      <m:rPr>
                        <m:lit/>
                      </m:rPr>
                      <a:rPr lang="en-US" sz="2000" i="1">
                        <a:latin typeface="Cambria Math" charset="0"/>
                      </a:rPr>
                      <m:t>{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charset="0"/>
                          </a:rPr>
                          <m:t>𝑒</m:t>
                        </m:r>
                      </m:e>
                      <m:sub>
                        <m:r>
                          <a:rPr lang="en-US" sz="2000" i="1">
                            <a:latin typeface="Cambria Math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lit/>
                          </m:rPr>
                          <a:rPr lang="en-US" sz="2000" i="1">
                            <a:latin typeface="Cambria Math" charset="0"/>
                          </a:rPr>
                          <m:t>}</m:t>
                        </m:r>
                      </m:e>
                      <m:sub>
                        <m:r>
                          <a:rPr lang="en-US" sz="2000" i="1">
                            <a:latin typeface="Cambria Math" charset="0"/>
                          </a:rPr>
                          <m:t>𝑖</m:t>
                        </m:r>
                        <m:r>
                          <a:rPr lang="en-US" sz="2000" i="1">
                            <a:latin typeface="Cambria Math" charset="0"/>
                          </a:rPr>
                          <m:t>: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000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>
                            <a:latin typeface="Cambria Math" charset="0"/>
                          </a:rPr>
                          <m:t>=1</m:t>
                        </m:r>
                      </m:sub>
                    </m:sSub>
                  </m:oMath>
                </a14:m>
                <a:endParaRPr lang="en-US" sz="2000" dirty="0"/>
              </a:p>
            </p:txBody>
          </p:sp>
        </mc:Choice>
        <mc:Fallback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7"/>
                </p:custDataLst>
              </p:nvPr>
            </p:nvSpPr>
            <p:spPr>
              <a:xfrm>
                <a:off x="108997" y="2747883"/>
                <a:ext cx="3877299" cy="1045479"/>
              </a:xfrm>
              <a:prstGeom prst="rect">
                <a:avLst/>
              </a:prstGeom>
              <a:blipFill>
                <a:blip r:embed="rId23"/>
                <a:stretch>
                  <a:fillRect t="-3509" b="-29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/>
              <p:cNvSpPr txBox="1"/>
              <p:nvPr>
                <p:custDataLst>
                  <p:tags r:id="rId8"/>
                </p:custDataLst>
              </p:nvPr>
            </p:nvSpPr>
            <p:spPr>
              <a:xfrm>
                <a:off x="376478" y="4120328"/>
                <a:ext cx="3140411" cy="7512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charset="0"/>
                            </a:rPr>
                            <m:t>H</m:t>
                          </m:r>
                        </m:e>
                        <m:sup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sup>
                      </m:sSup>
                      <m:d>
                        <m:dPr>
                          <m:begChr m:val="|"/>
                          <m:endChr m:val="⟩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000" i="1">
                          <a:latin typeface="Cambria Math" charset="0"/>
                        </a:rPr>
                        <m:t>,</m:t>
                      </m:r>
                      <m:r>
                        <a:rPr lang="en-US" sz="2000" b="0" i="1" smtClean="0">
                          <a:latin typeface="Cambria Math" charset="0"/>
                        </a:rPr>
                        <m:t>…,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charset="0"/>
                            </a:rPr>
                            <m:t>H</m:t>
                          </m:r>
                        </m:e>
                        <m:sup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</m:sup>
                      </m:sSup>
                      <m:d>
                        <m:dPr>
                          <m:begChr m:val="|"/>
                          <m:endChr m:val="⟩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sz="2000" b="0" i="0" smtClean="0">
                          <a:latin typeface="Cambria Math" charset="0"/>
                        </a:rPr>
                        <m:t>, </m:t>
                      </m:r>
                    </m:oMath>
                  </m:oMathPara>
                </a14:m>
                <a:endParaRPr lang="en-US" sz="2000" b="0" i="0" dirty="0">
                  <a:latin typeface="Cambria Math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0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𝒞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𝑠𝑘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𝜃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h</m:t>
                          </m:r>
                        </m:e>
                      </m:d>
                      <m:r>
                        <a:rPr lang="en-US" sz="2000" i="1">
                          <a:latin typeface="Cambria Math" charset="0"/>
                        </a:rPr>
                        <m:t>,</m:t>
                      </m:r>
                      <m:r>
                        <a:rPr lang="en-US" sz="2000" b="0" i="1" smtClean="0">
                          <a:latin typeface="Cambria Math" charset="0"/>
                        </a:rPr>
                        <m:t>𝑏</m:t>
                      </m:r>
                      <m:r>
                        <a:rPr lang="en-US" sz="2000" b="0" i="1" smtClean="0">
                          <a:latin typeface="Cambria Math" charset="0"/>
                        </a:rPr>
                        <m:t>⊕</m:t>
                      </m:r>
                      <m:r>
                        <a:rPr lang="en-US" sz="2000" b="0" i="1" smtClean="0">
                          <a:latin typeface="Cambria Math" charset="0"/>
                        </a:rPr>
                        <m:t>h</m:t>
                      </m:r>
                      <m:r>
                        <a:rPr lang="en-US" sz="2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r>
                        <m:rPr>
                          <m:lit/>
                        </m:rPr>
                        <a:rPr lang="en-US" sz="2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{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m:rPr>
                              <m:lit/>
                            </m:rPr>
                            <a:rPr lang="en-US" sz="2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}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: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=0</m:t>
                          </m:r>
                        </m:sub>
                      </m:sSub>
                      <m:r>
                        <a:rPr lang="en-US" sz="2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8"/>
                </p:custDataLst>
              </p:nvPr>
            </p:nvSpPr>
            <p:spPr>
              <a:xfrm>
                <a:off x="376478" y="4120328"/>
                <a:ext cx="3140411" cy="751296"/>
              </a:xfrm>
              <a:prstGeom prst="rect">
                <a:avLst/>
              </a:prstGeom>
              <a:blipFill>
                <a:blip r:embed="rId24"/>
                <a:stretch>
                  <a:fillRect r="-194" b="-40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>
            <p:custDataLst>
              <p:tags r:id="rId9"/>
            </p:custDataLst>
          </p:nvPr>
        </p:nvSpPr>
        <p:spPr>
          <a:xfrm>
            <a:off x="581410" y="5402611"/>
            <a:ext cx="29547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No entanglement required</a:t>
            </a:r>
          </a:p>
        </p:txBody>
      </p:sp>
      <p:cxnSp>
        <p:nvCxnSpPr>
          <p:cNvPr id="13" name="Straight Connector 12"/>
          <p:cNvCxnSpPr/>
          <p:nvPr>
            <p:custDataLst>
              <p:tags r:id="rId10"/>
            </p:custDataLst>
          </p:nvPr>
        </p:nvCxnSpPr>
        <p:spPr>
          <a:xfrm flipH="1">
            <a:off x="4117539" y="1806614"/>
            <a:ext cx="5781" cy="5029200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>
            <p:custDataLst>
              <p:tags r:id="rId11"/>
            </p:custDataLst>
          </p:nvPr>
        </p:nvCxnSpPr>
        <p:spPr>
          <a:xfrm>
            <a:off x="8196322" y="1818189"/>
            <a:ext cx="8727" cy="5029200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/>
              <p:cNvSpPr txBox="1"/>
              <p:nvPr>
                <p:custDataLst>
                  <p:tags r:id="rId12"/>
                </p:custDataLst>
              </p:nvPr>
            </p:nvSpPr>
            <p:spPr>
              <a:xfrm>
                <a:off x="4810282" y="2901204"/>
                <a:ext cx="2613026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charset="0"/>
                      </a:rPr>
                      <m:t>𝑆</m:t>
                    </m:r>
                  </m:oMath>
                </a14:m>
                <a:r>
                  <a:rPr lang="en-US" sz="2000" dirty="0"/>
                  <a:t> has dimension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charset="0"/>
                      </a:rPr>
                      <m:t>𝑛</m:t>
                    </m:r>
                    <m:r>
                      <a:rPr lang="en-US" sz="2000" b="0" i="1" smtClean="0">
                        <a:latin typeface="Cambria Math" charset="0"/>
                      </a:rPr>
                      <m:t>−1</m:t>
                    </m:r>
                  </m:oMath>
                </a14:m>
                <a:r>
                  <a:rPr lang="en-US" sz="2000" dirty="0"/>
                  <a:t>, so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charset="0"/>
                          </a:rPr>
                          <m:t>𝑆</m:t>
                        </m:r>
                      </m:e>
                      <m:sup>
                        <m:r>
                          <a:rPr lang="en-US" sz="2000" b="0" i="1" smtClean="0">
                            <a:latin typeface="Cambria Math" charset="0"/>
                          </a:rPr>
                          <m:t>⊥</m:t>
                        </m:r>
                      </m:sup>
                    </m:sSup>
                    <m:r>
                      <a:rPr lang="en-US" sz="2000" b="0" i="1" smtClean="0">
                        <a:latin typeface="Cambria Math" charset="0"/>
                      </a:rPr>
                      <m:t>=</m:t>
                    </m:r>
                    <m:r>
                      <m:rPr>
                        <m:lit/>
                      </m:rPr>
                      <a:rPr lang="en-US" sz="2000" b="0" i="1" smtClean="0">
                        <a:latin typeface="Cambria Math" charset="0"/>
                      </a:rPr>
                      <m:t>{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charset="0"/>
                          </a:rPr>
                          <m:t>0</m:t>
                        </m:r>
                      </m:e>
                      <m:sup>
                        <m:r>
                          <a:rPr lang="en-US" sz="2000" b="0" i="1" smtClean="0">
                            <a:latin typeface="Cambria Math" charset="0"/>
                          </a:rPr>
                          <m:t>𝑛</m:t>
                        </m:r>
                      </m:sup>
                    </m:sSup>
                    <m:r>
                      <a:rPr lang="en-US" sz="2000" b="0" i="1" smtClean="0">
                        <a:latin typeface="Cambria Math" charset="0"/>
                      </a:rPr>
                      <m:t>,</m:t>
                    </m:r>
                    <m:r>
                      <a:rPr lang="en-US" sz="2000" b="0" i="1" smtClean="0">
                        <a:latin typeface="Cambria Math" charset="0"/>
                      </a:rPr>
                      <m:t>𝑣</m:t>
                    </m:r>
                    <m:r>
                      <m:rPr>
                        <m:lit/>
                      </m:rPr>
                      <a:rPr lang="en-US" sz="2000" b="0" i="1" smtClean="0">
                        <a:latin typeface="Cambria Math" charset="0"/>
                      </a:rPr>
                      <m:t>}</m:t>
                    </m:r>
                  </m:oMath>
                </a14:m>
                <a:endParaRPr lang="en-US" sz="2000" dirty="0"/>
              </a:p>
            </p:txBody>
          </p:sp>
        </mc:Choice>
        <mc:Fallback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2"/>
                </p:custDataLst>
              </p:nvPr>
            </p:nvSpPr>
            <p:spPr>
              <a:xfrm>
                <a:off x="4810282" y="2901204"/>
                <a:ext cx="2613026" cy="707886"/>
              </a:xfrm>
              <a:prstGeom prst="rect">
                <a:avLst/>
              </a:prstGeom>
              <a:blipFill>
                <a:blip r:embed="rId25"/>
                <a:stretch>
                  <a:fillRect t="-5172" r="-4196" b="-146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/>
              <p:cNvSpPr txBox="1"/>
              <p:nvPr>
                <p:custDataLst>
                  <p:tags r:id="rId13"/>
                </p:custDataLst>
              </p:nvPr>
            </p:nvSpPr>
            <p:spPr>
              <a:xfrm>
                <a:off x="4601572" y="4049660"/>
                <a:ext cx="3053528" cy="7207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charset="0"/>
                            </a:rPr>
                            <m:t>H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charset="0"/>
                            </a:rPr>
                            <m:t>⊗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𝑛</m:t>
                          </m:r>
                        </m:sup>
                      </m:sSup>
                      <m:r>
                        <a:rPr lang="en-US" sz="2000" b="0" i="0" smtClean="0">
                          <a:latin typeface="Cambria Math" charset="0"/>
                        </a:rPr>
                        <m:t>(</m:t>
                      </m:r>
                      <m:d>
                        <m:dPr>
                          <m:begChr m:val="|"/>
                          <m:endChr m:val="⟩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𝑧</m:t>
                          </m:r>
                        </m:e>
                      </m:d>
                      <m:r>
                        <a:rPr lang="en-US" sz="2000" b="0" i="1" smtClean="0">
                          <a:latin typeface="Cambria Math" charset="0"/>
                        </a:rPr>
                        <m:t>+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−1</m:t>
                              </m:r>
                            </m:e>
                          </m:d>
                        </m:e>
                        <m:sup>
                          <m:r>
                            <a:rPr lang="en-US" sz="2000" b="0" i="1" smtClean="0">
                              <a:latin typeface="Cambria Math" charset="0"/>
                            </a:rPr>
                            <m:t>𝑥</m:t>
                          </m:r>
                        </m:sup>
                      </m:sSup>
                      <m:d>
                        <m:dPr>
                          <m:begChr m:val="|"/>
                          <m:endChr m:val="⟩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𝑧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+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𝑣</m:t>
                          </m:r>
                        </m:e>
                      </m:d>
                      <m:r>
                        <a:rPr lang="en-US" sz="2000" b="0" i="1" smtClean="0">
                          <a:latin typeface="Cambria Math" charset="0"/>
                        </a:rPr>
                        <m:t>),</m:t>
                      </m:r>
                    </m:oMath>
                  </m:oMathPara>
                </a14:m>
                <a:endParaRPr lang="en-US" sz="2000" b="0" i="1" dirty="0">
                  <a:latin typeface="Cambria Math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0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𝒞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𝑠𝑘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𝑣</m:t>
                          </m:r>
                        </m:e>
                      </m:d>
                      <m:r>
                        <a:rPr lang="en-US" sz="2000" i="1">
                          <a:latin typeface="Cambria Math" charset="0"/>
                        </a:rPr>
                        <m:t>,</m:t>
                      </m:r>
                      <m:r>
                        <a:rPr lang="en-US" sz="2000" b="0" i="1" smtClean="0">
                          <a:latin typeface="Cambria Math" charset="0"/>
                        </a:rPr>
                        <m:t>𝑏</m:t>
                      </m:r>
                      <m:r>
                        <a:rPr lang="en-US" sz="2000" b="0" i="1" smtClean="0">
                          <a:latin typeface="Cambria Math" charset="0"/>
                        </a:rPr>
                        <m:t>⊕</m:t>
                      </m:r>
                      <m:r>
                        <a:rPr lang="en-US" sz="2000" b="0" i="1" smtClean="0">
                          <a:latin typeface="Cambria Math" charset="0"/>
                        </a:rPr>
                        <m:t>𝑥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3"/>
                </p:custDataLst>
              </p:nvPr>
            </p:nvSpPr>
            <p:spPr>
              <a:xfrm>
                <a:off x="4601572" y="4049660"/>
                <a:ext cx="3053528" cy="720710"/>
              </a:xfrm>
              <a:prstGeom prst="rect">
                <a:avLst/>
              </a:prstGeom>
              <a:blipFill>
                <a:blip r:embed="rId26"/>
                <a:stretch>
                  <a:fillRect b="-33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/>
              <p:cNvSpPr txBox="1"/>
              <p:nvPr>
                <p:custDataLst>
                  <p:tags r:id="rId14"/>
                </p:custDataLst>
              </p:nvPr>
            </p:nvSpPr>
            <p:spPr>
              <a:xfrm>
                <a:off x="4571716" y="4996724"/>
                <a:ext cx="3176210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/>
                  <a:t>Only two valid deletion certificates, so publish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charset="0"/>
                      </a:rPr>
                      <m:t>OWF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charset="0"/>
                          </a:rPr>
                          <m:t>𝑧</m:t>
                        </m:r>
                      </m:e>
                    </m:d>
                    <m:r>
                      <a:rPr lang="en-US" sz="2000" b="0" i="1" smtClean="0">
                        <a:latin typeface="Cambria Math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charset="0"/>
                      </a:rPr>
                      <m:t>OWF</m:t>
                    </m:r>
                    <m:r>
                      <a:rPr lang="en-US" sz="2000" b="0" i="1" smtClean="0">
                        <a:latin typeface="Cambria Math" charset="0"/>
                      </a:rPr>
                      <m:t>(</m:t>
                    </m:r>
                    <m:r>
                      <a:rPr lang="en-US" sz="2000" b="0" i="1" smtClean="0">
                        <a:latin typeface="Cambria Math" charset="0"/>
                      </a:rPr>
                      <m:t>𝑧</m:t>
                    </m:r>
                    <m:r>
                      <a:rPr lang="en-US" sz="2000" b="0" i="1" smtClean="0">
                        <a:latin typeface="Cambria Math" charset="0"/>
                      </a:rPr>
                      <m:t>+</m:t>
                    </m:r>
                    <m:r>
                      <a:rPr lang="en-US" sz="2000" b="0" i="1" smtClean="0">
                        <a:latin typeface="Cambria Math" charset="0"/>
                      </a:rPr>
                      <m:t>𝑣</m:t>
                    </m:r>
                    <m:r>
                      <a:rPr lang="en-US" sz="2000" b="0" i="1" smtClean="0">
                        <a:latin typeface="Cambria Math" charset="0"/>
                      </a:rPr>
                      <m:t>)</m:t>
                    </m:r>
                  </m:oMath>
                </a14:m>
                <a:endParaRPr lang="en-US" sz="2000" i="1" dirty="0"/>
              </a:p>
            </p:txBody>
          </p:sp>
        </mc:Choice>
        <mc:Fallback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4"/>
                </p:custDataLst>
              </p:nvPr>
            </p:nvSpPr>
            <p:spPr>
              <a:xfrm>
                <a:off x="4571716" y="4996724"/>
                <a:ext cx="3176210" cy="1015663"/>
              </a:xfrm>
              <a:prstGeom prst="rect">
                <a:avLst/>
              </a:prstGeom>
              <a:blipFill>
                <a:blip r:embed="rId27"/>
                <a:stretch>
                  <a:fillRect t="-3614" b="-54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/>
              <p:cNvSpPr txBox="1"/>
              <p:nvPr>
                <p:custDataLst>
                  <p:tags r:id="rId15"/>
                </p:custDataLst>
              </p:nvPr>
            </p:nvSpPr>
            <p:spPr>
              <a:xfrm>
                <a:off x="8939603" y="2917381"/>
                <a:ext cx="2517843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charset="0"/>
                      </a:rPr>
                      <m:t>𝑆</m:t>
                    </m:r>
                  </m:oMath>
                </a14:m>
                <a:r>
                  <a:rPr lang="en-US" sz="2000" dirty="0"/>
                  <a:t> uniform over all subspaces</a:t>
                </a:r>
              </a:p>
            </p:txBody>
          </p:sp>
        </mc:Choice>
        <mc:Fallback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5"/>
                </p:custDataLst>
              </p:nvPr>
            </p:nvSpPr>
            <p:spPr>
              <a:xfrm>
                <a:off x="8939603" y="2917381"/>
                <a:ext cx="2517843" cy="707886"/>
              </a:xfrm>
              <a:prstGeom prst="rect">
                <a:avLst/>
              </a:prstGeom>
              <a:blipFill>
                <a:blip r:embed="rId28"/>
                <a:stretch>
                  <a:fillRect t="-5172" b="-146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/>
          <p:cNvSpPr txBox="1"/>
          <p:nvPr>
            <p:custDataLst>
              <p:tags r:id="rId16"/>
            </p:custDataLst>
          </p:nvPr>
        </p:nvSpPr>
        <p:spPr>
          <a:xfrm>
            <a:off x="5223596" y="3931257"/>
            <a:ext cx="237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</a:p>
        </p:txBody>
      </p:sp>
      <p:cxnSp>
        <p:nvCxnSpPr>
          <p:cNvPr id="27" name="Straight Connector 26"/>
          <p:cNvCxnSpPr/>
          <p:nvPr>
            <p:custDataLst>
              <p:tags r:id="rId17"/>
            </p:custDataLst>
          </p:nvPr>
        </p:nvCxnSpPr>
        <p:spPr>
          <a:xfrm>
            <a:off x="0" y="1819315"/>
            <a:ext cx="121920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>
            <p:custDataLst>
              <p:tags r:id="rId18"/>
            </p:custDataLst>
          </p:nvPr>
        </p:nvSpPr>
        <p:spPr>
          <a:xfrm>
            <a:off x="1542416" y="6157374"/>
            <a:ext cx="805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[BI20]</a:t>
            </a:r>
            <a:endParaRPr lang="en-US" sz="2000" dirty="0"/>
          </a:p>
        </p:txBody>
      </p:sp>
      <p:sp>
        <p:nvSpPr>
          <p:cNvPr id="21" name="TextBox 20"/>
          <p:cNvSpPr txBox="1"/>
          <p:nvPr>
            <p:custDataLst>
              <p:tags r:id="rId19"/>
            </p:custDataLst>
          </p:nvPr>
        </p:nvSpPr>
        <p:spPr>
          <a:xfrm>
            <a:off x="5342379" y="6157374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[</a:t>
            </a:r>
            <a:r>
              <a:rPr lang="en-US" sz="2000" b="1" dirty="0"/>
              <a:t>B</a:t>
            </a:r>
            <a:r>
              <a:rPr lang="en-US" sz="2000" dirty="0"/>
              <a:t>KMPW23]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10674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" descr="oman reading Icon 3877731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191" y="853131"/>
            <a:ext cx="4370107" cy="4370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5" name="Straight Arrow Connector 34"/>
          <p:cNvCxnSpPr/>
          <p:nvPr>
            <p:custDataLst>
              <p:tags r:id="rId3"/>
            </p:custDataLst>
          </p:nvPr>
        </p:nvCxnSpPr>
        <p:spPr>
          <a:xfrm>
            <a:off x="3974356" y="2432668"/>
            <a:ext cx="317689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>
            <p:custDataLst>
              <p:tags r:id="rId4"/>
            </p:custDataLst>
          </p:nvPr>
        </p:nvSpPr>
        <p:spPr>
          <a:xfrm>
            <a:off x="5037445" y="1445058"/>
            <a:ext cx="53893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|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1" name="TextBox 40"/>
              <p:cNvSpPr txBox="1"/>
              <p:nvPr>
                <p:custDataLst>
                  <p:tags r:id="rId5"/>
                </p:custDataLst>
              </p:nvPr>
            </p:nvSpPr>
            <p:spPr>
              <a:xfrm>
                <a:off x="5769046" y="1445058"/>
                <a:ext cx="636713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000" b="0" i="1" smtClean="0">
                          <a:latin typeface="Cambria Math" charset="0"/>
                        </a:rPr>
                        <m:t>⟩</m:t>
                      </m:r>
                    </m:oMath>
                  </m:oMathPara>
                </a14:m>
                <a:endParaRPr lang="en-US" sz="6000" dirty="0"/>
              </a:p>
            </p:txBody>
          </p:sp>
        </mc:Choice>
        <mc:Fallback>
          <p:sp>
            <p:nvSpPr>
              <p:cNvPr id="41" name="TextBox 40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5"/>
                </p:custDataLst>
              </p:nvPr>
            </p:nvSpPr>
            <p:spPr>
              <a:xfrm>
                <a:off x="5769046" y="1445058"/>
                <a:ext cx="636713" cy="1015663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Rectangle 41"/>
          <p:cNvSpPr/>
          <p:nvPr>
            <p:custDataLst>
              <p:tags r:id="rId6"/>
            </p:custDataLst>
          </p:nvPr>
        </p:nvSpPr>
        <p:spPr>
          <a:xfrm>
            <a:off x="5397766" y="1744880"/>
            <a:ext cx="548640" cy="548640"/>
          </a:xfrm>
          <a:prstGeom prst="rect">
            <a:avLst/>
          </a:prstGeom>
          <a:solidFill>
            <a:schemeClr val="accent4">
              <a:alpha val="2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ea typeface="Braggadocio" charset="0"/>
                <a:cs typeface="Braggadocio" charset="0"/>
              </a:rPr>
              <a:t>D</a:t>
            </a:r>
          </a:p>
        </p:txBody>
      </p:sp>
      <p:pic>
        <p:nvPicPr>
          <p:cNvPr id="43" name="Picture 8" descr="ocked Padlock Outline Security Symbol Vector - Clip Art Black And White  Loc"/>
          <p:cNvPicPr>
            <a:picLocks noChangeAspect="1" noChangeArrowheads="1"/>
          </p:cNvPicPr>
          <p:nvPr>
            <p:custDataLst>
              <p:tags r:id="rId7"/>
            </p:custDataLst>
          </p:nvPr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0832" y="1515379"/>
            <a:ext cx="332850" cy="426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TextBox 43"/>
          <p:cNvSpPr txBox="1"/>
          <p:nvPr>
            <p:custDataLst>
              <p:tags r:id="rId8"/>
            </p:custDataLst>
          </p:nvPr>
        </p:nvSpPr>
        <p:spPr>
          <a:xfrm>
            <a:off x="345707" y="4935315"/>
            <a:ext cx="118462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400" dirty="0"/>
              <a:t>Assumption: Malicious server cannot recover D from the encoding in polynomial time</a:t>
            </a:r>
          </a:p>
        </p:txBody>
      </p:sp>
      <p:pic>
        <p:nvPicPr>
          <p:cNvPr id="23" name="Picture 6" descr="ay 15, 2020 - 99+ Outline Cloud Clipart, Free Download Transparent Png  Image"/>
          <p:cNvPicPr>
            <a:picLocks noChangeAspect="1" noChangeArrowheads="1"/>
          </p:cNvPicPr>
          <p:nvPr>
            <p:custDataLst>
              <p:tags r:id="rId9"/>
            </p:custData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9195" y="1803421"/>
            <a:ext cx="4211432" cy="2572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Rectangle 23"/>
          <p:cNvSpPr/>
          <p:nvPr>
            <p:custDataLst>
              <p:tags r:id="rId10"/>
            </p:custDataLst>
          </p:nvPr>
        </p:nvSpPr>
        <p:spPr>
          <a:xfrm>
            <a:off x="9382376" y="2938498"/>
            <a:ext cx="548640" cy="548640"/>
          </a:xfrm>
          <a:prstGeom prst="rect">
            <a:avLst/>
          </a:prstGeom>
          <a:solidFill>
            <a:schemeClr val="accent4">
              <a:alpha val="2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ea typeface="Braggadocio" charset="0"/>
                <a:cs typeface="Braggadocio" charset="0"/>
              </a:rPr>
              <a:t>D</a:t>
            </a:r>
          </a:p>
        </p:txBody>
      </p:sp>
      <p:sp>
        <p:nvSpPr>
          <p:cNvPr id="25" name="TextBox 24"/>
          <p:cNvSpPr txBox="1"/>
          <p:nvPr>
            <p:custDataLst>
              <p:tags r:id="rId11"/>
            </p:custDataLst>
          </p:nvPr>
        </p:nvSpPr>
        <p:spPr>
          <a:xfrm>
            <a:off x="9023732" y="2644031"/>
            <a:ext cx="53893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|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/>
              <p:cNvSpPr txBox="1"/>
              <p:nvPr>
                <p:custDataLst>
                  <p:tags r:id="rId12"/>
                </p:custDataLst>
              </p:nvPr>
            </p:nvSpPr>
            <p:spPr>
              <a:xfrm>
                <a:off x="9755333" y="2644031"/>
                <a:ext cx="636713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000" b="0" i="1" smtClean="0">
                          <a:latin typeface="Cambria Math" charset="0"/>
                        </a:rPr>
                        <m:t>⟩</m:t>
                      </m:r>
                    </m:oMath>
                  </m:oMathPara>
                </a14:m>
                <a:endParaRPr lang="en-US" sz="6000" dirty="0"/>
              </a:p>
            </p:txBody>
          </p:sp>
        </mc:Choice>
        <mc:Fallback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2"/>
                </p:custDataLst>
              </p:nvPr>
            </p:nvSpPr>
            <p:spPr>
              <a:xfrm>
                <a:off x="9755333" y="2644031"/>
                <a:ext cx="636713" cy="1015663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7" name="Picture 8" descr="ocked Padlock Outline Security Symbol Vector - Clip Art Black And White  Loc"/>
          <p:cNvPicPr>
            <a:picLocks noChangeAspect="1" noChangeArrowheads="1"/>
          </p:cNvPicPr>
          <p:nvPr>
            <p:custDataLst>
              <p:tags r:id="rId13"/>
            </p:custDataLst>
          </p:nvPr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2456" y="2712408"/>
            <a:ext cx="332850" cy="426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itle 1"/>
          <p:cNvSpPr>
            <a:spLocks noGrp="1"/>
          </p:cNvSpPr>
          <p:nvPr>
            <p:ph type="title"/>
            <p:custDataLst>
              <p:tags r:id="rId14"/>
            </p:custDataLst>
          </p:nvPr>
        </p:nvSpPr>
        <p:spPr>
          <a:xfrm>
            <a:off x="175191" y="125251"/>
            <a:ext cx="7850763" cy="1034342"/>
          </a:xfrm>
        </p:spPr>
        <p:txBody>
          <a:bodyPr/>
          <a:lstStyle/>
          <a:p>
            <a:r>
              <a:rPr lang="en-US" dirty="0"/>
              <a:t>Certified Deletion: Cloud Storage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275817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  <p:custDataLst>
                  <p:tags r:id="rId2"/>
                </p:custDataLst>
              </p:nvPr>
            </p:nvSpPr>
            <p:spPr>
              <a:xfrm>
                <a:off x="1577660" y="224719"/>
                <a:ext cx="9232900" cy="744892"/>
              </a:xfrm>
            </p:spPr>
            <p:txBody>
              <a:bodyPr/>
              <a:lstStyle/>
              <a:p>
                <a:r>
                  <a:rPr lang="en-US" dirty="0"/>
                  <a:t>Instantiatiating the distribution over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𝑆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  <p:custDataLst>
                  <p:tags r:id="rId2"/>
                </p:custDataLst>
              </p:nvPr>
            </p:nvSpPr>
            <p:spPr>
              <a:xfrm>
                <a:off x="1577660" y="224719"/>
                <a:ext cx="9232900" cy="744892"/>
              </a:xfrm>
              <a:blipFill>
                <a:blip r:embed="rId23"/>
                <a:stretch>
                  <a:fillRect l="-2708" t="-22951" b="-360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>
            <p:custDataLst>
              <p:tags r:id="rId3"/>
            </p:custDataLst>
          </p:nvPr>
        </p:nvSpPr>
        <p:spPr>
          <a:xfrm>
            <a:off x="5086370" y="1075266"/>
            <a:ext cx="22376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Optimize for</a:t>
            </a:r>
            <a:r>
              <a:rPr lang="mr-IN" sz="2800" dirty="0"/>
              <a:t>…</a:t>
            </a:r>
            <a:endParaRPr lang="en-US" sz="2800" dirty="0"/>
          </a:p>
        </p:txBody>
      </p:sp>
      <p:sp>
        <p:nvSpPr>
          <p:cNvPr id="5" name="TextBox 4"/>
          <p:cNvSpPr txBox="1"/>
          <p:nvPr>
            <p:custDataLst>
              <p:tags r:id="rId4"/>
            </p:custDataLst>
          </p:nvPr>
        </p:nvSpPr>
        <p:spPr>
          <a:xfrm>
            <a:off x="1215342" y="1997881"/>
            <a:ext cx="15530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/>
              <a:t>Practicality</a:t>
            </a:r>
          </a:p>
        </p:txBody>
      </p:sp>
      <p:sp>
        <p:nvSpPr>
          <p:cNvPr id="6" name="TextBox 5"/>
          <p:cNvSpPr txBox="1"/>
          <p:nvPr>
            <p:custDataLst>
              <p:tags r:id="rId5"/>
            </p:custDataLst>
          </p:nvPr>
        </p:nvSpPr>
        <p:spPr>
          <a:xfrm>
            <a:off x="8311728" y="1997881"/>
            <a:ext cx="37996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/>
              <a:t>Publicly-Verifiable </a:t>
            </a:r>
            <a:r>
              <a:rPr lang="en-US" sz="2400" u="sng" dirty="0" err="1"/>
              <a:t>Ciphertext</a:t>
            </a:r>
            <a:endParaRPr lang="en-US" sz="2400" u="sng" dirty="0"/>
          </a:p>
        </p:txBody>
      </p:sp>
      <p:sp>
        <p:nvSpPr>
          <p:cNvPr id="7" name="TextBox 6"/>
          <p:cNvSpPr txBox="1"/>
          <p:nvPr>
            <p:custDataLst>
              <p:tags r:id="rId6"/>
            </p:custDataLst>
          </p:nvPr>
        </p:nvSpPr>
        <p:spPr>
          <a:xfrm>
            <a:off x="4426029" y="1997881"/>
            <a:ext cx="35583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/>
              <a:t>Publicly-Verifiable Deletion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/>
              <p:cNvSpPr txBox="1"/>
              <p:nvPr>
                <p:custDataLst>
                  <p:tags r:id="rId7"/>
                </p:custDataLst>
              </p:nvPr>
            </p:nvSpPr>
            <p:spPr>
              <a:xfrm>
                <a:off x="108997" y="2747883"/>
                <a:ext cx="3877299" cy="10454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charset="0"/>
                      </a:rPr>
                      <m:t>𝑆</m:t>
                    </m:r>
                  </m:oMath>
                </a14:m>
                <a:r>
                  <a:rPr lang="en-US" sz="2000" dirty="0"/>
                  <a:t> spanned by standard basis vectors (</a:t>
                </a:r>
                <a:r>
                  <a:rPr lang="en-US" sz="2000" dirty="0" err="1"/>
                  <a:t>Wiesner</a:t>
                </a:r>
                <a:r>
                  <a:rPr lang="en-US" sz="2000" dirty="0"/>
                  <a:t>/BB84 states): 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charset="0"/>
                      </a:rPr>
                      <m:t>𝜃</m:t>
                    </m:r>
                    <m:r>
                      <a:rPr lang="en-US" sz="2000" b="0" i="1" smtClean="0">
                        <a:latin typeface="Cambria Math" charset="0"/>
                      </a:rPr>
                      <m:t>←</m:t>
                    </m:r>
                    <m:r>
                      <m:rPr>
                        <m:lit/>
                      </m:rPr>
                      <a:rPr lang="en-US" sz="2000" b="0" i="1" smtClean="0">
                        <a:latin typeface="Cambria Math" charset="0"/>
                      </a:rPr>
                      <m:t>{</m:t>
                    </m:r>
                    <m:r>
                      <a:rPr lang="en-US" sz="2000" b="0" i="1" smtClean="0">
                        <a:latin typeface="Cambria Math" charset="0"/>
                      </a:rPr>
                      <m:t>0,1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lit/>
                          </m:rPr>
                          <a:rPr lang="en-US" sz="2000" b="0" i="1" smtClean="0">
                            <a:latin typeface="Cambria Math" charset="0"/>
                          </a:rPr>
                          <m:t>}</m:t>
                        </m:r>
                      </m:e>
                      <m:sup>
                        <m:r>
                          <a:rPr lang="en-US" sz="2000" b="0" i="1" smtClean="0">
                            <a:latin typeface="Cambria Math" charset="0"/>
                          </a:rPr>
                          <m:t>𝑛</m:t>
                        </m:r>
                      </m:sup>
                    </m:sSup>
                    <m:r>
                      <a:rPr lang="en-US" sz="2000" b="0" i="1" smtClean="0">
                        <a:latin typeface="Cambria Math" charset="0"/>
                      </a:rPr>
                      <m:t>, </m:t>
                    </m:r>
                    <m:r>
                      <a:rPr lang="en-US" sz="2000" i="1">
                        <a:latin typeface="Cambria Math" charset="0"/>
                      </a:rPr>
                      <m:t>𝑆</m:t>
                    </m:r>
                    <m:r>
                      <a:rPr lang="en-US" sz="2000">
                        <a:latin typeface="Cambria Math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>
                        <a:latin typeface="Cambria Math" charset="0"/>
                      </a:rPr>
                      <m:t>span</m:t>
                    </m:r>
                    <m:r>
                      <m:rPr>
                        <m:lit/>
                      </m:rPr>
                      <a:rPr lang="en-US" sz="2000" i="1">
                        <a:latin typeface="Cambria Math" charset="0"/>
                      </a:rPr>
                      <m:t>{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charset="0"/>
                          </a:rPr>
                          <m:t>𝑒</m:t>
                        </m:r>
                      </m:e>
                      <m:sub>
                        <m:r>
                          <a:rPr lang="en-US" sz="2000" i="1">
                            <a:latin typeface="Cambria Math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lit/>
                          </m:rPr>
                          <a:rPr lang="en-US" sz="2000" i="1">
                            <a:latin typeface="Cambria Math" charset="0"/>
                          </a:rPr>
                          <m:t>}</m:t>
                        </m:r>
                      </m:e>
                      <m:sub>
                        <m:r>
                          <a:rPr lang="en-US" sz="2000" i="1">
                            <a:latin typeface="Cambria Math" charset="0"/>
                          </a:rPr>
                          <m:t>𝑖</m:t>
                        </m:r>
                        <m:r>
                          <a:rPr lang="en-US" sz="2000" i="1">
                            <a:latin typeface="Cambria Math" charset="0"/>
                          </a:rPr>
                          <m:t>: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000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>
                            <a:latin typeface="Cambria Math" charset="0"/>
                          </a:rPr>
                          <m:t>=1</m:t>
                        </m:r>
                      </m:sub>
                    </m:sSub>
                  </m:oMath>
                </a14:m>
                <a:endParaRPr lang="en-US" sz="2000" dirty="0"/>
              </a:p>
            </p:txBody>
          </p:sp>
        </mc:Choice>
        <mc:Fallback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7"/>
                </p:custDataLst>
              </p:nvPr>
            </p:nvSpPr>
            <p:spPr>
              <a:xfrm>
                <a:off x="108997" y="2747883"/>
                <a:ext cx="3877299" cy="1045479"/>
              </a:xfrm>
              <a:prstGeom prst="rect">
                <a:avLst/>
              </a:prstGeom>
              <a:blipFill>
                <a:blip r:embed="rId24"/>
                <a:stretch>
                  <a:fillRect t="-3509" b="-29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/>
              <p:cNvSpPr txBox="1"/>
              <p:nvPr>
                <p:custDataLst>
                  <p:tags r:id="rId8"/>
                </p:custDataLst>
              </p:nvPr>
            </p:nvSpPr>
            <p:spPr>
              <a:xfrm>
                <a:off x="376478" y="4120328"/>
                <a:ext cx="3140411" cy="7512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charset="0"/>
                            </a:rPr>
                            <m:t>H</m:t>
                          </m:r>
                        </m:e>
                        <m:sup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sup>
                      </m:sSup>
                      <m:d>
                        <m:dPr>
                          <m:begChr m:val="|"/>
                          <m:endChr m:val="⟩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000" i="1">
                          <a:latin typeface="Cambria Math" charset="0"/>
                        </a:rPr>
                        <m:t>,</m:t>
                      </m:r>
                      <m:r>
                        <a:rPr lang="en-US" sz="2000" b="0" i="1" smtClean="0">
                          <a:latin typeface="Cambria Math" charset="0"/>
                        </a:rPr>
                        <m:t>…,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charset="0"/>
                            </a:rPr>
                            <m:t>H</m:t>
                          </m:r>
                        </m:e>
                        <m:sup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</m:sup>
                      </m:sSup>
                      <m:d>
                        <m:dPr>
                          <m:begChr m:val="|"/>
                          <m:endChr m:val="⟩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sz="2000" b="0" i="0" smtClean="0">
                          <a:latin typeface="Cambria Math" charset="0"/>
                        </a:rPr>
                        <m:t>, </m:t>
                      </m:r>
                    </m:oMath>
                  </m:oMathPara>
                </a14:m>
                <a:endParaRPr lang="en-US" sz="2000" b="0" i="0" dirty="0">
                  <a:latin typeface="Cambria Math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0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𝒞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𝑠𝑘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𝜃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h</m:t>
                          </m:r>
                        </m:e>
                      </m:d>
                      <m:r>
                        <a:rPr lang="en-US" sz="2000" i="1">
                          <a:latin typeface="Cambria Math" charset="0"/>
                        </a:rPr>
                        <m:t>,</m:t>
                      </m:r>
                      <m:r>
                        <a:rPr lang="en-US" sz="2000" b="0" i="1" smtClean="0">
                          <a:latin typeface="Cambria Math" charset="0"/>
                        </a:rPr>
                        <m:t>𝑏</m:t>
                      </m:r>
                      <m:r>
                        <a:rPr lang="en-US" sz="2000" b="0" i="1" smtClean="0">
                          <a:latin typeface="Cambria Math" charset="0"/>
                        </a:rPr>
                        <m:t>⊕</m:t>
                      </m:r>
                      <m:r>
                        <a:rPr lang="en-US" sz="2000" b="0" i="1" smtClean="0">
                          <a:latin typeface="Cambria Math" charset="0"/>
                        </a:rPr>
                        <m:t>h</m:t>
                      </m:r>
                      <m:r>
                        <a:rPr lang="en-US" sz="2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r>
                        <m:rPr>
                          <m:lit/>
                        </m:rPr>
                        <a:rPr lang="en-US" sz="2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{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m:rPr>
                              <m:lit/>
                            </m:rPr>
                            <a:rPr lang="en-US" sz="2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}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: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=0</m:t>
                          </m:r>
                        </m:sub>
                      </m:sSub>
                      <m:r>
                        <a:rPr lang="en-US" sz="2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8"/>
                </p:custDataLst>
              </p:nvPr>
            </p:nvSpPr>
            <p:spPr>
              <a:xfrm>
                <a:off x="376478" y="4120328"/>
                <a:ext cx="3140411" cy="751296"/>
              </a:xfrm>
              <a:prstGeom prst="rect">
                <a:avLst/>
              </a:prstGeom>
              <a:blipFill>
                <a:blip r:embed="rId25"/>
                <a:stretch>
                  <a:fillRect r="-194" b="-40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>
            <p:custDataLst>
              <p:tags r:id="rId9"/>
            </p:custDataLst>
          </p:nvPr>
        </p:nvSpPr>
        <p:spPr>
          <a:xfrm>
            <a:off x="581410" y="5402611"/>
            <a:ext cx="29547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No entanglement required</a:t>
            </a:r>
          </a:p>
        </p:txBody>
      </p:sp>
      <p:cxnSp>
        <p:nvCxnSpPr>
          <p:cNvPr id="13" name="Straight Connector 12"/>
          <p:cNvCxnSpPr/>
          <p:nvPr>
            <p:custDataLst>
              <p:tags r:id="rId10"/>
            </p:custDataLst>
          </p:nvPr>
        </p:nvCxnSpPr>
        <p:spPr>
          <a:xfrm flipH="1">
            <a:off x="4117539" y="1806614"/>
            <a:ext cx="5781" cy="5029200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>
            <p:custDataLst>
              <p:tags r:id="rId11"/>
            </p:custDataLst>
          </p:nvPr>
        </p:nvCxnSpPr>
        <p:spPr>
          <a:xfrm>
            <a:off x="8196322" y="1818189"/>
            <a:ext cx="8727" cy="5029200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/>
              <p:cNvSpPr txBox="1"/>
              <p:nvPr>
                <p:custDataLst>
                  <p:tags r:id="rId12"/>
                </p:custDataLst>
              </p:nvPr>
            </p:nvSpPr>
            <p:spPr>
              <a:xfrm>
                <a:off x="4810282" y="2901204"/>
                <a:ext cx="2613026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charset="0"/>
                      </a:rPr>
                      <m:t>𝑆</m:t>
                    </m:r>
                  </m:oMath>
                </a14:m>
                <a:r>
                  <a:rPr lang="en-US" sz="2000" dirty="0"/>
                  <a:t> has dimension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charset="0"/>
                      </a:rPr>
                      <m:t>𝑛</m:t>
                    </m:r>
                    <m:r>
                      <a:rPr lang="en-US" sz="2000" b="0" i="1" smtClean="0">
                        <a:latin typeface="Cambria Math" charset="0"/>
                      </a:rPr>
                      <m:t>−1</m:t>
                    </m:r>
                  </m:oMath>
                </a14:m>
                <a:r>
                  <a:rPr lang="en-US" sz="2000" dirty="0"/>
                  <a:t>, so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charset="0"/>
                          </a:rPr>
                          <m:t>𝑆</m:t>
                        </m:r>
                      </m:e>
                      <m:sup>
                        <m:r>
                          <a:rPr lang="en-US" sz="2000" b="0" i="1" smtClean="0">
                            <a:latin typeface="Cambria Math" charset="0"/>
                          </a:rPr>
                          <m:t>⊥</m:t>
                        </m:r>
                      </m:sup>
                    </m:sSup>
                    <m:r>
                      <a:rPr lang="en-US" sz="2000" b="0" i="1" smtClean="0">
                        <a:latin typeface="Cambria Math" charset="0"/>
                      </a:rPr>
                      <m:t>=</m:t>
                    </m:r>
                    <m:r>
                      <m:rPr>
                        <m:lit/>
                      </m:rPr>
                      <a:rPr lang="en-US" sz="2000" b="0" i="1" smtClean="0">
                        <a:latin typeface="Cambria Math" charset="0"/>
                      </a:rPr>
                      <m:t>{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charset="0"/>
                          </a:rPr>
                          <m:t>0</m:t>
                        </m:r>
                      </m:e>
                      <m:sup>
                        <m:r>
                          <a:rPr lang="en-US" sz="2000" b="0" i="1" smtClean="0">
                            <a:latin typeface="Cambria Math" charset="0"/>
                          </a:rPr>
                          <m:t>𝑛</m:t>
                        </m:r>
                      </m:sup>
                    </m:sSup>
                    <m:r>
                      <a:rPr lang="en-US" sz="2000" b="0" i="1" smtClean="0">
                        <a:latin typeface="Cambria Math" charset="0"/>
                      </a:rPr>
                      <m:t>,</m:t>
                    </m:r>
                    <m:r>
                      <a:rPr lang="en-US" sz="2000" b="0" i="1" smtClean="0">
                        <a:latin typeface="Cambria Math" charset="0"/>
                      </a:rPr>
                      <m:t>𝑣</m:t>
                    </m:r>
                    <m:r>
                      <m:rPr>
                        <m:lit/>
                      </m:rPr>
                      <a:rPr lang="en-US" sz="2000" b="0" i="1" smtClean="0">
                        <a:latin typeface="Cambria Math" charset="0"/>
                      </a:rPr>
                      <m:t>}</m:t>
                    </m:r>
                  </m:oMath>
                </a14:m>
                <a:endParaRPr lang="en-US" sz="2000" dirty="0"/>
              </a:p>
            </p:txBody>
          </p:sp>
        </mc:Choice>
        <mc:Fallback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2"/>
                </p:custDataLst>
              </p:nvPr>
            </p:nvSpPr>
            <p:spPr>
              <a:xfrm>
                <a:off x="4810282" y="2901204"/>
                <a:ext cx="2613026" cy="707886"/>
              </a:xfrm>
              <a:prstGeom prst="rect">
                <a:avLst/>
              </a:prstGeom>
              <a:blipFill>
                <a:blip r:embed="rId26"/>
                <a:stretch>
                  <a:fillRect t="-5172" r="-4196" b="-146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/>
              <p:cNvSpPr txBox="1"/>
              <p:nvPr>
                <p:custDataLst>
                  <p:tags r:id="rId13"/>
                </p:custDataLst>
              </p:nvPr>
            </p:nvSpPr>
            <p:spPr>
              <a:xfrm>
                <a:off x="4601572" y="4049660"/>
                <a:ext cx="3053528" cy="7207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charset="0"/>
                            </a:rPr>
                            <m:t>H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charset="0"/>
                            </a:rPr>
                            <m:t>⊗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𝑛</m:t>
                          </m:r>
                        </m:sup>
                      </m:sSup>
                      <m:r>
                        <a:rPr lang="en-US" sz="2000" b="0" i="0" smtClean="0">
                          <a:latin typeface="Cambria Math" charset="0"/>
                        </a:rPr>
                        <m:t>(</m:t>
                      </m:r>
                      <m:d>
                        <m:dPr>
                          <m:begChr m:val="|"/>
                          <m:endChr m:val="⟩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𝑧</m:t>
                          </m:r>
                        </m:e>
                      </m:d>
                      <m:r>
                        <a:rPr lang="en-US" sz="2000" b="0" i="1" smtClean="0">
                          <a:latin typeface="Cambria Math" charset="0"/>
                        </a:rPr>
                        <m:t>+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−1</m:t>
                              </m:r>
                            </m:e>
                          </m:d>
                        </m:e>
                        <m:sup>
                          <m:r>
                            <a:rPr lang="en-US" sz="2000" b="0" i="1" smtClean="0">
                              <a:latin typeface="Cambria Math" charset="0"/>
                            </a:rPr>
                            <m:t>𝑥</m:t>
                          </m:r>
                        </m:sup>
                      </m:sSup>
                      <m:d>
                        <m:dPr>
                          <m:begChr m:val="|"/>
                          <m:endChr m:val="⟩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𝑧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+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𝑣</m:t>
                          </m:r>
                        </m:e>
                      </m:d>
                      <m:r>
                        <a:rPr lang="en-US" sz="2000" b="0" i="1" smtClean="0">
                          <a:latin typeface="Cambria Math" charset="0"/>
                        </a:rPr>
                        <m:t>),</m:t>
                      </m:r>
                    </m:oMath>
                  </m:oMathPara>
                </a14:m>
                <a:endParaRPr lang="en-US" sz="2000" b="0" i="1" dirty="0">
                  <a:latin typeface="Cambria Math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0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𝒞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𝑠𝑘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𝑣</m:t>
                          </m:r>
                        </m:e>
                      </m:d>
                      <m:r>
                        <a:rPr lang="en-US" sz="2000" i="1">
                          <a:latin typeface="Cambria Math" charset="0"/>
                        </a:rPr>
                        <m:t>,</m:t>
                      </m:r>
                      <m:r>
                        <a:rPr lang="en-US" sz="2000" b="0" i="1" smtClean="0">
                          <a:latin typeface="Cambria Math" charset="0"/>
                        </a:rPr>
                        <m:t>𝑏</m:t>
                      </m:r>
                      <m:r>
                        <a:rPr lang="en-US" sz="2000" b="0" i="1" smtClean="0">
                          <a:latin typeface="Cambria Math" charset="0"/>
                        </a:rPr>
                        <m:t>⊕</m:t>
                      </m:r>
                      <m:r>
                        <a:rPr lang="en-US" sz="2000" b="0" i="1" smtClean="0">
                          <a:latin typeface="Cambria Math" charset="0"/>
                        </a:rPr>
                        <m:t>𝑥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3"/>
                </p:custDataLst>
              </p:nvPr>
            </p:nvSpPr>
            <p:spPr>
              <a:xfrm>
                <a:off x="4601572" y="4049660"/>
                <a:ext cx="3053528" cy="720710"/>
              </a:xfrm>
              <a:prstGeom prst="rect">
                <a:avLst/>
              </a:prstGeom>
              <a:blipFill>
                <a:blip r:embed="rId27"/>
                <a:stretch>
                  <a:fillRect b="-33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/>
              <p:cNvSpPr txBox="1"/>
              <p:nvPr>
                <p:custDataLst>
                  <p:tags r:id="rId14"/>
                </p:custDataLst>
              </p:nvPr>
            </p:nvSpPr>
            <p:spPr>
              <a:xfrm>
                <a:off x="4571716" y="4996724"/>
                <a:ext cx="3176210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/>
                  <a:t>Only two valid deletion certificates, so publish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charset="0"/>
                      </a:rPr>
                      <m:t>OWF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charset="0"/>
                          </a:rPr>
                          <m:t>𝑧</m:t>
                        </m:r>
                      </m:e>
                    </m:d>
                    <m:r>
                      <a:rPr lang="en-US" sz="2000" b="0" i="1" smtClean="0">
                        <a:latin typeface="Cambria Math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charset="0"/>
                      </a:rPr>
                      <m:t>OWF</m:t>
                    </m:r>
                    <m:r>
                      <a:rPr lang="en-US" sz="2000" b="0" i="1" smtClean="0">
                        <a:latin typeface="Cambria Math" charset="0"/>
                      </a:rPr>
                      <m:t>(</m:t>
                    </m:r>
                    <m:r>
                      <a:rPr lang="en-US" sz="2000" b="0" i="1" smtClean="0">
                        <a:latin typeface="Cambria Math" charset="0"/>
                      </a:rPr>
                      <m:t>𝑧</m:t>
                    </m:r>
                    <m:r>
                      <a:rPr lang="en-US" sz="2000" b="0" i="1" smtClean="0">
                        <a:latin typeface="Cambria Math" charset="0"/>
                      </a:rPr>
                      <m:t>+</m:t>
                    </m:r>
                    <m:r>
                      <a:rPr lang="en-US" sz="2000" b="0" i="1" smtClean="0">
                        <a:latin typeface="Cambria Math" charset="0"/>
                      </a:rPr>
                      <m:t>𝑣</m:t>
                    </m:r>
                    <m:r>
                      <a:rPr lang="en-US" sz="2000" b="0" i="1" smtClean="0">
                        <a:latin typeface="Cambria Math" charset="0"/>
                      </a:rPr>
                      <m:t>)</m:t>
                    </m:r>
                  </m:oMath>
                </a14:m>
                <a:endParaRPr lang="en-US" sz="2000" i="1" dirty="0"/>
              </a:p>
            </p:txBody>
          </p:sp>
        </mc:Choice>
        <mc:Fallback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4"/>
                </p:custDataLst>
              </p:nvPr>
            </p:nvSpPr>
            <p:spPr>
              <a:xfrm>
                <a:off x="4571716" y="4996724"/>
                <a:ext cx="3176210" cy="1015663"/>
              </a:xfrm>
              <a:prstGeom prst="rect">
                <a:avLst/>
              </a:prstGeom>
              <a:blipFill>
                <a:blip r:embed="rId28"/>
                <a:stretch>
                  <a:fillRect t="-3614" b="-54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/>
              <p:cNvSpPr txBox="1"/>
              <p:nvPr>
                <p:custDataLst>
                  <p:tags r:id="rId15"/>
                </p:custDataLst>
              </p:nvPr>
            </p:nvSpPr>
            <p:spPr>
              <a:xfrm>
                <a:off x="8939603" y="2917381"/>
                <a:ext cx="2517843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charset="0"/>
                      </a:rPr>
                      <m:t>𝑆</m:t>
                    </m:r>
                  </m:oMath>
                </a14:m>
                <a:r>
                  <a:rPr lang="en-US" sz="2000" dirty="0"/>
                  <a:t> uniform over all subspaces</a:t>
                </a:r>
              </a:p>
            </p:txBody>
          </p:sp>
        </mc:Choice>
        <mc:Fallback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5"/>
                </p:custDataLst>
              </p:nvPr>
            </p:nvSpPr>
            <p:spPr>
              <a:xfrm>
                <a:off x="8939603" y="2917381"/>
                <a:ext cx="2517843" cy="707886"/>
              </a:xfrm>
              <a:prstGeom prst="rect">
                <a:avLst/>
              </a:prstGeom>
              <a:blipFill>
                <a:blip r:embed="rId29"/>
                <a:stretch>
                  <a:fillRect t="-5172" b="-146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/>
              <p:cNvSpPr txBox="1"/>
              <p:nvPr>
                <p:custDataLst>
                  <p:tags r:id="rId16"/>
                </p:custDataLst>
              </p:nvPr>
            </p:nvSpPr>
            <p:spPr>
              <a:xfrm>
                <a:off x="8829946" y="4200287"/>
                <a:ext cx="2981072" cy="4397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𝑥</m:t>
                              </m:r>
                              <m:r>
                                <a:rPr lang="en-US" sz="2000" i="1"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𝑧</m:t>
                              </m:r>
                            </m:sub>
                          </m:sSub>
                        </m:e>
                      </m:d>
                      <m:r>
                        <a:rPr lang="en-US" sz="2000" i="1">
                          <a:latin typeface="Cambria Math" charset="0"/>
                        </a:rPr>
                        <m:t>,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00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𝒞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𝑠𝑘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charset="0"/>
                            </a:rPr>
                            <m:t>𝑆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h</m:t>
                          </m:r>
                        </m:e>
                      </m:d>
                      <m:r>
                        <a:rPr lang="en-US" sz="2000" i="1">
                          <a:latin typeface="Cambria Math" charset="0"/>
                        </a:rPr>
                        <m:t>,</m:t>
                      </m:r>
                      <m:r>
                        <a:rPr lang="en-US" sz="2000" b="0" i="1" smtClean="0">
                          <a:latin typeface="Cambria Math" charset="0"/>
                        </a:rPr>
                        <m:t>𝑏</m:t>
                      </m:r>
                      <m:r>
                        <a:rPr lang="en-US" sz="2000" b="0" i="1" smtClean="0">
                          <a:latin typeface="Cambria Math" charset="0"/>
                        </a:rPr>
                        <m:t>⊕</m:t>
                      </m:r>
                      <m:r>
                        <a:rPr lang="en-US" sz="2000" b="0" i="1" smtClean="0">
                          <a:latin typeface="Cambria Math" charset="0"/>
                        </a:rPr>
                        <m:t>h</m:t>
                      </m:r>
                      <m:r>
                        <a:rPr lang="en-US" sz="2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r>
                        <a:rPr lang="en-US" sz="2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𝑥</m:t>
                      </m:r>
                      <m:r>
                        <a:rPr lang="en-US" sz="2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6"/>
                </p:custDataLst>
              </p:nvPr>
            </p:nvSpPr>
            <p:spPr>
              <a:xfrm>
                <a:off x="8829946" y="4200287"/>
                <a:ext cx="2981072" cy="439736"/>
              </a:xfrm>
              <a:prstGeom prst="rect">
                <a:avLst/>
              </a:prstGeom>
              <a:blipFill>
                <a:blip r:embed="rId30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/>
          <p:cNvSpPr txBox="1"/>
          <p:nvPr>
            <p:custDataLst>
              <p:tags r:id="rId17"/>
            </p:custDataLst>
          </p:nvPr>
        </p:nvSpPr>
        <p:spPr>
          <a:xfrm>
            <a:off x="5223596" y="3931257"/>
            <a:ext cx="237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</a:p>
        </p:txBody>
      </p:sp>
      <p:cxnSp>
        <p:nvCxnSpPr>
          <p:cNvPr id="27" name="Straight Connector 26"/>
          <p:cNvCxnSpPr/>
          <p:nvPr>
            <p:custDataLst>
              <p:tags r:id="rId18"/>
            </p:custDataLst>
          </p:nvPr>
        </p:nvCxnSpPr>
        <p:spPr>
          <a:xfrm>
            <a:off x="0" y="1819315"/>
            <a:ext cx="121920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>
            <p:custDataLst>
              <p:tags r:id="rId19"/>
            </p:custDataLst>
          </p:nvPr>
        </p:nvSpPr>
        <p:spPr>
          <a:xfrm>
            <a:off x="1542416" y="6157374"/>
            <a:ext cx="805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[BI20]</a:t>
            </a:r>
            <a:endParaRPr lang="en-US" sz="2000" dirty="0"/>
          </a:p>
        </p:txBody>
      </p:sp>
      <p:sp>
        <p:nvSpPr>
          <p:cNvPr id="21" name="TextBox 20"/>
          <p:cNvSpPr txBox="1"/>
          <p:nvPr>
            <p:custDataLst>
              <p:tags r:id="rId20"/>
            </p:custDataLst>
          </p:nvPr>
        </p:nvSpPr>
        <p:spPr>
          <a:xfrm>
            <a:off x="5342379" y="6157374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[</a:t>
            </a:r>
            <a:r>
              <a:rPr lang="en-US" sz="2000" b="1" dirty="0"/>
              <a:t>B</a:t>
            </a:r>
            <a:r>
              <a:rPr lang="en-US" sz="2000" dirty="0"/>
              <a:t>KMPW23]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0411547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  <p:custDataLst>
                  <p:tags r:id="rId2"/>
                </p:custDataLst>
              </p:nvPr>
            </p:nvSpPr>
            <p:spPr>
              <a:xfrm>
                <a:off x="1577660" y="224719"/>
                <a:ext cx="9232900" cy="744892"/>
              </a:xfrm>
            </p:spPr>
            <p:txBody>
              <a:bodyPr/>
              <a:lstStyle/>
              <a:p>
                <a:r>
                  <a:rPr lang="en-US" dirty="0"/>
                  <a:t>Instantiatiating the distribution over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𝑆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  <p:custDataLst>
                  <p:tags r:id="rId2"/>
                </p:custDataLst>
              </p:nvPr>
            </p:nvSpPr>
            <p:spPr>
              <a:xfrm>
                <a:off x="1577660" y="224719"/>
                <a:ext cx="9232900" cy="744892"/>
              </a:xfrm>
              <a:blipFill>
                <a:blip r:embed="rId24"/>
                <a:stretch>
                  <a:fillRect l="-2708" t="-22951" b="-360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>
            <p:custDataLst>
              <p:tags r:id="rId3"/>
            </p:custDataLst>
          </p:nvPr>
        </p:nvSpPr>
        <p:spPr>
          <a:xfrm>
            <a:off x="5086370" y="1075266"/>
            <a:ext cx="22376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Optimize for</a:t>
            </a:r>
            <a:r>
              <a:rPr lang="mr-IN" sz="2800" dirty="0"/>
              <a:t>…</a:t>
            </a:r>
            <a:endParaRPr lang="en-US" sz="2800" dirty="0"/>
          </a:p>
        </p:txBody>
      </p:sp>
      <p:sp>
        <p:nvSpPr>
          <p:cNvPr id="5" name="TextBox 4"/>
          <p:cNvSpPr txBox="1"/>
          <p:nvPr>
            <p:custDataLst>
              <p:tags r:id="rId4"/>
            </p:custDataLst>
          </p:nvPr>
        </p:nvSpPr>
        <p:spPr>
          <a:xfrm>
            <a:off x="1215342" y="1997881"/>
            <a:ext cx="15530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/>
              <a:t>Practicality</a:t>
            </a:r>
          </a:p>
        </p:txBody>
      </p:sp>
      <p:sp>
        <p:nvSpPr>
          <p:cNvPr id="6" name="TextBox 5"/>
          <p:cNvSpPr txBox="1"/>
          <p:nvPr>
            <p:custDataLst>
              <p:tags r:id="rId5"/>
            </p:custDataLst>
          </p:nvPr>
        </p:nvSpPr>
        <p:spPr>
          <a:xfrm>
            <a:off x="8311728" y="1997881"/>
            <a:ext cx="37996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/>
              <a:t>Publicly-Verifiable </a:t>
            </a:r>
            <a:r>
              <a:rPr lang="en-US" sz="2400" u="sng" dirty="0" err="1"/>
              <a:t>Ciphertext</a:t>
            </a:r>
            <a:endParaRPr lang="en-US" sz="2400" u="sng" dirty="0"/>
          </a:p>
        </p:txBody>
      </p:sp>
      <p:sp>
        <p:nvSpPr>
          <p:cNvPr id="7" name="TextBox 6"/>
          <p:cNvSpPr txBox="1"/>
          <p:nvPr>
            <p:custDataLst>
              <p:tags r:id="rId6"/>
            </p:custDataLst>
          </p:nvPr>
        </p:nvSpPr>
        <p:spPr>
          <a:xfrm>
            <a:off x="4426029" y="1997881"/>
            <a:ext cx="35583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/>
              <a:t>Publicly-Verifiable Deletion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/>
              <p:cNvSpPr txBox="1"/>
              <p:nvPr>
                <p:custDataLst>
                  <p:tags r:id="rId7"/>
                </p:custDataLst>
              </p:nvPr>
            </p:nvSpPr>
            <p:spPr>
              <a:xfrm>
                <a:off x="108997" y="2747883"/>
                <a:ext cx="3877299" cy="10454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charset="0"/>
                      </a:rPr>
                      <m:t>𝑆</m:t>
                    </m:r>
                  </m:oMath>
                </a14:m>
                <a:r>
                  <a:rPr lang="en-US" sz="2000" dirty="0"/>
                  <a:t> spanned by standard basis vectors (</a:t>
                </a:r>
                <a:r>
                  <a:rPr lang="en-US" sz="2000" dirty="0" err="1"/>
                  <a:t>Wiesner</a:t>
                </a:r>
                <a:r>
                  <a:rPr lang="en-US" sz="2000" dirty="0"/>
                  <a:t>/BB84 states): 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charset="0"/>
                      </a:rPr>
                      <m:t>𝜃</m:t>
                    </m:r>
                    <m:r>
                      <a:rPr lang="en-US" sz="2000" b="0" i="1" smtClean="0">
                        <a:latin typeface="Cambria Math" charset="0"/>
                      </a:rPr>
                      <m:t>←</m:t>
                    </m:r>
                    <m:r>
                      <m:rPr>
                        <m:lit/>
                      </m:rPr>
                      <a:rPr lang="en-US" sz="2000" b="0" i="1" smtClean="0">
                        <a:latin typeface="Cambria Math" charset="0"/>
                      </a:rPr>
                      <m:t>{</m:t>
                    </m:r>
                    <m:r>
                      <a:rPr lang="en-US" sz="2000" b="0" i="1" smtClean="0">
                        <a:latin typeface="Cambria Math" charset="0"/>
                      </a:rPr>
                      <m:t>0,1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lit/>
                          </m:rPr>
                          <a:rPr lang="en-US" sz="2000" b="0" i="1" smtClean="0">
                            <a:latin typeface="Cambria Math" charset="0"/>
                          </a:rPr>
                          <m:t>}</m:t>
                        </m:r>
                      </m:e>
                      <m:sup>
                        <m:r>
                          <a:rPr lang="en-US" sz="2000" b="0" i="1" smtClean="0">
                            <a:latin typeface="Cambria Math" charset="0"/>
                          </a:rPr>
                          <m:t>𝑛</m:t>
                        </m:r>
                      </m:sup>
                    </m:sSup>
                    <m:r>
                      <a:rPr lang="en-US" sz="2000" b="0" i="1" smtClean="0">
                        <a:latin typeface="Cambria Math" charset="0"/>
                      </a:rPr>
                      <m:t>, </m:t>
                    </m:r>
                    <m:r>
                      <a:rPr lang="en-US" sz="2000" i="1">
                        <a:latin typeface="Cambria Math" charset="0"/>
                      </a:rPr>
                      <m:t>𝑆</m:t>
                    </m:r>
                    <m:r>
                      <a:rPr lang="en-US" sz="2000">
                        <a:latin typeface="Cambria Math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>
                        <a:latin typeface="Cambria Math" charset="0"/>
                      </a:rPr>
                      <m:t>span</m:t>
                    </m:r>
                    <m:r>
                      <m:rPr>
                        <m:lit/>
                      </m:rPr>
                      <a:rPr lang="en-US" sz="2000" i="1">
                        <a:latin typeface="Cambria Math" charset="0"/>
                      </a:rPr>
                      <m:t>{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charset="0"/>
                          </a:rPr>
                          <m:t>𝑒</m:t>
                        </m:r>
                      </m:e>
                      <m:sub>
                        <m:r>
                          <a:rPr lang="en-US" sz="2000" i="1">
                            <a:latin typeface="Cambria Math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lit/>
                          </m:rPr>
                          <a:rPr lang="en-US" sz="2000" i="1">
                            <a:latin typeface="Cambria Math" charset="0"/>
                          </a:rPr>
                          <m:t>}</m:t>
                        </m:r>
                      </m:e>
                      <m:sub>
                        <m:r>
                          <a:rPr lang="en-US" sz="2000" i="1">
                            <a:latin typeface="Cambria Math" charset="0"/>
                          </a:rPr>
                          <m:t>𝑖</m:t>
                        </m:r>
                        <m:r>
                          <a:rPr lang="en-US" sz="2000" i="1">
                            <a:latin typeface="Cambria Math" charset="0"/>
                          </a:rPr>
                          <m:t>: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000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>
                            <a:latin typeface="Cambria Math" charset="0"/>
                          </a:rPr>
                          <m:t>=1</m:t>
                        </m:r>
                      </m:sub>
                    </m:sSub>
                  </m:oMath>
                </a14:m>
                <a:endParaRPr lang="en-US" sz="2000" dirty="0"/>
              </a:p>
            </p:txBody>
          </p:sp>
        </mc:Choice>
        <mc:Fallback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7"/>
                </p:custDataLst>
              </p:nvPr>
            </p:nvSpPr>
            <p:spPr>
              <a:xfrm>
                <a:off x="108997" y="2747883"/>
                <a:ext cx="3877299" cy="1045479"/>
              </a:xfrm>
              <a:prstGeom prst="rect">
                <a:avLst/>
              </a:prstGeom>
              <a:blipFill>
                <a:blip r:embed="rId25"/>
                <a:stretch>
                  <a:fillRect t="-3509" b="-29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/>
              <p:cNvSpPr txBox="1"/>
              <p:nvPr>
                <p:custDataLst>
                  <p:tags r:id="rId8"/>
                </p:custDataLst>
              </p:nvPr>
            </p:nvSpPr>
            <p:spPr>
              <a:xfrm>
                <a:off x="376478" y="4120328"/>
                <a:ext cx="3140411" cy="7512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charset="0"/>
                            </a:rPr>
                            <m:t>H</m:t>
                          </m:r>
                        </m:e>
                        <m:sup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sup>
                      </m:sSup>
                      <m:d>
                        <m:dPr>
                          <m:begChr m:val="|"/>
                          <m:endChr m:val="⟩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000" i="1">
                          <a:latin typeface="Cambria Math" charset="0"/>
                        </a:rPr>
                        <m:t>,</m:t>
                      </m:r>
                      <m:r>
                        <a:rPr lang="en-US" sz="2000" b="0" i="1" smtClean="0">
                          <a:latin typeface="Cambria Math" charset="0"/>
                        </a:rPr>
                        <m:t>…,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charset="0"/>
                            </a:rPr>
                            <m:t>H</m:t>
                          </m:r>
                        </m:e>
                        <m:sup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</m:sup>
                      </m:sSup>
                      <m:d>
                        <m:dPr>
                          <m:begChr m:val="|"/>
                          <m:endChr m:val="⟩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sz="2000" b="0" i="0" smtClean="0">
                          <a:latin typeface="Cambria Math" charset="0"/>
                        </a:rPr>
                        <m:t>, </m:t>
                      </m:r>
                    </m:oMath>
                  </m:oMathPara>
                </a14:m>
                <a:endParaRPr lang="en-US" sz="2000" b="0" i="0" dirty="0">
                  <a:latin typeface="Cambria Math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0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𝒞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𝑠𝑘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𝜃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h</m:t>
                          </m:r>
                        </m:e>
                      </m:d>
                      <m:r>
                        <a:rPr lang="en-US" sz="2000" i="1">
                          <a:latin typeface="Cambria Math" charset="0"/>
                        </a:rPr>
                        <m:t>,</m:t>
                      </m:r>
                      <m:r>
                        <a:rPr lang="en-US" sz="2000" b="0" i="1" smtClean="0">
                          <a:latin typeface="Cambria Math" charset="0"/>
                        </a:rPr>
                        <m:t>𝑏</m:t>
                      </m:r>
                      <m:r>
                        <a:rPr lang="en-US" sz="2000" b="0" i="1" smtClean="0">
                          <a:latin typeface="Cambria Math" charset="0"/>
                        </a:rPr>
                        <m:t>⊕</m:t>
                      </m:r>
                      <m:r>
                        <a:rPr lang="en-US" sz="2000" b="0" i="1" smtClean="0">
                          <a:latin typeface="Cambria Math" charset="0"/>
                        </a:rPr>
                        <m:t>h</m:t>
                      </m:r>
                      <m:r>
                        <a:rPr lang="en-US" sz="2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r>
                        <m:rPr>
                          <m:lit/>
                        </m:rPr>
                        <a:rPr lang="en-US" sz="2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{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m:rPr>
                              <m:lit/>
                            </m:rPr>
                            <a:rPr lang="en-US" sz="2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}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: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=0</m:t>
                          </m:r>
                        </m:sub>
                      </m:sSub>
                      <m:r>
                        <a:rPr lang="en-US" sz="2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8"/>
                </p:custDataLst>
              </p:nvPr>
            </p:nvSpPr>
            <p:spPr>
              <a:xfrm>
                <a:off x="376478" y="4120328"/>
                <a:ext cx="3140411" cy="751296"/>
              </a:xfrm>
              <a:prstGeom prst="rect">
                <a:avLst/>
              </a:prstGeom>
              <a:blipFill>
                <a:blip r:embed="rId26"/>
                <a:stretch>
                  <a:fillRect r="-194" b="-40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>
            <p:custDataLst>
              <p:tags r:id="rId9"/>
            </p:custDataLst>
          </p:nvPr>
        </p:nvSpPr>
        <p:spPr>
          <a:xfrm>
            <a:off x="581410" y="5402611"/>
            <a:ext cx="29547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No entanglement required</a:t>
            </a:r>
          </a:p>
        </p:txBody>
      </p:sp>
      <p:cxnSp>
        <p:nvCxnSpPr>
          <p:cNvPr id="13" name="Straight Connector 12"/>
          <p:cNvCxnSpPr/>
          <p:nvPr>
            <p:custDataLst>
              <p:tags r:id="rId10"/>
            </p:custDataLst>
          </p:nvPr>
        </p:nvCxnSpPr>
        <p:spPr>
          <a:xfrm flipH="1">
            <a:off x="4117539" y="1806614"/>
            <a:ext cx="5781" cy="5029200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>
            <p:custDataLst>
              <p:tags r:id="rId11"/>
            </p:custDataLst>
          </p:nvPr>
        </p:nvCxnSpPr>
        <p:spPr>
          <a:xfrm>
            <a:off x="8196322" y="1818189"/>
            <a:ext cx="8727" cy="5029200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/>
              <p:cNvSpPr txBox="1"/>
              <p:nvPr>
                <p:custDataLst>
                  <p:tags r:id="rId12"/>
                </p:custDataLst>
              </p:nvPr>
            </p:nvSpPr>
            <p:spPr>
              <a:xfrm>
                <a:off x="4810282" y="2901204"/>
                <a:ext cx="2613026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charset="0"/>
                      </a:rPr>
                      <m:t>𝑆</m:t>
                    </m:r>
                  </m:oMath>
                </a14:m>
                <a:r>
                  <a:rPr lang="en-US" sz="2000" dirty="0"/>
                  <a:t> has dimension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charset="0"/>
                      </a:rPr>
                      <m:t>𝑛</m:t>
                    </m:r>
                    <m:r>
                      <a:rPr lang="en-US" sz="2000" b="0" i="1" smtClean="0">
                        <a:latin typeface="Cambria Math" charset="0"/>
                      </a:rPr>
                      <m:t>−1</m:t>
                    </m:r>
                  </m:oMath>
                </a14:m>
                <a:r>
                  <a:rPr lang="en-US" sz="2000" dirty="0"/>
                  <a:t>, so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charset="0"/>
                          </a:rPr>
                          <m:t>𝑆</m:t>
                        </m:r>
                      </m:e>
                      <m:sup>
                        <m:r>
                          <a:rPr lang="en-US" sz="2000" b="0" i="1" smtClean="0">
                            <a:latin typeface="Cambria Math" charset="0"/>
                          </a:rPr>
                          <m:t>⊥</m:t>
                        </m:r>
                      </m:sup>
                    </m:sSup>
                    <m:r>
                      <a:rPr lang="en-US" sz="2000" b="0" i="1" smtClean="0">
                        <a:latin typeface="Cambria Math" charset="0"/>
                      </a:rPr>
                      <m:t>=</m:t>
                    </m:r>
                    <m:r>
                      <m:rPr>
                        <m:lit/>
                      </m:rPr>
                      <a:rPr lang="en-US" sz="2000" b="0" i="1" smtClean="0">
                        <a:latin typeface="Cambria Math" charset="0"/>
                      </a:rPr>
                      <m:t>{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charset="0"/>
                          </a:rPr>
                          <m:t>0</m:t>
                        </m:r>
                      </m:e>
                      <m:sup>
                        <m:r>
                          <a:rPr lang="en-US" sz="2000" b="0" i="1" smtClean="0">
                            <a:latin typeface="Cambria Math" charset="0"/>
                          </a:rPr>
                          <m:t>𝑛</m:t>
                        </m:r>
                      </m:sup>
                    </m:sSup>
                    <m:r>
                      <a:rPr lang="en-US" sz="2000" b="0" i="1" smtClean="0">
                        <a:latin typeface="Cambria Math" charset="0"/>
                      </a:rPr>
                      <m:t>,</m:t>
                    </m:r>
                    <m:r>
                      <a:rPr lang="en-US" sz="2000" b="0" i="1" smtClean="0">
                        <a:latin typeface="Cambria Math" charset="0"/>
                      </a:rPr>
                      <m:t>𝑣</m:t>
                    </m:r>
                    <m:r>
                      <m:rPr>
                        <m:lit/>
                      </m:rPr>
                      <a:rPr lang="en-US" sz="2000" b="0" i="1" smtClean="0">
                        <a:latin typeface="Cambria Math" charset="0"/>
                      </a:rPr>
                      <m:t>}</m:t>
                    </m:r>
                  </m:oMath>
                </a14:m>
                <a:endParaRPr lang="en-US" sz="2000" dirty="0"/>
              </a:p>
            </p:txBody>
          </p:sp>
        </mc:Choice>
        <mc:Fallback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2"/>
                </p:custDataLst>
              </p:nvPr>
            </p:nvSpPr>
            <p:spPr>
              <a:xfrm>
                <a:off x="4810282" y="2901204"/>
                <a:ext cx="2613026" cy="707886"/>
              </a:xfrm>
              <a:prstGeom prst="rect">
                <a:avLst/>
              </a:prstGeom>
              <a:blipFill>
                <a:blip r:embed="rId27"/>
                <a:stretch>
                  <a:fillRect t="-5172" r="-4196" b="-146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/>
              <p:cNvSpPr txBox="1"/>
              <p:nvPr>
                <p:custDataLst>
                  <p:tags r:id="rId13"/>
                </p:custDataLst>
              </p:nvPr>
            </p:nvSpPr>
            <p:spPr>
              <a:xfrm>
                <a:off x="4601572" y="4049660"/>
                <a:ext cx="3053528" cy="7207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charset="0"/>
                            </a:rPr>
                            <m:t>H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charset="0"/>
                            </a:rPr>
                            <m:t>⊗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𝑛</m:t>
                          </m:r>
                        </m:sup>
                      </m:sSup>
                      <m:r>
                        <a:rPr lang="en-US" sz="2000" b="0" i="0" smtClean="0">
                          <a:latin typeface="Cambria Math" charset="0"/>
                        </a:rPr>
                        <m:t>(</m:t>
                      </m:r>
                      <m:d>
                        <m:dPr>
                          <m:begChr m:val="|"/>
                          <m:endChr m:val="⟩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𝑧</m:t>
                          </m:r>
                        </m:e>
                      </m:d>
                      <m:r>
                        <a:rPr lang="en-US" sz="2000" b="0" i="1" smtClean="0">
                          <a:latin typeface="Cambria Math" charset="0"/>
                        </a:rPr>
                        <m:t>+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−1</m:t>
                              </m:r>
                            </m:e>
                          </m:d>
                        </m:e>
                        <m:sup>
                          <m:r>
                            <a:rPr lang="en-US" sz="2000" b="0" i="1" smtClean="0">
                              <a:latin typeface="Cambria Math" charset="0"/>
                            </a:rPr>
                            <m:t>𝑥</m:t>
                          </m:r>
                        </m:sup>
                      </m:sSup>
                      <m:d>
                        <m:dPr>
                          <m:begChr m:val="|"/>
                          <m:endChr m:val="⟩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𝑧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+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𝑣</m:t>
                          </m:r>
                        </m:e>
                      </m:d>
                      <m:r>
                        <a:rPr lang="en-US" sz="2000" b="0" i="1" smtClean="0">
                          <a:latin typeface="Cambria Math" charset="0"/>
                        </a:rPr>
                        <m:t>),</m:t>
                      </m:r>
                    </m:oMath>
                  </m:oMathPara>
                </a14:m>
                <a:endParaRPr lang="en-US" sz="2000" b="0" i="1" dirty="0">
                  <a:latin typeface="Cambria Math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0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𝒞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𝑠𝑘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𝑣</m:t>
                          </m:r>
                        </m:e>
                      </m:d>
                      <m:r>
                        <a:rPr lang="en-US" sz="2000" i="1">
                          <a:latin typeface="Cambria Math" charset="0"/>
                        </a:rPr>
                        <m:t>,</m:t>
                      </m:r>
                      <m:r>
                        <a:rPr lang="en-US" sz="2000" b="0" i="1" smtClean="0">
                          <a:latin typeface="Cambria Math" charset="0"/>
                        </a:rPr>
                        <m:t>𝑏</m:t>
                      </m:r>
                      <m:r>
                        <a:rPr lang="en-US" sz="2000" b="0" i="1" smtClean="0">
                          <a:latin typeface="Cambria Math" charset="0"/>
                        </a:rPr>
                        <m:t>⊕</m:t>
                      </m:r>
                      <m:r>
                        <a:rPr lang="en-US" sz="2000" b="0" i="1" smtClean="0">
                          <a:latin typeface="Cambria Math" charset="0"/>
                        </a:rPr>
                        <m:t>𝑥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3"/>
                </p:custDataLst>
              </p:nvPr>
            </p:nvSpPr>
            <p:spPr>
              <a:xfrm>
                <a:off x="4601572" y="4049660"/>
                <a:ext cx="3053528" cy="720710"/>
              </a:xfrm>
              <a:prstGeom prst="rect">
                <a:avLst/>
              </a:prstGeom>
              <a:blipFill>
                <a:blip r:embed="rId28"/>
                <a:stretch>
                  <a:fillRect b="-33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/>
              <p:cNvSpPr txBox="1"/>
              <p:nvPr>
                <p:custDataLst>
                  <p:tags r:id="rId14"/>
                </p:custDataLst>
              </p:nvPr>
            </p:nvSpPr>
            <p:spPr>
              <a:xfrm>
                <a:off x="4571716" y="4996724"/>
                <a:ext cx="3176210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/>
                  <a:t>Only two valid deletion certificates, so publish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charset="0"/>
                      </a:rPr>
                      <m:t>OWF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charset="0"/>
                          </a:rPr>
                          <m:t>𝑧</m:t>
                        </m:r>
                      </m:e>
                    </m:d>
                    <m:r>
                      <a:rPr lang="en-US" sz="2000" b="0" i="1" smtClean="0">
                        <a:latin typeface="Cambria Math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charset="0"/>
                      </a:rPr>
                      <m:t>OWF</m:t>
                    </m:r>
                    <m:r>
                      <a:rPr lang="en-US" sz="2000" b="0" i="1" smtClean="0">
                        <a:latin typeface="Cambria Math" charset="0"/>
                      </a:rPr>
                      <m:t>(</m:t>
                    </m:r>
                    <m:r>
                      <a:rPr lang="en-US" sz="2000" b="0" i="1" smtClean="0">
                        <a:latin typeface="Cambria Math" charset="0"/>
                      </a:rPr>
                      <m:t>𝑧</m:t>
                    </m:r>
                    <m:r>
                      <a:rPr lang="en-US" sz="2000" b="0" i="1" smtClean="0">
                        <a:latin typeface="Cambria Math" charset="0"/>
                      </a:rPr>
                      <m:t>+</m:t>
                    </m:r>
                    <m:r>
                      <a:rPr lang="en-US" sz="2000" b="0" i="1" smtClean="0">
                        <a:latin typeface="Cambria Math" charset="0"/>
                      </a:rPr>
                      <m:t>𝑣</m:t>
                    </m:r>
                    <m:r>
                      <a:rPr lang="en-US" sz="2000" b="0" i="1" smtClean="0">
                        <a:latin typeface="Cambria Math" charset="0"/>
                      </a:rPr>
                      <m:t>)</m:t>
                    </m:r>
                  </m:oMath>
                </a14:m>
                <a:endParaRPr lang="en-US" sz="2000" i="1" dirty="0"/>
              </a:p>
            </p:txBody>
          </p:sp>
        </mc:Choice>
        <mc:Fallback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4"/>
                </p:custDataLst>
              </p:nvPr>
            </p:nvSpPr>
            <p:spPr>
              <a:xfrm>
                <a:off x="4571716" y="4996724"/>
                <a:ext cx="3176210" cy="1015663"/>
              </a:xfrm>
              <a:prstGeom prst="rect">
                <a:avLst/>
              </a:prstGeom>
              <a:blipFill>
                <a:blip r:embed="rId29"/>
                <a:stretch>
                  <a:fillRect t="-3614" b="-54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/>
              <p:cNvSpPr txBox="1"/>
              <p:nvPr>
                <p:custDataLst>
                  <p:tags r:id="rId15"/>
                </p:custDataLst>
              </p:nvPr>
            </p:nvSpPr>
            <p:spPr>
              <a:xfrm>
                <a:off x="8939603" y="2917381"/>
                <a:ext cx="2517843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charset="0"/>
                      </a:rPr>
                      <m:t>𝑆</m:t>
                    </m:r>
                  </m:oMath>
                </a14:m>
                <a:r>
                  <a:rPr lang="en-US" sz="2000" dirty="0"/>
                  <a:t> uniform over all subspaces</a:t>
                </a:r>
              </a:p>
            </p:txBody>
          </p:sp>
        </mc:Choice>
        <mc:Fallback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5"/>
                </p:custDataLst>
              </p:nvPr>
            </p:nvSpPr>
            <p:spPr>
              <a:xfrm>
                <a:off x="8939603" y="2917381"/>
                <a:ext cx="2517843" cy="707886"/>
              </a:xfrm>
              <a:prstGeom prst="rect">
                <a:avLst/>
              </a:prstGeom>
              <a:blipFill>
                <a:blip r:embed="rId30"/>
                <a:stretch>
                  <a:fillRect t="-5172" b="-146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/>
              <p:cNvSpPr txBox="1"/>
              <p:nvPr>
                <p:custDataLst>
                  <p:tags r:id="rId16"/>
                </p:custDataLst>
              </p:nvPr>
            </p:nvSpPr>
            <p:spPr>
              <a:xfrm>
                <a:off x="8829946" y="4200287"/>
                <a:ext cx="2981072" cy="4397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𝑥</m:t>
                              </m:r>
                              <m:r>
                                <a:rPr lang="en-US" sz="2000" i="1"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𝑧</m:t>
                              </m:r>
                            </m:sub>
                          </m:sSub>
                        </m:e>
                      </m:d>
                      <m:r>
                        <a:rPr lang="en-US" sz="2000" i="1">
                          <a:latin typeface="Cambria Math" charset="0"/>
                        </a:rPr>
                        <m:t>,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00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𝒞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𝑠𝑘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charset="0"/>
                            </a:rPr>
                            <m:t>𝑆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h</m:t>
                          </m:r>
                        </m:e>
                      </m:d>
                      <m:r>
                        <a:rPr lang="en-US" sz="2000" i="1">
                          <a:latin typeface="Cambria Math" charset="0"/>
                        </a:rPr>
                        <m:t>,</m:t>
                      </m:r>
                      <m:r>
                        <a:rPr lang="en-US" sz="2000" b="0" i="1" smtClean="0">
                          <a:latin typeface="Cambria Math" charset="0"/>
                        </a:rPr>
                        <m:t>𝑏</m:t>
                      </m:r>
                      <m:r>
                        <a:rPr lang="en-US" sz="2000" b="0" i="1" smtClean="0">
                          <a:latin typeface="Cambria Math" charset="0"/>
                        </a:rPr>
                        <m:t>⊕</m:t>
                      </m:r>
                      <m:r>
                        <a:rPr lang="en-US" sz="2000" b="0" i="1" smtClean="0">
                          <a:latin typeface="Cambria Math" charset="0"/>
                        </a:rPr>
                        <m:t>h</m:t>
                      </m:r>
                      <m:r>
                        <a:rPr lang="en-US" sz="2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r>
                        <a:rPr lang="en-US" sz="2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𝑥</m:t>
                      </m:r>
                      <m:r>
                        <a:rPr lang="en-US" sz="2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6"/>
                </p:custDataLst>
              </p:nvPr>
            </p:nvSpPr>
            <p:spPr>
              <a:xfrm>
                <a:off x="8829946" y="4200287"/>
                <a:ext cx="2981072" cy="439736"/>
              </a:xfrm>
              <a:prstGeom prst="rect">
                <a:avLst/>
              </a:prstGeom>
              <a:blipFill>
                <a:blip r:embed="rId31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/>
              <p:cNvSpPr txBox="1"/>
              <p:nvPr>
                <p:custDataLst>
                  <p:tags r:id="rId17"/>
                </p:custDataLst>
              </p:nvPr>
            </p:nvSpPr>
            <p:spPr>
              <a:xfrm>
                <a:off x="8769354" y="5150612"/>
                <a:ext cx="2998164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/>
                  <a:t>Secure even given oracle access to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charset="0"/>
                      </a:rPr>
                      <m:t>𝑆</m:t>
                    </m:r>
                    <m:r>
                      <a:rPr lang="en-US" sz="2000" b="0" i="1" smtClean="0">
                        <a:latin typeface="Cambria Math" charset="0"/>
                      </a:rPr>
                      <m:t>+</m:t>
                    </m:r>
                    <m:r>
                      <a:rPr lang="en-US" sz="2000" b="0" i="1" smtClean="0">
                        <a:latin typeface="Cambria Math" charset="0"/>
                      </a:rPr>
                      <m:t>𝑥</m:t>
                    </m:r>
                  </m:oMath>
                </a14:m>
                <a:endParaRPr lang="en-US" sz="2000" dirty="0"/>
              </a:p>
            </p:txBody>
          </p:sp>
        </mc:Choice>
        <mc:Fallback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7"/>
                </p:custDataLst>
              </p:nvPr>
            </p:nvSpPr>
            <p:spPr>
              <a:xfrm>
                <a:off x="8769354" y="5150612"/>
                <a:ext cx="2998164" cy="707886"/>
              </a:xfrm>
              <a:prstGeom prst="rect">
                <a:avLst/>
              </a:prstGeom>
              <a:blipFill>
                <a:blip r:embed="rId32"/>
                <a:stretch>
                  <a:fillRect t="-5172" b="-146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/>
          <p:cNvSpPr txBox="1"/>
          <p:nvPr>
            <p:custDataLst>
              <p:tags r:id="rId18"/>
            </p:custDataLst>
          </p:nvPr>
        </p:nvSpPr>
        <p:spPr>
          <a:xfrm>
            <a:off x="5223596" y="3931257"/>
            <a:ext cx="237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</a:p>
        </p:txBody>
      </p:sp>
      <p:cxnSp>
        <p:nvCxnSpPr>
          <p:cNvPr id="27" name="Straight Connector 26"/>
          <p:cNvCxnSpPr/>
          <p:nvPr>
            <p:custDataLst>
              <p:tags r:id="rId19"/>
            </p:custDataLst>
          </p:nvPr>
        </p:nvCxnSpPr>
        <p:spPr>
          <a:xfrm>
            <a:off x="0" y="1819315"/>
            <a:ext cx="121920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>
            <p:custDataLst>
              <p:tags r:id="rId20"/>
            </p:custDataLst>
          </p:nvPr>
        </p:nvSpPr>
        <p:spPr>
          <a:xfrm>
            <a:off x="1542416" y="6157374"/>
            <a:ext cx="805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[BI20]</a:t>
            </a:r>
            <a:endParaRPr lang="en-US" sz="2000" dirty="0"/>
          </a:p>
        </p:txBody>
      </p:sp>
      <p:sp>
        <p:nvSpPr>
          <p:cNvPr id="21" name="TextBox 20"/>
          <p:cNvSpPr txBox="1"/>
          <p:nvPr>
            <p:custDataLst>
              <p:tags r:id="rId21"/>
            </p:custDataLst>
          </p:nvPr>
        </p:nvSpPr>
        <p:spPr>
          <a:xfrm>
            <a:off x="5342379" y="6157374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[</a:t>
            </a:r>
            <a:r>
              <a:rPr lang="en-US" sz="2000" b="1" dirty="0"/>
              <a:t>B</a:t>
            </a:r>
            <a:r>
              <a:rPr lang="en-US" sz="2000" dirty="0"/>
              <a:t>KMPW23]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4598302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  <p:custDataLst>
                  <p:tags r:id="rId2"/>
                </p:custDataLst>
              </p:nvPr>
            </p:nvSpPr>
            <p:spPr>
              <a:xfrm>
                <a:off x="1577660" y="224719"/>
                <a:ext cx="9232900" cy="744892"/>
              </a:xfrm>
            </p:spPr>
            <p:txBody>
              <a:bodyPr/>
              <a:lstStyle/>
              <a:p>
                <a:r>
                  <a:rPr lang="en-US" dirty="0"/>
                  <a:t>Instantiatiating the distribution over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𝑆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  <p:custDataLst>
                  <p:tags r:id="rId2"/>
                </p:custDataLst>
              </p:nvPr>
            </p:nvSpPr>
            <p:spPr>
              <a:xfrm>
                <a:off x="1577660" y="224719"/>
                <a:ext cx="9232900" cy="744892"/>
              </a:xfrm>
              <a:blipFill>
                <a:blip r:embed="rId25"/>
                <a:stretch>
                  <a:fillRect l="-2708" t="-22951" b="-360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>
            <p:custDataLst>
              <p:tags r:id="rId3"/>
            </p:custDataLst>
          </p:nvPr>
        </p:nvSpPr>
        <p:spPr>
          <a:xfrm>
            <a:off x="5086370" y="1075266"/>
            <a:ext cx="22376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Optimize for</a:t>
            </a:r>
            <a:r>
              <a:rPr lang="mr-IN" sz="2800" dirty="0"/>
              <a:t>…</a:t>
            </a:r>
            <a:endParaRPr lang="en-US" sz="2800" dirty="0"/>
          </a:p>
        </p:txBody>
      </p:sp>
      <p:sp>
        <p:nvSpPr>
          <p:cNvPr id="5" name="TextBox 4"/>
          <p:cNvSpPr txBox="1"/>
          <p:nvPr>
            <p:custDataLst>
              <p:tags r:id="rId4"/>
            </p:custDataLst>
          </p:nvPr>
        </p:nvSpPr>
        <p:spPr>
          <a:xfrm>
            <a:off x="1215342" y="1997881"/>
            <a:ext cx="15530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/>
              <a:t>Practicality</a:t>
            </a:r>
          </a:p>
        </p:txBody>
      </p:sp>
      <p:sp>
        <p:nvSpPr>
          <p:cNvPr id="6" name="TextBox 5"/>
          <p:cNvSpPr txBox="1"/>
          <p:nvPr>
            <p:custDataLst>
              <p:tags r:id="rId5"/>
            </p:custDataLst>
          </p:nvPr>
        </p:nvSpPr>
        <p:spPr>
          <a:xfrm>
            <a:off x="8311728" y="1997881"/>
            <a:ext cx="37996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/>
              <a:t>Publicly-Verifiable </a:t>
            </a:r>
            <a:r>
              <a:rPr lang="en-US" sz="2400" u="sng" dirty="0" err="1"/>
              <a:t>Ciphertext</a:t>
            </a:r>
            <a:endParaRPr lang="en-US" sz="2400" u="sng" dirty="0"/>
          </a:p>
        </p:txBody>
      </p:sp>
      <p:sp>
        <p:nvSpPr>
          <p:cNvPr id="7" name="TextBox 6"/>
          <p:cNvSpPr txBox="1"/>
          <p:nvPr>
            <p:custDataLst>
              <p:tags r:id="rId6"/>
            </p:custDataLst>
          </p:nvPr>
        </p:nvSpPr>
        <p:spPr>
          <a:xfrm>
            <a:off x="4426029" y="1997881"/>
            <a:ext cx="35583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/>
              <a:t>Publicly-Verifiable Deletion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/>
              <p:cNvSpPr txBox="1"/>
              <p:nvPr>
                <p:custDataLst>
                  <p:tags r:id="rId7"/>
                </p:custDataLst>
              </p:nvPr>
            </p:nvSpPr>
            <p:spPr>
              <a:xfrm>
                <a:off x="108997" y="2747883"/>
                <a:ext cx="3877299" cy="10454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charset="0"/>
                      </a:rPr>
                      <m:t>𝑆</m:t>
                    </m:r>
                  </m:oMath>
                </a14:m>
                <a:r>
                  <a:rPr lang="en-US" sz="2000" dirty="0"/>
                  <a:t> spanned by standard basis vectors (</a:t>
                </a:r>
                <a:r>
                  <a:rPr lang="en-US" sz="2000" dirty="0" err="1"/>
                  <a:t>Wiesner</a:t>
                </a:r>
                <a:r>
                  <a:rPr lang="en-US" sz="2000" dirty="0"/>
                  <a:t>/BB84 states): 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charset="0"/>
                      </a:rPr>
                      <m:t>𝜃</m:t>
                    </m:r>
                    <m:r>
                      <a:rPr lang="en-US" sz="2000" b="0" i="1" smtClean="0">
                        <a:latin typeface="Cambria Math" charset="0"/>
                      </a:rPr>
                      <m:t>←</m:t>
                    </m:r>
                    <m:r>
                      <m:rPr>
                        <m:lit/>
                      </m:rPr>
                      <a:rPr lang="en-US" sz="2000" b="0" i="1" smtClean="0">
                        <a:latin typeface="Cambria Math" charset="0"/>
                      </a:rPr>
                      <m:t>{</m:t>
                    </m:r>
                    <m:r>
                      <a:rPr lang="en-US" sz="2000" b="0" i="1" smtClean="0">
                        <a:latin typeface="Cambria Math" charset="0"/>
                      </a:rPr>
                      <m:t>0,1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lit/>
                          </m:rPr>
                          <a:rPr lang="en-US" sz="2000" b="0" i="1" smtClean="0">
                            <a:latin typeface="Cambria Math" charset="0"/>
                          </a:rPr>
                          <m:t>}</m:t>
                        </m:r>
                      </m:e>
                      <m:sup>
                        <m:r>
                          <a:rPr lang="en-US" sz="2000" b="0" i="1" smtClean="0">
                            <a:latin typeface="Cambria Math" charset="0"/>
                          </a:rPr>
                          <m:t>𝑛</m:t>
                        </m:r>
                      </m:sup>
                    </m:sSup>
                    <m:r>
                      <a:rPr lang="en-US" sz="2000" b="0" i="1" smtClean="0">
                        <a:latin typeface="Cambria Math" charset="0"/>
                      </a:rPr>
                      <m:t>, </m:t>
                    </m:r>
                    <m:r>
                      <a:rPr lang="en-US" sz="2000" i="1">
                        <a:latin typeface="Cambria Math" charset="0"/>
                      </a:rPr>
                      <m:t>𝑆</m:t>
                    </m:r>
                    <m:r>
                      <a:rPr lang="en-US" sz="2000">
                        <a:latin typeface="Cambria Math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>
                        <a:latin typeface="Cambria Math" charset="0"/>
                      </a:rPr>
                      <m:t>span</m:t>
                    </m:r>
                    <m:r>
                      <m:rPr>
                        <m:lit/>
                      </m:rPr>
                      <a:rPr lang="en-US" sz="2000" i="1">
                        <a:latin typeface="Cambria Math" charset="0"/>
                      </a:rPr>
                      <m:t>{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charset="0"/>
                          </a:rPr>
                          <m:t>𝑒</m:t>
                        </m:r>
                      </m:e>
                      <m:sub>
                        <m:r>
                          <a:rPr lang="en-US" sz="2000" i="1">
                            <a:latin typeface="Cambria Math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lit/>
                          </m:rPr>
                          <a:rPr lang="en-US" sz="2000" i="1">
                            <a:latin typeface="Cambria Math" charset="0"/>
                          </a:rPr>
                          <m:t>}</m:t>
                        </m:r>
                      </m:e>
                      <m:sub>
                        <m:r>
                          <a:rPr lang="en-US" sz="2000" i="1">
                            <a:latin typeface="Cambria Math" charset="0"/>
                          </a:rPr>
                          <m:t>𝑖</m:t>
                        </m:r>
                        <m:r>
                          <a:rPr lang="en-US" sz="2000" i="1">
                            <a:latin typeface="Cambria Math" charset="0"/>
                          </a:rPr>
                          <m:t>: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000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>
                            <a:latin typeface="Cambria Math" charset="0"/>
                          </a:rPr>
                          <m:t>=1</m:t>
                        </m:r>
                      </m:sub>
                    </m:sSub>
                  </m:oMath>
                </a14:m>
                <a:endParaRPr lang="en-US" sz="2000" dirty="0"/>
              </a:p>
            </p:txBody>
          </p:sp>
        </mc:Choice>
        <mc:Fallback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7"/>
                </p:custDataLst>
              </p:nvPr>
            </p:nvSpPr>
            <p:spPr>
              <a:xfrm>
                <a:off x="108997" y="2747883"/>
                <a:ext cx="3877299" cy="1045479"/>
              </a:xfrm>
              <a:prstGeom prst="rect">
                <a:avLst/>
              </a:prstGeom>
              <a:blipFill>
                <a:blip r:embed="rId26"/>
                <a:stretch>
                  <a:fillRect t="-3509" b="-29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/>
              <p:cNvSpPr txBox="1"/>
              <p:nvPr>
                <p:custDataLst>
                  <p:tags r:id="rId8"/>
                </p:custDataLst>
              </p:nvPr>
            </p:nvSpPr>
            <p:spPr>
              <a:xfrm>
                <a:off x="376478" y="4120328"/>
                <a:ext cx="3140411" cy="7512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charset="0"/>
                            </a:rPr>
                            <m:t>H</m:t>
                          </m:r>
                        </m:e>
                        <m:sup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sup>
                      </m:sSup>
                      <m:d>
                        <m:dPr>
                          <m:begChr m:val="|"/>
                          <m:endChr m:val="⟩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000" i="1">
                          <a:latin typeface="Cambria Math" charset="0"/>
                        </a:rPr>
                        <m:t>,</m:t>
                      </m:r>
                      <m:r>
                        <a:rPr lang="en-US" sz="2000" b="0" i="1" smtClean="0">
                          <a:latin typeface="Cambria Math" charset="0"/>
                        </a:rPr>
                        <m:t>…,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charset="0"/>
                            </a:rPr>
                            <m:t>H</m:t>
                          </m:r>
                        </m:e>
                        <m:sup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</m:sup>
                      </m:sSup>
                      <m:d>
                        <m:dPr>
                          <m:begChr m:val="|"/>
                          <m:endChr m:val="⟩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sz="2000" b="0" i="0" smtClean="0">
                          <a:latin typeface="Cambria Math" charset="0"/>
                        </a:rPr>
                        <m:t>, </m:t>
                      </m:r>
                    </m:oMath>
                  </m:oMathPara>
                </a14:m>
                <a:endParaRPr lang="en-US" sz="2000" b="0" i="0" dirty="0">
                  <a:latin typeface="Cambria Math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0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𝒞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𝑠𝑘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𝜃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h</m:t>
                          </m:r>
                        </m:e>
                      </m:d>
                      <m:r>
                        <a:rPr lang="en-US" sz="2000" i="1">
                          <a:latin typeface="Cambria Math" charset="0"/>
                        </a:rPr>
                        <m:t>,</m:t>
                      </m:r>
                      <m:r>
                        <a:rPr lang="en-US" sz="2000" b="0" i="1" smtClean="0">
                          <a:latin typeface="Cambria Math" charset="0"/>
                        </a:rPr>
                        <m:t>𝑏</m:t>
                      </m:r>
                      <m:r>
                        <a:rPr lang="en-US" sz="2000" b="0" i="1" smtClean="0">
                          <a:latin typeface="Cambria Math" charset="0"/>
                        </a:rPr>
                        <m:t>⊕</m:t>
                      </m:r>
                      <m:r>
                        <a:rPr lang="en-US" sz="2000" b="0" i="1" smtClean="0">
                          <a:latin typeface="Cambria Math" charset="0"/>
                        </a:rPr>
                        <m:t>h</m:t>
                      </m:r>
                      <m:r>
                        <a:rPr lang="en-US" sz="2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r>
                        <m:rPr>
                          <m:lit/>
                        </m:rPr>
                        <a:rPr lang="en-US" sz="2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{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m:rPr>
                              <m:lit/>
                            </m:rPr>
                            <a:rPr lang="en-US" sz="2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}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: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=0</m:t>
                          </m:r>
                        </m:sub>
                      </m:sSub>
                      <m:r>
                        <a:rPr lang="en-US" sz="2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8"/>
                </p:custDataLst>
              </p:nvPr>
            </p:nvSpPr>
            <p:spPr>
              <a:xfrm>
                <a:off x="376478" y="4120328"/>
                <a:ext cx="3140411" cy="751296"/>
              </a:xfrm>
              <a:prstGeom prst="rect">
                <a:avLst/>
              </a:prstGeom>
              <a:blipFill>
                <a:blip r:embed="rId27"/>
                <a:stretch>
                  <a:fillRect r="-194" b="-40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>
            <p:custDataLst>
              <p:tags r:id="rId9"/>
            </p:custDataLst>
          </p:nvPr>
        </p:nvSpPr>
        <p:spPr>
          <a:xfrm>
            <a:off x="581410" y="5402611"/>
            <a:ext cx="29547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No entanglement required</a:t>
            </a:r>
          </a:p>
        </p:txBody>
      </p:sp>
      <p:cxnSp>
        <p:nvCxnSpPr>
          <p:cNvPr id="13" name="Straight Connector 12"/>
          <p:cNvCxnSpPr/>
          <p:nvPr>
            <p:custDataLst>
              <p:tags r:id="rId10"/>
            </p:custDataLst>
          </p:nvPr>
        </p:nvCxnSpPr>
        <p:spPr>
          <a:xfrm flipH="1">
            <a:off x="4117539" y="1806614"/>
            <a:ext cx="5781" cy="5029200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>
            <p:custDataLst>
              <p:tags r:id="rId11"/>
            </p:custDataLst>
          </p:nvPr>
        </p:nvCxnSpPr>
        <p:spPr>
          <a:xfrm>
            <a:off x="8196322" y="1818189"/>
            <a:ext cx="8727" cy="5029200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/>
              <p:cNvSpPr txBox="1"/>
              <p:nvPr>
                <p:custDataLst>
                  <p:tags r:id="rId12"/>
                </p:custDataLst>
              </p:nvPr>
            </p:nvSpPr>
            <p:spPr>
              <a:xfrm>
                <a:off x="4810282" y="2901204"/>
                <a:ext cx="2613026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charset="0"/>
                      </a:rPr>
                      <m:t>𝑆</m:t>
                    </m:r>
                  </m:oMath>
                </a14:m>
                <a:r>
                  <a:rPr lang="en-US" sz="2000" dirty="0"/>
                  <a:t> has dimension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charset="0"/>
                      </a:rPr>
                      <m:t>𝑛</m:t>
                    </m:r>
                    <m:r>
                      <a:rPr lang="en-US" sz="2000" b="0" i="1" smtClean="0">
                        <a:latin typeface="Cambria Math" charset="0"/>
                      </a:rPr>
                      <m:t>−1</m:t>
                    </m:r>
                  </m:oMath>
                </a14:m>
                <a:r>
                  <a:rPr lang="en-US" sz="2000" dirty="0"/>
                  <a:t>, so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charset="0"/>
                          </a:rPr>
                          <m:t>𝑆</m:t>
                        </m:r>
                      </m:e>
                      <m:sup>
                        <m:r>
                          <a:rPr lang="en-US" sz="2000" b="0" i="1" smtClean="0">
                            <a:latin typeface="Cambria Math" charset="0"/>
                          </a:rPr>
                          <m:t>⊥</m:t>
                        </m:r>
                      </m:sup>
                    </m:sSup>
                    <m:r>
                      <a:rPr lang="en-US" sz="2000" b="0" i="1" smtClean="0">
                        <a:latin typeface="Cambria Math" charset="0"/>
                      </a:rPr>
                      <m:t>=</m:t>
                    </m:r>
                    <m:r>
                      <m:rPr>
                        <m:lit/>
                      </m:rPr>
                      <a:rPr lang="en-US" sz="2000" b="0" i="1" smtClean="0">
                        <a:latin typeface="Cambria Math" charset="0"/>
                      </a:rPr>
                      <m:t>{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charset="0"/>
                          </a:rPr>
                          <m:t>0</m:t>
                        </m:r>
                      </m:e>
                      <m:sup>
                        <m:r>
                          <a:rPr lang="en-US" sz="2000" b="0" i="1" smtClean="0">
                            <a:latin typeface="Cambria Math" charset="0"/>
                          </a:rPr>
                          <m:t>𝑛</m:t>
                        </m:r>
                      </m:sup>
                    </m:sSup>
                    <m:r>
                      <a:rPr lang="en-US" sz="2000" b="0" i="1" smtClean="0">
                        <a:latin typeface="Cambria Math" charset="0"/>
                      </a:rPr>
                      <m:t>,</m:t>
                    </m:r>
                    <m:r>
                      <a:rPr lang="en-US" sz="2000" b="0" i="1" smtClean="0">
                        <a:latin typeface="Cambria Math" charset="0"/>
                      </a:rPr>
                      <m:t>𝑣</m:t>
                    </m:r>
                    <m:r>
                      <m:rPr>
                        <m:lit/>
                      </m:rPr>
                      <a:rPr lang="en-US" sz="2000" b="0" i="1" smtClean="0">
                        <a:latin typeface="Cambria Math" charset="0"/>
                      </a:rPr>
                      <m:t>}</m:t>
                    </m:r>
                  </m:oMath>
                </a14:m>
                <a:endParaRPr lang="en-US" sz="2000" dirty="0"/>
              </a:p>
            </p:txBody>
          </p:sp>
        </mc:Choice>
        <mc:Fallback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2"/>
                </p:custDataLst>
              </p:nvPr>
            </p:nvSpPr>
            <p:spPr>
              <a:xfrm>
                <a:off x="4810282" y="2901204"/>
                <a:ext cx="2613026" cy="707886"/>
              </a:xfrm>
              <a:prstGeom prst="rect">
                <a:avLst/>
              </a:prstGeom>
              <a:blipFill>
                <a:blip r:embed="rId28"/>
                <a:stretch>
                  <a:fillRect t="-5172" r="-4196" b="-146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/>
              <p:cNvSpPr txBox="1"/>
              <p:nvPr>
                <p:custDataLst>
                  <p:tags r:id="rId13"/>
                </p:custDataLst>
              </p:nvPr>
            </p:nvSpPr>
            <p:spPr>
              <a:xfrm>
                <a:off x="4601572" y="4049660"/>
                <a:ext cx="3053528" cy="7207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charset="0"/>
                            </a:rPr>
                            <m:t>H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charset="0"/>
                            </a:rPr>
                            <m:t>⊗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𝑛</m:t>
                          </m:r>
                        </m:sup>
                      </m:sSup>
                      <m:r>
                        <a:rPr lang="en-US" sz="2000" b="0" i="0" smtClean="0">
                          <a:latin typeface="Cambria Math" charset="0"/>
                        </a:rPr>
                        <m:t>(</m:t>
                      </m:r>
                      <m:d>
                        <m:dPr>
                          <m:begChr m:val="|"/>
                          <m:endChr m:val="⟩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𝑧</m:t>
                          </m:r>
                        </m:e>
                      </m:d>
                      <m:r>
                        <a:rPr lang="en-US" sz="2000" b="0" i="1" smtClean="0">
                          <a:latin typeface="Cambria Math" charset="0"/>
                        </a:rPr>
                        <m:t>+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−1</m:t>
                              </m:r>
                            </m:e>
                          </m:d>
                        </m:e>
                        <m:sup>
                          <m:r>
                            <a:rPr lang="en-US" sz="2000" b="0" i="1" smtClean="0">
                              <a:latin typeface="Cambria Math" charset="0"/>
                            </a:rPr>
                            <m:t>𝑥</m:t>
                          </m:r>
                        </m:sup>
                      </m:sSup>
                      <m:d>
                        <m:dPr>
                          <m:begChr m:val="|"/>
                          <m:endChr m:val="⟩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𝑧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+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𝑣</m:t>
                          </m:r>
                        </m:e>
                      </m:d>
                      <m:r>
                        <a:rPr lang="en-US" sz="2000" b="0" i="1" smtClean="0">
                          <a:latin typeface="Cambria Math" charset="0"/>
                        </a:rPr>
                        <m:t>),</m:t>
                      </m:r>
                    </m:oMath>
                  </m:oMathPara>
                </a14:m>
                <a:endParaRPr lang="en-US" sz="2000" b="0" i="1" dirty="0">
                  <a:latin typeface="Cambria Math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0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𝒞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𝑠𝑘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𝑣</m:t>
                          </m:r>
                        </m:e>
                      </m:d>
                      <m:r>
                        <a:rPr lang="en-US" sz="2000" i="1">
                          <a:latin typeface="Cambria Math" charset="0"/>
                        </a:rPr>
                        <m:t>,</m:t>
                      </m:r>
                      <m:r>
                        <a:rPr lang="en-US" sz="2000" b="0" i="1" smtClean="0">
                          <a:latin typeface="Cambria Math" charset="0"/>
                        </a:rPr>
                        <m:t>𝑏</m:t>
                      </m:r>
                      <m:r>
                        <a:rPr lang="en-US" sz="2000" b="0" i="1" smtClean="0">
                          <a:latin typeface="Cambria Math" charset="0"/>
                        </a:rPr>
                        <m:t>⊕</m:t>
                      </m:r>
                      <m:r>
                        <a:rPr lang="en-US" sz="2000" b="0" i="1" smtClean="0">
                          <a:latin typeface="Cambria Math" charset="0"/>
                        </a:rPr>
                        <m:t>𝑥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3"/>
                </p:custDataLst>
              </p:nvPr>
            </p:nvSpPr>
            <p:spPr>
              <a:xfrm>
                <a:off x="4601572" y="4049660"/>
                <a:ext cx="3053528" cy="720710"/>
              </a:xfrm>
              <a:prstGeom prst="rect">
                <a:avLst/>
              </a:prstGeom>
              <a:blipFill>
                <a:blip r:embed="rId29"/>
                <a:stretch>
                  <a:fillRect b="-33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/>
              <p:cNvSpPr txBox="1"/>
              <p:nvPr>
                <p:custDataLst>
                  <p:tags r:id="rId14"/>
                </p:custDataLst>
              </p:nvPr>
            </p:nvSpPr>
            <p:spPr>
              <a:xfrm>
                <a:off x="4571716" y="4996724"/>
                <a:ext cx="3176210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/>
                  <a:t>Only two valid deletion certificates, so publish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charset="0"/>
                      </a:rPr>
                      <m:t>OWF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charset="0"/>
                          </a:rPr>
                          <m:t>𝑧</m:t>
                        </m:r>
                      </m:e>
                    </m:d>
                    <m:r>
                      <a:rPr lang="en-US" sz="2000" b="0" i="1" smtClean="0">
                        <a:latin typeface="Cambria Math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charset="0"/>
                      </a:rPr>
                      <m:t>OWF</m:t>
                    </m:r>
                    <m:r>
                      <a:rPr lang="en-US" sz="2000" b="0" i="1" smtClean="0">
                        <a:latin typeface="Cambria Math" charset="0"/>
                      </a:rPr>
                      <m:t>(</m:t>
                    </m:r>
                    <m:r>
                      <a:rPr lang="en-US" sz="2000" b="0" i="1" smtClean="0">
                        <a:latin typeface="Cambria Math" charset="0"/>
                      </a:rPr>
                      <m:t>𝑧</m:t>
                    </m:r>
                    <m:r>
                      <a:rPr lang="en-US" sz="2000" b="0" i="1" smtClean="0">
                        <a:latin typeface="Cambria Math" charset="0"/>
                      </a:rPr>
                      <m:t>+</m:t>
                    </m:r>
                    <m:r>
                      <a:rPr lang="en-US" sz="2000" b="0" i="1" smtClean="0">
                        <a:latin typeface="Cambria Math" charset="0"/>
                      </a:rPr>
                      <m:t>𝑣</m:t>
                    </m:r>
                    <m:r>
                      <a:rPr lang="en-US" sz="2000" b="0" i="1" smtClean="0">
                        <a:latin typeface="Cambria Math" charset="0"/>
                      </a:rPr>
                      <m:t>)</m:t>
                    </m:r>
                  </m:oMath>
                </a14:m>
                <a:endParaRPr lang="en-US" sz="2000" i="1" dirty="0"/>
              </a:p>
            </p:txBody>
          </p:sp>
        </mc:Choice>
        <mc:Fallback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4"/>
                </p:custDataLst>
              </p:nvPr>
            </p:nvSpPr>
            <p:spPr>
              <a:xfrm>
                <a:off x="4571716" y="4996724"/>
                <a:ext cx="3176210" cy="1015663"/>
              </a:xfrm>
              <a:prstGeom prst="rect">
                <a:avLst/>
              </a:prstGeom>
              <a:blipFill>
                <a:blip r:embed="rId30"/>
                <a:stretch>
                  <a:fillRect t="-3614" b="-54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/>
              <p:cNvSpPr txBox="1"/>
              <p:nvPr>
                <p:custDataLst>
                  <p:tags r:id="rId15"/>
                </p:custDataLst>
              </p:nvPr>
            </p:nvSpPr>
            <p:spPr>
              <a:xfrm>
                <a:off x="8939603" y="2917381"/>
                <a:ext cx="2517843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charset="0"/>
                      </a:rPr>
                      <m:t>𝑆</m:t>
                    </m:r>
                  </m:oMath>
                </a14:m>
                <a:r>
                  <a:rPr lang="en-US" sz="2000" dirty="0"/>
                  <a:t> uniform over all subspaces</a:t>
                </a:r>
              </a:p>
            </p:txBody>
          </p:sp>
        </mc:Choice>
        <mc:Fallback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5"/>
                </p:custDataLst>
              </p:nvPr>
            </p:nvSpPr>
            <p:spPr>
              <a:xfrm>
                <a:off x="8939603" y="2917381"/>
                <a:ext cx="2517843" cy="707886"/>
              </a:xfrm>
              <a:prstGeom prst="rect">
                <a:avLst/>
              </a:prstGeom>
              <a:blipFill>
                <a:blip r:embed="rId31"/>
                <a:stretch>
                  <a:fillRect t="-5172" b="-146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/>
              <p:cNvSpPr txBox="1"/>
              <p:nvPr>
                <p:custDataLst>
                  <p:tags r:id="rId16"/>
                </p:custDataLst>
              </p:nvPr>
            </p:nvSpPr>
            <p:spPr>
              <a:xfrm>
                <a:off x="8829946" y="4200287"/>
                <a:ext cx="2981072" cy="4397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𝑥</m:t>
                              </m:r>
                              <m:r>
                                <a:rPr lang="en-US" sz="2000" i="1"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𝑧</m:t>
                              </m:r>
                            </m:sub>
                          </m:sSub>
                        </m:e>
                      </m:d>
                      <m:r>
                        <a:rPr lang="en-US" sz="2000" i="1">
                          <a:latin typeface="Cambria Math" charset="0"/>
                        </a:rPr>
                        <m:t>,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00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𝒞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𝑠𝑘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charset="0"/>
                            </a:rPr>
                            <m:t>𝑆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h</m:t>
                          </m:r>
                        </m:e>
                      </m:d>
                      <m:r>
                        <a:rPr lang="en-US" sz="2000" i="1">
                          <a:latin typeface="Cambria Math" charset="0"/>
                        </a:rPr>
                        <m:t>,</m:t>
                      </m:r>
                      <m:r>
                        <a:rPr lang="en-US" sz="2000" b="0" i="1" smtClean="0">
                          <a:latin typeface="Cambria Math" charset="0"/>
                        </a:rPr>
                        <m:t>𝑏</m:t>
                      </m:r>
                      <m:r>
                        <a:rPr lang="en-US" sz="2000" b="0" i="1" smtClean="0">
                          <a:latin typeface="Cambria Math" charset="0"/>
                        </a:rPr>
                        <m:t>⊕</m:t>
                      </m:r>
                      <m:r>
                        <a:rPr lang="en-US" sz="2000" b="0" i="1" smtClean="0">
                          <a:latin typeface="Cambria Math" charset="0"/>
                        </a:rPr>
                        <m:t>h</m:t>
                      </m:r>
                      <m:r>
                        <a:rPr lang="en-US" sz="2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r>
                        <a:rPr lang="en-US" sz="2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𝑥</m:t>
                      </m:r>
                      <m:r>
                        <a:rPr lang="en-US" sz="2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6"/>
                </p:custDataLst>
              </p:nvPr>
            </p:nvSpPr>
            <p:spPr>
              <a:xfrm>
                <a:off x="8829946" y="4200287"/>
                <a:ext cx="2981072" cy="439736"/>
              </a:xfrm>
              <a:prstGeom prst="rect">
                <a:avLst/>
              </a:prstGeom>
              <a:blipFill>
                <a:blip r:embed="rId32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/>
              <p:cNvSpPr txBox="1"/>
              <p:nvPr>
                <p:custDataLst>
                  <p:tags r:id="rId17"/>
                </p:custDataLst>
              </p:nvPr>
            </p:nvSpPr>
            <p:spPr>
              <a:xfrm>
                <a:off x="8769354" y="5150612"/>
                <a:ext cx="2998164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/>
                  <a:t>Secure even given oracle access to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charset="0"/>
                      </a:rPr>
                      <m:t>𝑆</m:t>
                    </m:r>
                    <m:r>
                      <a:rPr lang="en-US" sz="2000" b="0" i="1" smtClean="0">
                        <a:latin typeface="Cambria Math" charset="0"/>
                      </a:rPr>
                      <m:t>+</m:t>
                    </m:r>
                    <m:r>
                      <a:rPr lang="en-US" sz="2000" b="0" i="1" smtClean="0">
                        <a:latin typeface="Cambria Math" charset="0"/>
                      </a:rPr>
                      <m:t>𝑥</m:t>
                    </m:r>
                  </m:oMath>
                </a14:m>
                <a:endParaRPr lang="en-US" sz="2000" dirty="0"/>
              </a:p>
            </p:txBody>
          </p:sp>
        </mc:Choice>
        <mc:Fallback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7"/>
                </p:custDataLst>
              </p:nvPr>
            </p:nvSpPr>
            <p:spPr>
              <a:xfrm>
                <a:off x="8769354" y="5150612"/>
                <a:ext cx="2998164" cy="707886"/>
              </a:xfrm>
              <a:prstGeom prst="rect">
                <a:avLst/>
              </a:prstGeom>
              <a:blipFill>
                <a:blip r:embed="rId33"/>
                <a:stretch>
                  <a:fillRect t="-5172" b="-146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/>
          <p:cNvSpPr txBox="1"/>
          <p:nvPr>
            <p:custDataLst>
              <p:tags r:id="rId18"/>
            </p:custDataLst>
          </p:nvPr>
        </p:nvSpPr>
        <p:spPr>
          <a:xfrm>
            <a:off x="5223596" y="3931257"/>
            <a:ext cx="237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</a:p>
        </p:txBody>
      </p:sp>
      <p:cxnSp>
        <p:nvCxnSpPr>
          <p:cNvPr id="27" name="Straight Connector 26"/>
          <p:cNvCxnSpPr/>
          <p:nvPr>
            <p:custDataLst>
              <p:tags r:id="rId19"/>
            </p:custDataLst>
          </p:nvPr>
        </p:nvCxnSpPr>
        <p:spPr>
          <a:xfrm>
            <a:off x="0" y="1819315"/>
            <a:ext cx="121920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>
            <p:custDataLst>
              <p:tags r:id="rId20"/>
            </p:custDataLst>
          </p:nvPr>
        </p:nvSpPr>
        <p:spPr>
          <a:xfrm>
            <a:off x="1542416" y="6157374"/>
            <a:ext cx="805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[BI20]</a:t>
            </a:r>
            <a:endParaRPr lang="en-US" sz="2000" dirty="0"/>
          </a:p>
        </p:txBody>
      </p:sp>
      <p:sp>
        <p:nvSpPr>
          <p:cNvPr id="21" name="TextBox 20"/>
          <p:cNvSpPr txBox="1"/>
          <p:nvPr>
            <p:custDataLst>
              <p:tags r:id="rId21"/>
            </p:custDataLst>
          </p:nvPr>
        </p:nvSpPr>
        <p:spPr>
          <a:xfrm>
            <a:off x="5342379" y="6157374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[</a:t>
            </a:r>
            <a:r>
              <a:rPr lang="en-US" sz="2000" b="1" dirty="0"/>
              <a:t>B</a:t>
            </a:r>
            <a:r>
              <a:rPr lang="en-US" sz="2000" dirty="0"/>
              <a:t>KMPW23]</a:t>
            </a:r>
          </a:p>
        </p:txBody>
      </p:sp>
      <p:sp>
        <p:nvSpPr>
          <p:cNvPr id="22" name="TextBox 21"/>
          <p:cNvSpPr txBox="1"/>
          <p:nvPr>
            <p:custDataLst>
              <p:tags r:id="rId22"/>
            </p:custDataLst>
          </p:nvPr>
        </p:nvSpPr>
        <p:spPr>
          <a:xfrm>
            <a:off x="9469929" y="6157374"/>
            <a:ext cx="1701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[</a:t>
            </a:r>
            <a:r>
              <a:rPr lang="en-US" sz="2000" b="1"/>
              <a:t>B</a:t>
            </a:r>
            <a:r>
              <a:rPr lang="en-US" sz="2000"/>
              <a:t>GGKMRR23</a:t>
            </a:r>
            <a:r>
              <a:rPr lang="en-US" sz="2000" dirty="0"/>
              <a:t>]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465077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8514144" cy="2357269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Basic scenario and applications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Recipe for constructions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Security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Certifiable deletion of programs</a:t>
            </a:r>
          </a:p>
          <a:p>
            <a:endParaRPr lang="en-US" dirty="0"/>
          </a:p>
          <a:p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6378869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388143" y="193842"/>
            <a:ext cx="4104190" cy="815493"/>
          </a:xfrm>
        </p:spPr>
        <p:txBody>
          <a:bodyPr/>
          <a:lstStyle/>
          <a:p>
            <a:r>
              <a:rPr lang="en-US" dirty="0"/>
              <a:t>Security Game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/>
              <p:cNvSpPr txBox="1"/>
              <p:nvPr>
                <p:custDataLst>
                  <p:tags r:id="rId3"/>
                </p:custDataLst>
              </p:nvPr>
            </p:nvSpPr>
            <p:spPr>
              <a:xfrm>
                <a:off x="388143" y="3579056"/>
                <a:ext cx="5140455" cy="31700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SzPts val="100"/>
                  <a:buFont typeface="Arial" charset="0"/>
                  <a:buChar char="•"/>
                </a:pPr>
                <a:r>
                  <a:rPr lang="en-US" sz="2000" dirty="0">
                    <a:solidFill>
                      <a:schemeClr val="tx1">
                        <a:alpha val="0"/>
                      </a:schemeClr>
                    </a:solidFill>
                  </a:rPr>
                  <a:t>[Broadbent, Islam 20]:</a:t>
                </a:r>
              </a:p>
              <a:p>
                <a:pPr marL="742950" lvl="1" indent="-285750">
                  <a:buSzPts val="100"/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tx1">
                            <a:alpha val="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𝒞</m:t>
                    </m:r>
                  </m:oMath>
                </a14:m>
                <a:r>
                  <a:rPr lang="en-US" sz="2000" dirty="0">
                    <a:solidFill>
                      <a:schemeClr val="tx1">
                        <a:alpha val="0"/>
                      </a:schemeClr>
                    </a:solidFill>
                  </a:rPr>
                  <a:t> one-time pad</a:t>
                </a:r>
              </a:p>
              <a:p>
                <a:pPr marL="742950" lvl="1" indent="-285750">
                  <a:buSzPts val="100"/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tx1">
                            <a:alpha val="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ℋ</m:t>
                    </m:r>
                  </m:oMath>
                </a14:m>
                <a:r>
                  <a:rPr lang="en-US" sz="2000" dirty="0">
                    <a:solidFill>
                      <a:schemeClr val="tx1">
                        <a:alpha val="0"/>
                      </a:schemeClr>
                    </a:solidFill>
                  </a:rPr>
                  <a:t> good randomness extractor</a:t>
                </a:r>
              </a:p>
              <a:p>
                <a:pPr marL="742950" lvl="1" indent="-285750">
                  <a:buSzPts val="100"/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tx1">
                            <a:alpha val="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𝒟</m:t>
                    </m:r>
                  </m:oMath>
                </a14:m>
                <a:r>
                  <a:rPr lang="en-US" sz="2000" dirty="0">
                    <a:solidFill>
                      <a:schemeClr val="tx1">
                        <a:alpha val="0"/>
                      </a:schemeClr>
                    </a:solidFill>
                  </a:rPr>
                  <a:t> </a:t>
                </a:r>
                <a:r>
                  <a:rPr lang="en-US" sz="2000" dirty="0" err="1">
                    <a:solidFill>
                      <a:schemeClr val="tx1">
                        <a:alpha val="0"/>
                      </a:schemeClr>
                    </a:solidFill>
                  </a:rPr>
                  <a:t>Wiesner</a:t>
                </a:r>
                <a:r>
                  <a:rPr lang="en-US" sz="2000" dirty="0">
                    <a:solidFill>
                      <a:schemeClr val="tx1">
                        <a:alpha val="0"/>
                      </a:schemeClr>
                    </a:solidFill>
                  </a:rPr>
                  <a:t> states</a:t>
                </a:r>
              </a:p>
              <a:p>
                <a:pPr marL="742950" lvl="1" indent="-285750">
                  <a:buSzPts val="100"/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>
                            <a:alpha val="0"/>
                          </a:schemeClr>
                        </a:solidFill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>
                                <a:alpha val="0"/>
                              </a:schemeClr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>
                                <a:alpha val="0"/>
                              </a:schemeClr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𝒜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>
                                <a:alpha val="0"/>
                              </a:schemeClr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>
                            <a:alpha val="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>
                                <a:alpha val="0"/>
                              </a:schemeClr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>
                                <a:alpha val="0"/>
                              </a:schemeClr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𝒜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>
                                <a:alpha val="0"/>
                              </a:schemeClr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>
                            <a:alpha val="0"/>
                          </a:schemeClr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chemeClr val="tx1">
                        <a:alpha val="0"/>
                      </a:schemeClr>
                    </a:solidFill>
                  </a:rPr>
                  <a:t> unbounded</a:t>
                </a:r>
              </a:p>
              <a:p>
                <a:pPr marL="285750" indent="-285750">
                  <a:buSzPts val="100"/>
                  <a:buFont typeface="Arial" charset="0"/>
                  <a:buChar char="•"/>
                </a:pPr>
                <a:r>
                  <a:rPr lang="en-US" sz="2000" dirty="0">
                    <a:solidFill>
                      <a:schemeClr val="tx1">
                        <a:alpha val="0"/>
                      </a:schemeClr>
                    </a:solidFill>
                  </a:rPr>
                  <a:t>[</a:t>
                </a:r>
                <a:r>
                  <a:rPr lang="en-US" sz="2000" dirty="0" err="1">
                    <a:solidFill>
                      <a:schemeClr val="tx1">
                        <a:alpha val="0"/>
                      </a:schemeClr>
                    </a:solidFill>
                  </a:rPr>
                  <a:t>Hiroka</a:t>
                </a:r>
                <a:r>
                  <a:rPr lang="en-US" sz="2000" dirty="0">
                    <a:solidFill>
                      <a:schemeClr val="tx1">
                        <a:alpha val="0"/>
                      </a:schemeClr>
                    </a:solidFill>
                  </a:rPr>
                  <a:t>, </a:t>
                </a:r>
                <a:r>
                  <a:rPr lang="en-US" sz="2000" dirty="0" err="1">
                    <a:solidFill>
                      <a:schemeClr val="tx1">
                        <a:alpha val="0"/>
                      </a:schemeClr>
                    </a:solidFill>
                  </a:rPr>
                  <a:t>Morimae</a:t>
                </a:r>
                <a:r>
                  <a:rPr lang="en-US" sz="2000" dirty="0">
                    <a:solidFill>
                      <a:schemeClr val="tx1">
                        <a:alpha val="0"/>
                      </a:schemeClr>
                    </a:solidFill>
                  </a:rPr>
                  <a:t>, </a:t>
                </a:r>
                <a:r>
                  <a:rPr lang="en-US" sz="2000" dirty="0" err="1">
                    <a:solidFill>
                      <a:schemeClr val="tx1">
                        <a:alpha val="0"/>
                      </a:schemeClr>
                    </a:solidFill>
                  </a:rPr>
                  <a:t>Nishimaki</a:t>
                </a:r>
                <a:r>
                  <a:rPr lang="en-US" sz="2000" dirty="0">
                    <a:solidFill>
                      <a:schemeClr val="tx1">
                        <a:alpha val="0"/>
                      </a:schemeClr>
                    </a:solidFill>
                  </a:rPr>
                  <a:t>, </a:t>
                </a:r>
                <a:r>
                  <a:rPr lang="en-US" sz="2000" dirty="0" err="1">
                    <a:solidFill>
                      <a:schemeClr val="tx1">
                        <a:alpha val="0"/>
                      </a:schemeClr>
                    </a:solidFill>
                  </a:rPr>
                  <a:t>Yamakawa</a:t>
                </a:r>
                <a:r>
                  <a:rPr lang="en-US" sz="2000" dirty="0">
                    <a:solidFill>
                      <a:schemeClr val="tx1">
                        <a:alpha val="0"/>
                      </a:schemeClr>
                    </a:solidFill>
                  </a:rPr>
                  <a:t> 21]:</a:t>
                </a:r>
              </a:p>
              <a:p>
                <a:pPr marL="742950" lvl="1" indent="-285750">
                  <a:buSzPts val="100"/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tx1">
                            <a:alpha val="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𝒞</m:t>
                    </m:r>
                  </m:oMath>
                </a14:m>
                <a:r>
                  <a:rPr lang="en-US" sz="2000" dirty="0">
                    <a:solidFill>
                      <a:schemeClr val="tx1">
                        <a:alpha val="0"/>
                      </a:schemeClr>
                    </a:solidFill>
                  </a:rPr>
                  <a:t> non-committing encryption scheme</a:t>
                </a:r>
              </a:p>
              <a:p>
                <a:pPr marL="742950" lvl="1" indent="-285750">
                  <a:buSzPts val="100"/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tx1">
                            <a:alpha val="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ℋ</m:t>
                    </m:r>
                  </m:oMath>
                </a14:m>
                <a:r>
                  <a:rPr lang="en-US" sz="2000" dirty="0">
                    <a:solidFill>
                      <a:schemeClr val="tx1">
                        <a:alpha val="0"/>
                      </a:schemeClr>
                    </a:solidFill>
                  </a:rPr>
                  <a:t> good randomness extractor</a:t>
                </a:r>
              </a:p>
              <a:p>
                <a:pPr marL="742950" lvl="1" indent="-285750">
                  <a:buSzPts val="100"/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tx1">
                            <a:alpha val="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𝒟</m:t>
                    </m:r>
                  </m:oMath>
                </a14:m>
                <a:r>
                  <a:rPr lang="en-US" sz="2000" dirty="0">
                    <a:solidFill>
                      <a:schemeClr val="tx1">
                        <a:alpha val="0"/>
                      </a:schemeClr>
                    </a:solidFill>
                  </a:rPr>
                  <a:t> </a:t>
                </a:r>
                <a:r>
                  <a:rPr lang="en-US" sz="2000" dirty="0" err="1">
                    <a:solidFill>
                      <a:schemeClr val="tx1">
                        <a:alpha val="0"/>
                      </a:schemeClr>
                    </a:solidFill>
                  </a:rPr>
                  <a:t>Wiesner</a:t>
                </a:r>
                <a:r>
                  <a:rPr lang="en-US" sz="2000" dirty="0">
                    <a:solidFill>
                      <a:schemeClr val="tx1">
                        <a:alpha val="0"/>
                      </a:schemeClr>
                    </a:solidFill>
                  </a:rPr>
                  <a:t> states</a:t>
                </a:r>
              </a:p>
              <a:p>
                <a:pPr marL="742950" lvl="1" indent="-285750">
                  <a:buSzPts val="100"/>
                  <a:buFont typeface="Arial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000" i="1" smtClean="0">
                            <a:solidFill>
                              <a:schemeClr val="tx1">
                                <a:alpha val="0"/>
                              </a:schemeClr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>
                                    <a:alpha val="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>
                                    <a:alpha val="0"/>
                                  </a:schemeClr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𝒜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>
                                    <a:alpha val="0"/>
                                  </a:schemeClr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tx1">
                                <a:alpha val="0"/>
                              </a:schemeClr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>
                                    <a:alpha val="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>
                                    <a:alpha val="0"/>
                                  </a:schemeClr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𝒜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>
                                    <a:alpha val="0"/>
                                  </a:schemeClr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dirty="0">
                    <a:solidFill>
                      <a:schemeClr val="tx1">
                        <a:alpha val="0"/>
                      </a:schemeClr>
                    </a:solidFill>
                  </a:rPr>
                  <a:t> computationally bounded</a:t>
                </a:r>
                <a:endParaRPr lang="en-US" sz="2000" dirty="0"/>
              </a:p>
            </p:txBody>
          </p:sp>
        </mc:Choice>
        <mc:Fallback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3"/>
                </p:custDataLst>
              </p:nvPr>
            </p:nvSpPr>
            <p:spPr>
              <a:xfrm>
                <a:off x="388143" y="3579056"/>
                <a:ext cx="5140455" cy="3170099"/>
              </a:xfrm>
              <a:prstGeom prst="rect">
                <a:avLst/>
              </a:prstGeom>
              <a:blipFill>
                <a:blip r:embed="rId7"/>
                <a:stretch>
                  <a:fillRect t="-962" r="-237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/>
              <p:cNvSpPr txBox="1"/>
              <p:nvPr>
                <p:custDataLst>
                  <p:tags r:id="rId4"/>
                </p:custDataLst>
              </p:nvPr>
            </p:nvSpPr>
            <p:spPr>
              <a:xfrm>
                <a:off x="5626744" y="3596879"/>
                <a:ext cx="6259342" cy="31700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SzPts val="100"/>
                  <a:buFont typeface="Arial" charset="0"/>
                  <a:buChar char="•"/>
                </a:pPr>
                <a:r>
                  <a:rPr lang="en-US" sz="2000" dirty="0">
                    <a:solidFill>
                      <a:schemeClr val="tx1">
                        <a:alpha val="0"/>
                      </a:schemeClr>
                    </a:solidFill>
                  </a:rPr>
                  <a:t>[</a:t>
                </a:r>
                <a:r>
                  <a:rPr lang="en-US" sz="2000" b="1" dirty="0">
                    <a:solidFill>
                      <a:schemeClr val="tx1">
                        <a:alpha val="0"/>
                      </a:schemeClr>
                    </a:solidFill>
                  </a:rPr>
                  <a:t>B</a:t>
                </a:r>
                <a:r>
                  <a:rPr lang="en-US" sz="2000" dirty="0">
                    <a:solidFill>
                      <a:schemeClr val="tx1">
                        <a:alpha val="0"/>
                      </a:schemeClr>
                    </a:solidFill>
                  </a:rPr>
                  <a:t>, </a:t>
                </a:r>
                <a:r>
                  <a:rPr lang="en-US" sz="2000" dirty="0" err="1">
                    <a:solidFill>
                      <a:schemeClr val="tx1">
                        <a:alpha val="0"/>
                      </a:schemeClr>
                    </a:solidFill>
                  </a:rPr>
                  <a:t>Khurana</a:t>
                </a:r>
                <a:r>
                  <a:rPr lang="en-US" sz="2000" dirty="0">
                    <a:solidFill>
                      <a:schemeClr val="tx1">
                        <a:alpha val="0"/>
                      </a:schemeClr>
                    </a:solidFill>
                  </a:rPr>
                  <a:t> 23]:</a:t>
                </a:r>
              </a:p>
              <a:p>
                <a:pPr marL="742950" lvl="1" indent="-285750">
                  <a:buSzPts val="100"/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tx1">
                            <a:alpha val="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𝒞</m:t>
                    </m:r>
                  </m:oMath>
                </a14:m>
                <a:r>
                  <a:rPr lang="en-US" sz="2000" dirty="0">
                    <a:solidFill>
                      <a:schemeClr val="tx1">
                        <a:alpha val="0"/>
                      </a:schemeClr>
                    </a:solidFill>
                  </a:rPr>
                  <a:t> semantically-secure distribution</a:t>
                </a:r>
              </a:p>
              <a:p>
                <a:pPr marL="742950" lvl="1" indent="-285750">
                  <a:buSzPts val="100"/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tx1">
                            <a:alpha val="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ℋ</m:t>
                    </m:r>
                  </m:oMath>
                </a14:m>
                <a:r>
                  <a:rPr lang="en-US" sz="2000" dirty="0">
                    <a:solidFill>
                      <a:schemeClr val="tx1">
                        <a:alpha val="0"/>
                      </a:schemeClr>
                    </a:solidFill>
                  </a:rPr>
                  <a:t>=</a:t>
                </a:r>
                <a14:m>
                  <m:oMath xmlns:m="http://schemas.openxmlformats.org/officeDocument/2006/math">
                    <m:r>
                      <a:rPr lang="en-US" sz="2000" i="1" dirty="0">
                        <a:solidFill>
                          <a:schemeClr val="tx1">
                            <a:alpha val="0"/>
                          </a:schemeClr>
                        </a:solidFill>
                        <a:latin typeface="Cambria Math" charset="0"/>
                      </a:rPr>
                      <m:t>⊕</m:t>
                    </m:r>
                  </m:oMath>
                </a14:m>
                <a:r>
                  <a:rPr lang="en-US" sz="2000" dirty="0">
                    <a:solidFill>
                      <a:schemeClr val="tx1">
                        <a:alpha val="0"/>
                      </a:schemeClr>
                    </a:solidFill>
                  </a:rPr>
                  <a:t> </a:t>
                </a:r>
              </a:p>
              <a:p>
                <a:pPr marL="742950" lvl="1" indent="-285750">
                  <a:buSzPts val="100"/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tx1">
                            <a:alpha val="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𝒟</m:t>
                    </m:r>
                  </m:oMath>
                </a14:m>
                <a:r>
                  <a:rPr lang="en-US" sz="2000" dirty="0">
                    <a:solidFill>
                      <a:schemeClr val="tx1">
                        <a:alpha val="0"/>
                      </a:schemeClr>
                    </a:solidFill>
                  </a:rPr>
                  <a:t> </a:t>
                </a:r>
                <a:r>
                  <a:rPr lang="en-US" sz="2000" dirty="0" err="1">
                    <a:solidFill>
                      <a:schemeClr val="tx1">
                        <a:alpha val="0"/>
                      </a:schemeClr>
                    </a:solidFill>
                  </a:rPr>
                  <a:t>Wiesner</a:t>
                </a:r>
                <a:r>
                  <a:rPr lang="en-US" sz="2000" dirty="0">
                    <a:solidFill>
                      <a:schemeClr val="tx1">
                        <a:alpha val="0"/>
                      </a:schemeClr>
                    </a:solidFill>
                  </a:rPr>
                  <a:t> states</a:t>
                </a:r>
              </a:p>
              <a:p>
                <a:pPr marL="742950" lvl="1" indent="-285750">
                  <a:buSzPts val="100"/>
                  <a:buFont typeface="Arial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>
                                <a:alpha val="0"/>
                              </a:schemeClr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>
                                <a:alpha val="0"/>
                              </a:schemeClr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𝒜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>
                                <a:alpha val="0"/>
                              </a:schemeClr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1">
                        <a:alpha val="0"/>
                      </a:schemeClr>
                    </a:solidFill>
                  </a:rPr>
                  <a:t> computationally bounded,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>
                                <a:alpha val="0"/>
                              </a:schemeClr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>
                                <a:alpha val="0"/>
                              </a:schemeClr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𝒜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>
                                <a:alpha val="0"/>
                              </a:schemeClr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1">
                        <a:alpha val="0"/>
                      </a:schemeClr>
                    </a:solidFill>
                  </a:rPr>
                  <a:t> unbounded</a:t>
                </a:r>
              </a:p>
              <a:p>
                <a:pPr marL="285750" indent="-285750">
                  <a:buSzPts val="100"/>
                  <a:buFont typeface="Arial" charset="0"/>
                  <a:buChar char="•"/>
                </a:pPr>
                <a:r>
                  <a:rPr lang="en-US" sz="2000" dirty="0">
                    <a:solidFill>
                      <a:schemeClr val="tx1">
                        <a:alpha val="0"/>
                      </a:schemeClr>
                    </a:solidFill>
                  </a:rPr>
                  <a:t>[</a:t>
                </a:r>
                <a:r>
                  <a:rPr lang="en-US" sz="2000" b="1" dirty="0">
                    <a:solidFill>
                      <a:schemeClr val="tx1">
                        <a:alpha val="0"/>
                      </a:schemeClr>
                    </a:solidFill>
                  </a:rPr>
                  <a:t>B</a:t>
                </a:r>
                <a:r>
                  <a:rPr lang="en-US" sz="2000" dirty="0">
                    <a:solidFill>
                      <a:schemeClr val="tx1">
                        <a:alpha val="0"/>
                      </a:schemeClr>
                    </a:solidFill>
                  </a:rPr>
                  <a:t>, Garg, Goyal, </a:t>
                </a:r>
                <a:r>
                  <a:rPr lang="en-US" sz="2000" dirty="0" err="1">
                    <a:solidFill>
                      <a:schemeClr val="tx1">
                        <a:alpha val="0"/>
                      </a:schemeClr>
                    </a:solidFill>
                  </a:rPr>
                  <a:t>Khurana</a:t>
                </a:r>
                <a:r>
                  <a:rPr lang="en-US" sz="2000" dirty="0">
                    <a:solidFill>
                      <a:schemeClr val="tx1">
                        <a:alpha val="0"/>
                      </a:schemeClr>
                    </a:solidFill>
                  </a:rPr>
                  <a:t>, Malavolta, </a:t>
                </a:r>
                <a:r>
                  <a:rPr lang="en-US" sz="2000" dirty="0" err="1">
                    <a:solidFill>
                      <a:schemeClr val="tx1">
                        <a:alpha val="0"/>
                      </a:schemeClr>
                    </a:solidFill>
                  </a:rPr>
                  <a:t>Raizes</a:t>
                </a:r>
                <a:r>
                  <a:rPr lang="en-US" sz="2000" dirty="0">
                    <a:solidFill>
                      <a:schemeClr val="tx1">
                        <a:alpha val="0"/>
                      </a:schemeClr>
                    </a:solidFill>
                  </a:rPr>
                  <a:t>, Roberts 23]</a:t>
                </a:r>
              </a:p>
              <a:p>
                <a:pPr marL="742950" lvl="1" indent="-285750">
                  <a:buSzPts val="100"/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tx1">
                            <a:alpha val="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𝒞</m:t>
                    </m:r>
                  </m:oMath>
                </a14:m>
                <a:r>
                  <a:rPr lang="en-US" sz="2000" dirty="0">
                    <a:solidFill>
                      <a:schemeClr val="tx1">
                        <a:alpha val="0"/>
                      </a:schemeClr>
                    </a:solidFill>
                  </a:rPr>
                  <a:t> subspace-hiding distribution</a:t>
                </a:r>
              </a:p>
              <a:p>
                <a:pPr marL="742950" lvl="1" indent="-285750">
                  <a:buSzPts val="100"/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tx1">
                            <a:alpha val="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ℋ</m:t>
                    </m:r>
                  </m:oMath>
                </a14:m>
                <a:r>
                  <a:rPr lang="en-US" sz="2000" dirty="0">
                    <a:solidFill>
                      <a:schemeClr val="tx1">
                        <a:alpha val="0"/>
                      </a:schemeClr>
                    </a:solidFill>
                  </a:rPr>
                  <a:t>=</a:t>
                </a:r>
                <a14:m>
                  <m:oMath xmlns:m="http://schemas.openxmlformats.org/officeDocument/2006/math">
                    <m:r>
                      <a:rPr lang="en-US" sz="2000" i="1" dirty="0">
                        <a:solidFill>
                          <a:schemeClr val="tx1">
                            <a:alpha val="0"/>
                          </a:schemeClr>
                        </a:solidFill>
                        <a:latin typeface="Cambria Math" charset="0"/>
                      </a:rPr>
                      <m:t>⊕</m:t>
                    </m:r>
                  </m:oMath>
                </a14:m>
                <a:r>
                  <a:rPr lang="en-US" sz="2000" dirty="0">
                    <a:solidFill>
                      <a:schemeClr val="tx1">
                        <a:alpha val="0"/>
                      </a:schemeClr>
                    </a:solidFill>
                  </a:rPr>
                  <a:t> </a:t>
                </a:r>
              </a:p>
              <a:p>
                <a:pPr marL="742950" lvl="1" indent="-285750">
                  <a:buSzPts val="100"/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tx1">
                            <a:alpha val="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𝒟</m:t>
                    </m:r>
                  </m:oMath>
                </a14:m>
                <a:r>
                  <a:rPr lang="en-US" sz="2000" dirty="0">
                    <a:solidFill>
                      <a:schemeClr val="tx1">
                        <a:alpha val="0"/>
                      </a:schemeClr>
                    </a:solidFill>
                  </a:rPr>
                  <a:t> subspace states</a:t>
                </a:r>
              </a:p>
              <a:p>
                <a:pPr marL="742950" lvl="1" indent="-285750">
                  <a:buSzPts val="100"/>
                  <a:buFont typeface="Arial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>
                                <a:alpha val="0"/>
                              </a:schemeClr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>
                                <a:alpha val="0"/>
                              </a:schemeClr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𝒜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>
                                <a:alpha val="0"/>
                              </a:schemeClr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1">
                        <a:alpha val="0"/>
                      </a:schemeClr>
                    </a:solidFill>
                  </a:rPr>
                  <a:t> computationally bounded,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>
                                <a:alpha val="0"/>
                              </a:schemeClr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>
                                <a:alpha val="0"/>
                              </a:schemeClr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𝒜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>
                                <a:alpha val="0"/>
                              </a:schemeClr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1">
                        <a:alpha val="0"/>
                      </a:schemeClr>
                    </a:solidFill>
                  </a:rPr>
                  <a:t> unbounded</a:t>
                </a:r>
                <a:endParaRPr lang="en-US" sz="2000" dirty="0"/>
              </a:p>
            </p:txBody>
          </p:sp>
        </mc:Choice>
        <mc:Fallback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4"/>
                </p:custDataLst>
              </p:nvPr>
            </p:nvSpPr>
            <p:spPr>
              <a:xfrm>
                <a:off x="5626744" y="3596879"/>
                <a:ext cx="6259342" cy="3170099"/>
              </a:xfrm>
              <a:prstGeom prst="rect">
                <a:avLst/>
              </a:prstGeom>
              <a:blipFill>
                <a:blip r:embed="rId8"/>
                <a:stretch>
                  <a:fillRect t="-962" r="-195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01129511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388143" y="193842"/>
            <a:ext cx="4104190" cy="815493"/>
          </a:xfrm>
        </p:spPr>
        <p:txBody>
          <a:bodyPr/>
          <a:lstStyle/>
          <a:p>
            <a:r>
              <a:rPr lang="en-US" dirty="0"/>
              <a:t>Security Game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>
                <p:custDataLst>
                  <p:tags r:id="rId3"/>
                </p:custDataLst>
              </p:nvPr>
            </p:nvSpPr>
            <p:spPr>
              <a:xfrm>
                <a:off x="318693" y="947872"/>
                <a:ext cx="5624040" cy="22209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charset="0"/>
                          </a:rPr>
                          <m:t>CDExp</m:t>
                        </m:r>
                      </m:e>
                      <m:sub>
                        <m:r>
                          <a:rPr lang="en-US" sz="280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𝒞</m:t>
                        </m:r>
                        <m:r>
                          <a:rPr lang="en-US" sz="2800" b="0" i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sz="28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ℋ</m:t>
                        </m:r>
                        <m:r>
                          <a:rPr lang="en-US" sz="28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sz="28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𝒟</m:t>
                        </m:r>
                        <m:r>
                          <a:rPr lang="en-US" sz="28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𝒜</m:t>
                            </m:r>
                          </m:e>
                          <m:sub>
                            <m:r>
                              <a:rPr lang="en-US" sz="2800" b="0" i="0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800" b="0" i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𝒜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sz="2800" b="0" i="1" smtClean="0">
                        <a:latin typeface="Cambria Math" charset="0"/>
                      </a:rPr>
                      <m:t>(</m:t>
                    </m:r>
                    <m:r>
                      <a:rPr lang="en-US" sz="2800" b="0" i="1" smtClean="0">
                        <a:latin typeface="Cambria Math" charset="0"/>
                      </a:rPr>
                      <m:t>𝑏</m:t>
                    </m:r>
                    <m:r>
                      <a:rPr lang="en-US" sz="2800" b="0" i="1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800" i="1" dirty="0"/>
                  <a:t> </a:t>
                </a:r>
                <a:endParaRPr lang="en-US" sz="2400" dirty="0"/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sz="2400" dirty="0"/>
                  <a:t>Sample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𝑆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𝑥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𝑧</m:t>
                        </m:r>
                      </m:e>
                    </m:d>
                    <m:r>
                      <a:rPr lang="en-US" sz="2400" b="0" i="1" smtClean="0">
                        <a:latin typeface="Cambria Math" charset="0"/>
                      </a:rPr>
                      <m:t>←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𝒟</m:t>
                    </m:r>
                    <m:r>
                      <a:rPr lang="en-US" sz="24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h</m:t>
                    </m:r>
                    <m:r>
                      <a:rPr lang="en-US" sz="2400" i="1">
                        <a:latin typeface="Cambria Math" charset="0"/>
                      </a:rPr>
                      <m:t>←</m:t>
                    </m:r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ℋ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𝑠𝑘</m:t>
                    </m:r>
                  </m:oMath>
                </a14:m>
                <a:r>
                  <a:rPr lang="en-US" sz="2400" dirty="0"/>
                  <a:t>  </a:t>
                </a:r>
              </a:p>
              <a:p>
                <a:pPr marL="342900" indent="-342900">
                  <a:buFont typeface="Arial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𝒜</m:t>
                        </m:r>
                      </m:e>
                      <m:sub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⟩"/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𝑥</m:t>
                                </m:r>
                                <m:r>
                                  <a:rPr lang="en-US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,</m:t>
                                </m:r>
                                <m:r>
                                  <a:rPr lang="en-US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𝑧</m:t>
                                </m:r>
                              </m:sub>
                            </m:sSub>
                          </m:e>
                        </m:d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𝒞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𝑠𝑘</m:t>
                            </m:r>
                          </m:sub>
                        </m:sSub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𝑆</m:t>
                            </m:r>
                            <m:r>
                              <a:rPr lang="en-US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,</m:t>
                            </m:r>
                            <m:r>
                              <a:rPr lang="en-US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h</m:t>
                            </m:r>
                          </m:e>
                        </m:d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𝑏</m:t>
                        </m:r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⊕</m:t>
                        </m:r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h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𝜋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st</m:t>
                    </m:r>
                  </m:oMath>
                </a14:m>
                <a:r>
                  <a:rPr lang="en-US" sz="2400" dirty="0"/>
                  <a:t> </a:t>
                </a: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sz="2400" dirty="0"/>
                  <a:t>If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𝜋</m:t>
                    </m:r>
                    <m:r>
                      <a:rPr lang="en-US" sz="2400" b="0" i="1" smtClean="0">
                        <a:latin typeface="Cambria Math" charset="0"/>
                      </a:rPr>
                      <m:t>∉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𝑆</m:t>
                        </m:r>
                      </m:e>
                      <m:sup>
                        <m:r>
                          <a:rPr lang="en-US" sz="2400" b="0" i="1" smtClean="0">
                            <a:latin typeface="Cambria Math" charset="0"/>
                          </a:rPr>
                          <m:t>⊥</m:t>
                        </m:r>
                      </m:sup>
                    </m:sSup>
                    <m:r>
                      <a:rPr lang="en-US" sz="2400" b="0" i="1" smtClean="0">
                        <a:latin typeface="Cambria Math" charset="0"/>
                      </a:rPr>
                      <m:t>+</m:t>
                    </m:r>
                    <m:r>
                      <a:rPr lang="en-US" sz="2400" b="0" i="1" smtClean="0">
                        <a:latin typeface="Cambria Math" charset="0"/>
                      </a:rPr>
                      <m:t>𝑧</m:t>
                    </m:r>
                  </m:oMath>
                </a14:m>
                <a:r>
                  <a:rPr lang="en-US" sz="2400" dirty="0"/>
                  <a:t>, output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𝑏</m:t>
                    </m:r>
                    <m:r>
                      <a:rPr lang="en-US" sz="2400" b="0" i="1" smtClean="0">
                        <a:latin typeface="Cambria Math" charset="0"/>
                      </a:rPr>
                      <m:t>′←</m:t>
                    </m:r>
                    <m:r>
                      <m:rPr>
                        <m:lit/>
                      </m:rPr>
                      <a:rPr lang="en-US" sz="2400" b="0" i="1" smtClean="0">
                        <a:latin typeface="Cambria Math" charset="0"/>
                      </a:rPr>
                      <m:t>{</m:t>
                    </m:r>
                    <m:r>
                      <a:rPr lang="en-US" sz="2400" b="0" i="1" smtClean="0">
                        <a:latin typeface="Cambria Math" charset="0"/>
                      </a:rPr>
                      <m:t>0,1</m:t>
                    </m:r>
                    <m:r>
                      <m:rPr>
                        <m:lit/>
                      </m:rPr>
                      <a:rPr lang="en-US" sz="2400" b="0" i="1" smtClean="0">
                        <a:latin typeface="Cambria Math" charset="0"/>
                      </a:rPr>
                      <m:t>}</m:t>
                    </m:r>
                  </m:oMath>
                </a14:m>
                <a:r>
                  <a:rPr lang="en-US" sz="2400" dirty="0"/>
                  <a:t> </a:t>
                </a: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sz="2400" b="0" dirty="0">
                    <a:ea typeface="Cambria Math" charset="0"/>
                    <a:cs typeface="Cambria Math" charset="0"/>
                  </a:rPr>
                  <a:t>Otherwise, output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𝑏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′←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𝒜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st</m:t>
                        </m:r>
                        <m:r>
                          <a:rPr lang="en-US" sz="2400" b="0" i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𝑠𝑘</m:t>
                        </m:r>
                      </m:e>
                    </m:d>
                  </m:oMath>
                </a14:m>
                <a:endParaRPr lang="en-US" sz="2400" dirty="0"/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3"/>
                </p:custDataLst>
              </p:nvPr>
            </p:nvSpPr>
            <p:spPr>
              <a:xfrm>
                <a:off x="318693" y="947872"/>
                <a:ext cx="5624040" cy="2220929"/>
              </a:xfrm>
              <a:prstGeom prst="rect">
                <a:avLst/>
              </a:prstGeom>
              <a:blipFill>
                <a:blip r:embed="rId9"/>
                <a:stretch>
                  <a:fillRect l="-1408" b="-52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ounded Rectangle 10"/>
          <p:cNvSpPr/>
          <p:nvPr>
            <p:custDataLst>
              <p:tags r:id="rId4"/>
            </p:custDataLst>
          </p:nvPr>
        </p:nvSpPr>
        <p:spPr>
          <a:xfrm>
            <a:off x="149895" y="947872"/>
            <a:ext cx="5779075" cy="2220929"/>
          </a:xfrm>
          <a:prstGeom prst="roundRect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/>
              <p:cNvSpPr txBox="1"/>
              <p:nvPr>
                <p:custDataLst>
                  <p:tags r:id="rId5"/>
                </p:custDataLst>
              </p:nvPr>
            </p:nvSpPr>
            <p:spPr>
              <a:xfrm>
                <a:off x="388143" y="3579056"/>
                <a:ext cx="5140455" cy="31700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SzPts val="100"/>
                  <a:buFont typeface="Arial" charset="0"/>
                  <a:buChar char="•"/>
                </a:pPr>
                <a:r>
                  <a:rPr lang="en-US" sz="2000" dirty="0">
                    <a:solidFill>
                      <a:schemeClr val="tx1">
                        <a:alpha val="0"/>
                      </a:schemeClr>
                    </a:solidFill>
                  </a:rPr>
                  <a:t>[Broadbent, Islam 20]:</a:t>
                </a:r>
              </a:p>
              <a:p>
                <a:pPr marL="742950" lvl="1" indent="-285750">
                  <a:buSzPts val="100"/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tx1">
                            <a:alpha val="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𝒞</m:t>
                    </m:r>
                  </m:oMath>
                </a14:m>
                <a:r>
                  <a:rPr lang="en-US" sz="2000" dirty="0">
                    <a:solidFill>
                      <a:schemeClr val="tx1">
                        <a:alpha val="0"/>
                      </a:schemeClr>
                    </a:solidFill>
                  </a:rPr>
                  <a:t> one-time pad</a:t>
                </a:r>
              </a:p>
              <a:p>
                <a:pPr marL="742950" lvl="1" indent="-285750">
                  <a:buSzPts val="100"/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tx1">
                            <a:alpha val="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ℋ</m:t>
                    </m:r>
                  </m:oMath>
                </a14:m>
                <a:r>
                  <a:rPr lang="en-US" sz="2000" dirty="0">
                    <a:solidFill>
                      <a:schemeClr val="tx1">
                        <a:alpha val="0"/>
                      </a:schemeClr>
                    </a:solidFill>
                  </a:rPr>
                  <a:t> good randomness extractor</a:t>
                </a:r>
              </a:p>
              <a:p>
                <a:pPr marL="742950" lvl="1" indent="-285750">
                  <a:buSzPts val="100"/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tx1">
                            <a:alpha val="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𝒟</m:t>
                    </m:r>
                  </m:oMath>
                </a14:m>
                <a:r>
                  <a:rPr lang="en-US" sz="2000" dirty="0">
                    <a:solidFill>
                      <a:schemeClr val="tx1">
                        <a:alpha val="0"/>
                      </a:schemeClr>
                    </a:solidFill>
                  </a:rPr>
                  <a:t> </a:t>
                </a:r>
                <a:r>
                  <a:rPr lang="en-US" sz="2000" dirty="0" err="1">
                    <a:solidFill>
                      <a:schemeClr val="tx1">
                        <a:alpha val="0"/>
                      </a:schemeClr>
                    </a:solidFill>
                  </a:rPr>
                  <a:t>Wiesner</a:t>
                </a:r>
                <a:r>
                  <a:rPr lang="en-US" sz="2000" dirty="0">
                    <a:solidFill>
                      <a:schemeClr val="tx1">
                        <a:alpha val="0"/>
                      </a:schemeClr>
                    </a:solidFill>
                  </a:rPr>
                  <a:t> states</a:t>
                </a:r>
              </a:p>
              <a:p>
                <a:pPr marL="742950" lvl="1" indent="-285750">
                  <a:buSzPts val="100"/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>
                            <a:alpha val="0"/>
                          </a:schemeClr>
                        </a:solidFill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>
                                <a:alpha val="0"/>
                              </a:schemeClr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>
                                <a:alpha val="0"/>
                              </a:schemeClr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𝒜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>
                                <a:alpha val="0"/>
                              </a:schemeClr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>
                            <a:alpha val="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>
                                <a:alpha val="0"/>
                              </a:schemeClr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>
                                <a:alpha val="0"/>
                              </a:schemeClr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𝒜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>
                                <a:alpha val="0"/>
                              </a:schemeClr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>
                            <a:alpha val="0"/>
                          </a:schemeClr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chemeClr val="tx1">
                        <a:alpha val="0"/>
                      </a:schemeClr>
                    </a:solidFill>
                  </a:rPr>
                  <a:t> unbounded</a:t>
                </a:r>
              </a:p>
              <a:p>
                <a:pPr marL="285750" indent="-285750">
                  <a:buSzPts val="100"/>
                  <a:buFont typeface="Arial" charset="0"/>
                  <a:buChar char="•"/>
                </a:pPr>
                <a:r>
                  <a:rPr lang="en-US" sz="2000" dirty="0">
                    <a:solidFill>
                      <a:schemeClr val="tx1">
                        <a:alpha val="0"/>
                      </a:schemeClr>
                    </a:solidFill>
                  </a:rPr>
                  <a:t>[</a:t>
                </a:r>
                <a:r>
                  <a:rPr lang="en-US" sz="2000" dirty="0" err="1">
                    <a:solidFill>
                      <a:schemeClr val="tx1">
                        <a:alpha val="0"/>
                      </a:schemeClr>
                    </a:solidFill>
                  </a:rPr>
                  <a:t>Hiroka</a:t>
                </a:r>
                <a:r>
                  <a:rPr lang="en-US" sz="2000" dirty="0">
                    <a:solidFill>
                      <a:schemeClr val="tx1">
                        <a:alpha val="0"/>
                      </a:schemeClr>
                    </a:solidFill>
                  </a:rPr>
                  <a:t>, </a:t>
                </a:r>
                <a:r>
                  <a:rPr lang="en-US" sz="2000" dirty="0" err="1">
                    <a:solidFill>
                      <a:schemeClr val="tx1">
                        <a:alpha val="0"/>
                      </a:schemeClr>
                    </a:solidFill>
                  </a:rPr>
                  <a:t>Morimae</a:t>
                </a:r>
                <a:r>
                  <a:rPr lang="en-US" sz="2000" dirty="0">
                    <a:solidFill>
                      <a:schemeClr val="tx1">
                        <a:alpha val="0"/>
                      </a:schemeClr>
                    </a:solidFill>
                  </a:rPr>
                  <a:t>, </a:t>
                </a:r>
                <a:r>
                  <a:rPr lang="en-US" sz="2000" dirty="0" err="1">
                    <a:solidFill>
                      <a:schemeClr val="tx1">
                        <a:alpha val="0"/>
                      </a:schemeClr>
                    </a:solidFill>
                  </a:rPr>
                  <a:t>Nishimaki</a:t>
                </a:r>
                <a:r>
                  <a:rPr lang="en-US" sz="2000" dirty="0">
                    <a:solidFill>
                      <a:schemeClr val="tx1">
                        <a:alpha val="0"/>
                      </a:schemeClr>
                    </a:solidFill>
                  </a:rPr>
                  <a:t>, </a:t>
                </a:r>
                <a:r>
                  <a:rPr lang="en-US" sz="2000" dirty="0" err="1">
                    <a:solidFill>
                      <a:schemeClr val="tx1">
                        <a:alpha val="0"/>
                      </a:schemeClr>
                    </a:solidFill>
                  </a:rPr>
                  <a:t>Yamakawa</a:t>
                </a:r>
                <a:r>
                  <a:rPr lang="en-US" sz="2000" dirty="0">
                    <a:solidFill>
                      <a:schemeClr val="tx1">
                        <a:alpha val="0"/>
                      </a:schemeClr>
                    </a:solidFill>
                  </a:rPr>
                  <a:t> 21]:</a:t>
                </a:r>
              </a:p>
              <a:p>
                <a:pPr marL="742950" lvl="1" indent="-285750">
                  <a:buSzPts val="100"/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tx1">
                            <a:alpha val="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𝒞</m:t>
                    </m:r>
                  </m:oMath>
                </a14:m>
                <a:r>
                  <a:rPr lang="en-US" sz="2000" dirty="0">
                    <a:solidFill>
                      <a:schemeClr val="tx1">
                        <a:alpha val="0"/>
                      </a:schemeClr>
                    </a:solidFill>
                  </a:rPr>
                  <a:t> non-committing encryption scheme</a:t>
                </a:r>
              </a:p>
              <a:p>
                <a:pPr marL="742950" lvl="1" indent="-285750">
                  <a:buSzPts val="100"/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tx1">
                            <a:alpha val="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ℋ</m:t>
                    </m:r>
                  </m:oMath>
                </a14:m>
                <a:r>
                  <a:rPr lang="en-US" sz="2000" dirty="0">
                    <a:solidFill>
                      <a:schemeClr val="tx1">
                        <a:alpha val="0"/>
                      </a:schemeClr>
                    </a:solidFill>
                  </a:rPr>
                  <a:t> good randomness extractor</a:t>
                </a:r>
              </a:p>
              <a:p>
                <a:pPr marL="742950" lvl="1" indent="-285750">
                  <a:buSzPts val="100"/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tx1">
                            <a:alpha val="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𝒟</m:t>
                    </m:r>
                  </m:oMath>
                </a14:m>
                <a:r>
                  <a:rPr lang="en-US" sz="2000" dirty="0">
                    <a:solidFill>
                      <a:schemeClr val="tx1">
                        <a:alpha val="0"/>
                      </a:schemeClr>
                    </a:solidFill>
                  </a:rPr>
                  <a:t> </a:t>
                </a:r>
                <a:r>
                  <a:rPr lang="en-US" sz="2000" dirty="0" err="1">
                    <a:solidFill>
                      <a:schemeClr val="tx1">
                        <a:alpha val="0"/>
                      </a:schemeClr>
                    </a:solidFill>
                  </a:rPr>
                  <a:t>Wiesner</a:t>
                </a:r>
                <a:r>
                  <a:rPr lang="en-US" sz="2000" dirty="0">
                    <a:solidFill>
                      <a:schemeClr val="tx1">
                        <a:alpha val="0"/>
                      </a:schemeClr>
                    </a:solidFill>
                  </a:rPr>
                  <a:t> states</a:t>
                </a:r>
              </a:p>
              <a:p>
                <a:pPr marL="742950" lvl="1" indent="-285750">
                  <a:buSzPts val="100"/>
                  <a:buFont typeface="Arial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000" i="1" smtClean="0">
                            <a:solidFill>
                              <a:schemeClr val="tx1">
                                <a:alpha val="0"/>
                              </a:schemeClr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>
                                    <a:alpha val="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>
                                    <a:alpha val="0"/>
                                  </a:schemeClr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𝒜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>
                                    <a:alpha val="0"/>
                                  </a:schemeClr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tx1">
                                <a:alpha val="0"/>
                              </a:schemeClr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>
                                    <a:alpha val="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>
                                    <a:alpha val="0"/>
                                  </a:schemeClr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𝒜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>
                                    <a:alpha val="0"/>
                                  </a:schemeClr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dirty="0">
                    <a:solidFill>
                      <a:schemeClr val="tx1">
                        <a:alpha val="0"/>
                      </a:schemeClr>
                    </a:solidFill>
                  </a:rPr>
                  <a:t> computationally bounded</a:t>
                </a:r>
                <a:endParaRPr lang="en-US" sz="2000" dirty="0"/>
              </a:p>
            </p:txBody>
          </p:sp>
        </mc:Choice>
        <mc:Fallback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5"/>
                </p:custDataLst>
              </p:nvPr>
            </p:nvSpPr>
            <p:spPr>
              <a:xfrm>
                <a:off x="388143" y="3579056"/>
                <a:ext cx="5140455" cy="3170099"/>
              </a:xfrm>
              <a:prstGeom prst="rect">
                <a:avLst/>
              </a:prstGeom>
              <a:blipFill>
                <a:blip r:embed="rId10"/>
                <a:stretch>
                  <a:fillRect t="-962" r="-237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/>
              <p:cNvSpPr txBox="1"/>
              <p:nvPr>
                <p:custDataLst>
                  <p:tags r:id="rId6"/>
                </p:custDataLst>
              </p:nvPr>
            </p:nvSpPr>
            <p:spPr>
              <a:xfrm>
                <a:off x="5626744" y="3596879"/>
                <a:ext cx="6259342" cy="31700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SzPts val="100"/>
                  <a:buFont typeface="Arial" charset="0"/>
                  <a:buChar char="•"/>
                </a:pPr>
                <a:r>
                  <a:rPr lang="en-US" sz="2000" dirty="0">
                    <a:solidFill>
                      <a:schemeClr val="tx1">
                        <a:alpha val="0"/>
                      </a:schemeClr>
                    </a:solidFill>
                  </a:rPr>
                  <a:t>[</a:t>
                </a:r>
                <a:r>
                  <a:rPr lang="en-US" sz="2000" b="1" dirty="0">
                    <a:solidFill>
                      <a:schemeClr val="tx1">
                        <a:alpha val="0"/>
                      </a:schemeClr>
                    </a:solidFill>
                  </a:rPr>
                  <a:t>B</a:t>
                </a:r>
                <a:r>
                  <a:rPr lang="en-US" sz="2000" dirty="0">
                    <a:solidFill>
                      <a:schemeClr val="tx1">
                        <a:alpha val="0"/>
                      </a:schemeClr>
                    </a:solidFill>
                  </a:rPr>
                  <a:t>, </a:t>
                </a:r>
                <a:r>
                  <a:rPr lang="en-US" sz="2000" dirty="0" err="1">
                    <a:solidFill>
                      <a:schemeClr val="tx1">
                        <a:alpha val="0"/>
                      </a:schemeClr>
                    </a:solidFill>
                  </a:rPr>
                  <a:t>Khurana</a:t>
                </a:r>
                <a:r>
                  <a:rPr lang="en-US" sz="2000" dirty="0">
                    <a:solidFill>
                      <a:schemeClr val="tx1">
                        <a:alpha val="0"/>
                      </a:schemeClr>
                    </a:solidFill>
                  </a:rPr>
                  <a:t> 23]:</a:t>
                </a:r>
              </a:p>
              <a:p>
                <a:pPr marL="742950" lvl="1" indent="-285750">
                  <a:buSzPts val="100"/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tx1">
                            <a:alpha val="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𝒞</m:t>
                    </m:r>
                  </m:oMath>
                </a14:m>
                <a:r>
                  <a:rPr lang="en-US" sz="2000" dirty="0">
                    <a:solidFill>
                      <a:schemeClr val="tx1">
                        <a:alpha val="0"/>
                      </a:schemeClr>
                    </a:solidFill>
                  </a:rPr>
                  <a:t> semantically-secure distribution</a:t>
                </a:r>
              </a:p>
              <a:p>
                <a:pPr marL="742950" lvl="1" indent="-285750">
                  <a:buSzPts val="100"/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tx1">
                            <a:alpha val="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ℋ</m:t>
                    </m:r>
                  </m:oMath>
                </a14:m>
                <a:r>
                  <a:rPr lang="en-US" sz="2000" dirty="0">
                    <a:solidFill>
                      <a:schemeClr val="tx1">
                        <a:alpha val="0"/>
                      </a:schemeClr>
                    </a:solidFill>
                  </a:rPr>
                  <a:t>=</a:t>
                </a:r>
                <a14:m>
                  <m:oMath xmlns:m="http://schemas.openxmlformats.org/officeDocument/2006/math">
                    <m:r>
                      <a:rPr lang="en-US" sz="2000" i="1" dirty="0">
                        <a:solidFill>
                          <a:schemeClr val="tx1">
                            <a:alpha val="0"/>
                          </a:schemeClr>
                        </a:solidFill>
                        <a:latin typeface="Cambria Math" charset="0"/>
                      </a:rPr>
                      <m:t>⊕</m:t>
                    </m:r>
                  </m:oMath>
                </a14:m>
                <a:r>
                  <a:rPr lang="en-US" sz="2000" dirty="0">
                    <a:solidFill>
                      <a:schemeClr val="tx1">
                        <a:alpha val="0"/>
                      </a:schemeClr>
                    </a:solidFill>
                  </a:rPr>
                  <a:t> </a:t>
                </a:r>
              </a:p>
              <a:p>
                <a:pPr marL="742950" lvl="1" indent="-285750">
                  <a:buSzPts val="100"/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tx1">
                            <a:alpha val="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𝒟</m:t>
                    </m:r>
                  </m:oMath>
                </a14:m>
                <a:r>
                  <a:rPr lang="en-US" sz="2000" dirty="0">
                    <a:solidFill>
                      <a:schemeClr val="tx1">
                        <a:alpha val="0"/>
                      </a:schemeClr>
                    </a:solidFill>
                  </a:rPr>
                  <a:t> </a:t>
                </a:r>
                <a:r>
                  <a:rPr lang="en-US" sz="2000" dirty="0" err="1">
                    <a:solidFill>
                      <a:schemeClr val="tx1">
                        <a:alpha val="0"/>
                      </a:schemeClr>
                    </a:solidFill>
                  </a:rPr>
                  <a:t>Wiesner</a:t>
                </a:r>
                <a:r>
                  <a:rPr lang="en-US" sz="2000" dirty="0">
                    <a:solidFill>
                      <a:schemeClr val="tx1">
                        <a:alpha val="0"/>
                      </a:schemeClr>
                    </a:solidFill>
                  </a:rPr>
                  <a:t> states</a:t>
                </a:r>
              </a:p>
              <a:p>
                <a:pPr marL="742950" lvl="1" indent="-285750">
                  <a:buSzPts val="100"/>
                  <a:buFont typeface="Arial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>
                                <a:alpha val="0"/>
                              </a:schemeClr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>
                                <a:alpha val="0"/>
                              </a:schemeClr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𝒜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>
                                <a:alpha val="0"/>
                              </a:schemeClr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1">
                        <a:alpha val="0"/>
                      </a:schemeClr>
                    </a:solidFill>
                  </a:rPr>
                  <a:t> computationally bounded,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>
                                <a:alpha val="0"/>
                              </a:schemeClr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>
                                <a:alpha val="0"/>
                              </a:schemeClr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𝒜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>
                                <a:alpha val="0"/>
                              </a:schemeClr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1">
                        <a:alpha val="0"/>
                      </a:schemeClr>
                    </a:solidFill>
                  </a:rPr>
                  <a:t> unbounded</a:t>
                </a:r>
              </a:p>
              <a:p>
                <a:pPr marL="285750" indent="-285750">
                  <a:buSzPts val="100"/>
                  <a:buFont typeface="Arial" charset="0"/>
                  <a:buChar char="•"/>
                </a:pPr>
                <a:r>
                  <a:rPr lang="en-US" sz="2000" dirty="0">
                    <a:solidFill>
                      <a:schemeClr val="tx1">
                        <a:alpha val="0"/>
                      </a:schemeClr>
                    </a:solidFill>
                  </a:rPr>
                  <a:t>[</a:t>
                </a:r>
                <a:r>
                  <a:rPr lang="en-US" sz="2000" b="1" dirty="0">
                    <a:solidFill>
                      <a:schemeClr val="tx1">
                        <a:alpha val="0"/>
                      </a:schemeClr>
                    </a:solidFill>
                  </a:rPr>
                  <a:t>B</a:t>
                </a:r>
                <a:r>
                  <a:rPr lang="en-US" sz="2000" dirty="0">
                    <a:solidFill>
                      <a:schemeClr val="tx1">
                        <a:alpha val="0"/>
                      </a:schemeClr>
                    </a:solidFill>
                  </a:rPr>
                  <a:t>, Garg, Goyal, </a:t>
                </a:r>
                <a:r>
                  <a:rPr lang="en-US" sz="2000" dirty="0" err="1">
                    <a:solidFill>
                      <a:schemeClr val="tx1">
                        <a:alpha val="0"/>
                      </a:schemeClr>
                    </a:solidFill>
                  </a:rPr>
                  <a:t>Khurana</a:t>
                </a:r>
                <a:r>
                  <a:rPr lang="en-US" sz="2000" dirty="0">
                    <a:solidFill>
                      <a:schemeClr val="tx1">
                        <a:alpha val="0"/>
                      </a:schemeClr>
                    </a:solidFill>
                  </a:rPr>
                  <a:t>, Malavolta, </a:t>
                </a:r>
                <a:r>
                  <a:rPr lang="en-US" sz="2000" dirty="0" err="1">
                    <a:solidFill>
                      <a:schemeClr val="tx1">
                        <a:alpha val="0"/>
                      </a:schemeClr>
                    </a:solidFill>
                  </a:rPr>
                  <a:t>Raizes</a:t>
                </a:r>
                <a:r>
                  <a:rPr lang="en-US" sz="2000" dirty="0">
                    <a:solidFill>
                      <a:schemeClr val="tx1">
                        <a:alpha val="0"/>
                      </a:schemeClr>
                    </a:solidFill>
                  </a:rPr>
                  <a:t>, Roberts 23]</a:t>
                </a:r>
              </a:p>
              <a:p>
                <a:pPr marL="742950" lvl="1" indent="-285750">
                  <a:buSzPts val="100"/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tx1">
                            <a:alpha val="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𝒞</m:t>
                    </m:r>
                  </m:oMath>
                </a14:m>
                <a:r>
                  <a:rPr lang="en-US" sz="2000" dirty="0">
                    <a:solidFill>
                      <a:schemeClr val="tx1">
                        <a:alpha val="0"/>
                      </a:schemeClr>
                    </a:solidFill>
                  </a:rPr>
                  <a:t> subspace-hiding distribution</a:t>
                </a:r>
              </a:p>
              <a:p>
                <a:pPr marL="742950" lvl="1" indent="-285750">
                  <a:buSzPts val="100"/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tx1">
                            <a:alpha val="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ℋ</m:t>
                    </m:r>
                  </m:oMath>
                </a14:m>
                <a:r>
                  <a:rPr lang="en-US" sz="2000" dirty="0">
                    <a:solidFill>
                      <a:schemeClr val="tx1">
                        <a:alpha val="0"/>
                      </a:schemeClr>
                    </a:solidFill>
                  </a:rPr>
                  <a:t>=</a:t>
                </a:r>
                <a14:m>
                  <m:oMath xmlns:m="http://schemas.openxmlformats.org/officeDocument/2006/math">
                    <m:r>
                      <a:rPr lang="en-US" sz="2000" i="1" dirty="0">
                        <a:solidFill>
                          <a:schemeClr val="tx1">
                            <a:alpha val="0"/>
                          </a:schemeClr>
                        </a:solidFill>
                        <a:latin typeface="Cambria Math" charset="0"/>
                      </a:rPr>
                      <m:t>⊕</m:t>
                    </m:r>
                  </m:oMath>
                </a14:m>
                <a:r>
                  <a:rPr lang="en-US" sz="2000" dirty="0">
                    <a:solidFill>
                      <a:schemeClr val="tx1">
                        <a:alpha val="0"/>
                      </a:schemeClr>
                    </a:solidFill>
                  </a:rPr>
                  <a:t> </a:t>
                </a:r>
              </a:p>
              <a:p>
                <a:pPr marL="742950" lvl="1" indent="-285750">
                  <a:buSzPts val="100"/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tx1">
                            <a:alpha val="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𝒟</m:t>
                    </m:r>
                  </m:oMath>
                </a14:m>
                <a:r>
                  <a:rPr lang="en-US" sz="2000" dirty="0">
                    <a:solidFill>
                      <a:schemeClr val="tx1">
                        <a:alpha val="0"/>
                      </a:schemeClr>
                    </a:solidFill>
                  </a:rPr>
                  <a:t> subspace states</a:t>
                </a:r>
              </a:p>
              <a:p>
                <a:pPr marL="742950" lvl="1" indent="-285750">
                  <a:buSzPts val="100"/>
                  <a:buFont typeface="Arial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>
                                <a:alpha val="0"/>
                              </a:schemeClr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>
                                <a:alpha val="0"/>
                              </a:schemeClr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𝒜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>
                                <a:alpha val="0"/>
                              </a:schemeClr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1">
                        <a:alpha val="0"/>
                      </a:schemeClr>
                    </a:solidFill>
                  </a:rPr>
                  <a:t> computationally bounded,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>
                                <a:alpha val="0"/>
                              </a:schemeClr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>
                                <a:alpha val="0"/>
                              </a:schemeClr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𝒜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>
                                <a:alpha val="0"/>
                              </a:schemeClr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1">
                        <a:alpha val="0"/>
                      </a:schemeClr>
                    </a:solidFill>
                  </a:rPr>
                  <a:t> unbounded</a:t>
                </a:r>
                <a:endParaRPr lang="en-US" sz="2000" dirty="0"/>
              </a:p>
            </p:txBody>
          </p:sp>
        </mc:Choice>
        <mc:Fallback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6"/>
                </p:custDataLst>
              </p:nvPr>
            </p:nvSpPr>
            <p:spPr>
              <a:xfrm>
                <a:off x="5626744" y="3596879"/>
                <a:ext cx="6259342" cy="3170099"/>
              </a:xfrm>
              <a:prstGeom prst="rect">
                <a:avLst/>
              </a:prstGeom>
              <a:blipFill>
                <a:blip r:embed="rId11"/>
                <a:stretch>
                  <a:fillRect t="-962" r="-195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79096863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388143" y="193842"/>
            <a:ext cx="4104190" cy="815493"/>
          </a:xfrm>
        </p:spPr>
        <p:txBody>
          <a:bodyPr/>
          <a:lstStyle/>
          <a:p>
            <a:r>
              <a:rPr lang="en-US" dirty="0"/>
              <a:t>Security Game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>
                <p:custDataLst>
                  <p:tags r:id="rId3"/>
                </p:custDataLst>
              </p:nvPr>
            </p:nvSpPr>
            <p:spPr>
              <a:xfrm>
                <a:off x="318693" y="947872"/>
                <a:ext cx="5624040" cy="22209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charset="0"/>
                          </a:rPr>
                          <m:t>CDExp</m:t>
                        </m:r>
                      </m:e>
                      <m:sub>
                        <m:r>
                          <a:rPr lang="en-US" sz="280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𝒞</m:t>
                        </m:r>
                        <m:r>
                          <a:rPr lang="en-US" sz="2800" b="0" i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sz="28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ℋ</m:t>
                        </m:r>
                        <m:r>
                          <a:rPr lang="en-US" sz="28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sz="28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𝒟</m:t>
                        </m:r>
                        <m:r>
                          <a:rPr lang="en-US" sz="28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𝒜</m:t>
                            </m:r>
                          </m:e>
                          <m:sub>
                            <m:r>
                              <a:rPr lang="en-US" sz="2800" b="0" i="0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800" b="0" i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𝒜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sz="2800" b="0" i="1" smtClean="0">
                        <a:latin typeface="Cambria Math" charset="0"/>
                      </a:rPr>
                      <m:t>(</m:t>
                    </m:r>
                    <m:r>
                      <a:rPr lang="en-US" sz="2800" b="0" i="1" smtClean="0">
                        <a:latin typeface="Cambria Math" charset="0"/>
                      </a:rPr>
                      <m:t>𝑏</m:t>
                    </m:r>
                    <m:r>
                      <a:rPr lang="en-US" sz="2800" b="0" i="1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800" i="1" dirty="0"/>
                  <a:t> </a:t>
                </a:r>
                <a:endParaRPr lang="en-US" sz="2400" dirty="0"/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sz="2400" dirty="0"/>
                  <a:t>Sample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𝑆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𝑥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𝑧</m:t>
                        </m:r>
                      </m:e>
                    </m:d>
                    <m:r>
                      <a:rPr lang="en-US" sz="2400" b="0" i="1" smtClean="0">
                        <a:latin typeface="Cambria Math" charset="0"/>
                      </a:rPr>
                      <m:t>←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𝒟</m:t>
                    </m:r>
                    <m:r>
                      <a:rPr lang="en-US" sz="24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h</m:t>
                    </m:r>
                    <m:r>
                      <a:rPr lang="en-US" sz="2400" i="1">
                        <a:latin typeface="Cambria Math" charset="0"/>
                      </a:rPr>
                      <m:t>←</m:t>
                    </m:r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ℋ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𝑠𝑘</m:t>
                    </m:r>
                  </m:oMath>
                </a14:m>
                <a:r>
                  <a:rPr lang="en-US" sz="2400" dirty="0"/>
                  <a:t>  </a:t>
                </a:r>
              </a:p>
              <a:p>
                <a:pPr marL="342900" indent="-342900">
                  <a:buFont typeface="Arial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𝒜</m:t>
                        </m:r>
                      </m:e>
                      <m:sub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⟩"/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𝑥</m:t>
                                </m:r>
                                <m:r>
                                  <a:rPr lang="en-US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,</m:t>
                                </m:r>
                                <m:r>
                                  <a:rPr lang="en-US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𝑧</m:t>
                                </m:r>
                              </m:sub>
                            </m:sSub>
                          </m:e>
                        </m:d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𝒞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𝑠𝑘</m:t>
                            </m:r>
                          </m:sub>
                        </m:sSub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𝑆</m:t>
                            </m:r>
                            <m:r>
                              <a:rPr lang="en-US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,</m:t>
                            </m:r>
                            <m:r>
                              <a:rPr lang="en-US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h</m:t>
                            </m:r>
                          </m:e>
                        </m:d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𝑏</m:t>
                        </m:r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⊕</m:t>
                        </m:r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h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𝜋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st</m:t>
                    </m:r>
                  </m:oMath>
                </a14:m>
                <a:r>
                  <a:rPr lang="en-US" sz="2400" dirty="0"/>
                  <a:t> </a:t>
                </a: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sz="2400" dirty="0"/>
                  <a:t>If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𝜋</m:t>
                    </m:r>
                    <m:r>
                      <a:rPr lang="en-US" sz="2400" b="0" i="1" smtClean="0">
                        <a:latin typeface="Cambria Math" charset="0"/>
                      </a:rPr>
                      <m:t>∉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𝑆</m:t>
                        </m:r>
                      </m:e>
                      <m:sup>
                        <m:r>
                          <a:rPr lang="en-US" sz="2400" b="0" i="1" smtClean="0">
                            <a:latin typeface="Cambria Math" charset="0"/>
                          </a:rPr>
                          <m:t>⊥</m:t>
                        </m:r>
                      </m:sup>
                    </m:sSup>
                    <m:r>
                      <a:rPr lang="en-US" sz="2400" b="0" i="1" smtClean="0">
                        <a:latin typeface="Cambria Math" charset="0"/>
                      </a:rPr>
                      <m:t>+</m:t>
                    </m:r>
                    <m:r>
                      <a:rPr lang="en-US" sz="2400" b="0" i="1" smtClean="0">
                        <a:latin typeface="Cambria Math" charset="0"/>
                      </a:rPr>
                      <m:t>𝑧</m:t>
                    </m:r>
                  </m:oMath>
                </a14:m>
                <a:r>
                  <a:rPr lang="en-US" sz="2400" dirty="0"/>
                  <a:t>, output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𝑏</m:t>
                    </m:r>
                    <m:r>
                      <a:rPr lang="en-US" sz="2400" b="0" i="1" smtClean="0">
                        <a:latin typeface="Cambria Math" charset="0"/>
                      </a:rPr>
                      <m:t>′←</m:t>
                    </m:r>
                    <m:r>
                      <m:rPr>
                        <m:lit/>
                      </m:rPr>
                      <a:rPr lang="en-US" sz="2400" b="0" i="1" smtClean="0">
                        <a:latin typeface="Cambria Math" charset="0"/>
                      </a:rPr>
                      <m:t>{</m:t>
                    </m:r>
                    <m:r>
                      <a:rPr lang="en-US" sz="2400" b="0" i="1" smtClean="0">
                        <a:latin typeface="Cambria Math" charset="0"/>
                      </a:rPr>
                      <m:t>0,1</m:t>
                    </m:r>
                    <m:r>
                      <m:rPr>
                        <m:lit/>
                      </m:rPr>
                      <a:rPr lang="en-US" sz="2400" b="0" i="1" smtClean="0">
                        <a:latin typeface="Cambria Math" charset="0"/>
                      </a:rPr>
                      <m:t>}</m:t>
                    </m:r>
                  </m:oMath>
                </a14:m>
                <a:r>
                  <a:rPr lang="en-US" sz="2400" dirty="0"/>
                  <a:t> </a:t>
                </a: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sz="2400" b="0" dirty="0">
                    <a:ea typeface="Cambria Math" charset="0"/>
                    <a:cs typeface="Cambria Math" charset="0"/>
                  </a:rPr>
                  <a:t>Otherwise, output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𝑏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′←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𝒜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st</m:t>
                        </m:r>
                        <m:r>
                          <a:rPr lang="en-US" sz="2400" b="0" i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𝑠𝑘</m:t>
                        </m:r>
                      </m:e>
                    </m:d>
                  </m:oMath>
                </a14:m>
                <a:endParaRPr lang="en-US" sz="2400" dirty="0"/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3"/>
                </p:custDataLst>
              </p:nvPr>
            </p:nvSpPr>
            <p:spPr>
              <a:xfrm>
                <a:off x="318693" y="947872"/>
                <a:ext cx="5624040" cy="2220929"/>
              </a:xfrm>
              <a:prstGeom prst="rect">
                <a:avLst/>
              </a:prstGeom>
              <a:blipFill>
                <a:blip r:embed="rId11"/>
                <a:stretch>
                  <a:fillRect l="-1408" b="-52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/>
              <p:cNvSpPr txBox="1"/>
              <p:nvPr>
                <p:custDataLst>
                  <p:tags r:id="rId4"/>
                </p:custDataLst>
              </p:nvPr>
            </p:nvSpPr>
            <p:spPr>
              <a:xfrm>
                <a:off x="6137394" y="992049"/>
                <a:ext cx="6328824" cy="9473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Want: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charset="0"/>
                          </a:rPr>
                          <m:t>Pr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>
                                    <a:latin typeface="Cambria Math" charset="0"/>
                                  </a:rPr>
                                  <m:t>CDExp</m:t>
                                </m:r>
                              </m:e>
                              <m:sub>
                                <m:r>
                                  <a:rPr lang="en-US" sz="240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𝒞</m:t>
                                </m:r>
                                <m:r>
                                  <a:rPr lang="en-US" sz="240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,</m:t>
                                </m:r>
                                <m:r>
                                  <a:rPr lang="en-US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ℋ</m:t>
                                </m:r>
                                <m:r>
                                  <a:rPr lang="en-US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,</m:t>
                                </m:r>
                                <m:r>
                                  <a:rPr lang="en-US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𝒟</m:t>
                                </m:r>
                                <m:r>
                                  <a:rPr lang="en-US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𝒜</m:t>
                                    </m:r>
                                  </m:e>
                                  <m:sub>
                                    <m:r>
                                      <a:rPr lang="en-US" sz="240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240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𝒜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sub>
                            </m:sSub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</m:d>
                            <m:r>
                              <a:rPr lang="en-US" sz="2400" b="0" i="1" smtClean="0">
                                <a:latin typeface="Cambria Math" charset="0"/>
                              </a:rPr>
                              <m:t>=1</m:t>
                            </m:r>
                          </m:e>
                        </m:d>
                        <m:r>
                          <a:rPr lang="en-US" sz="2400" b="0" i="0" smtClean="0">
                            <a:latin typeface="Cambria Math" charset="0"/>
                          </a:rPr>
                          <m:t>−              </m:t>
                        </m:r>
                        <m:r>
                          <m:rPr>
                            <m:sty m:val="p"/>
                          </m:rPr>
                          <a:rPr lang="en-US" sz="2400">
                            <a:latin typeface="Cambria Math" charset="0"/>
                          </a:rPr>
                          <m:t>Pr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>
                                    <a:latin typeface="Cambria Math" charset="0"/>
                                  </a:rPr>
                                  <m:t>CDExp</m:t>
                                </m:r>
                              </m:e>
                              <m:sub>
                                <m:r>
                                  <a:rPr lang="en-US" sz="240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𝒞</m:t>
                                </m:r>
                                <m:r>
                                  <a:rPr lang="en-US" sz="240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,</m:t>
                                </m:r>
                                <m:r>
                                  <a:rPr lang="en-US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ℋ</m:t>
                                </m:r>
                                <m:r>
                                  <a:rPr lang="en-US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,</m:t>
                                </m:r>
                                <m:r>
                                  <a:rPr lang="en-US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𝒟</m:t>
                                </m:r>
                                <m:r>
                                  <a:rPr lang="en-US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𝒜</m:t>
                                    </m:r>
                                  </m:e>
                                  <m:sub>
                                    <m:r>
                                      <a:rPr lang="en-US" sz="240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240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𝒜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sub>
                            </m:sSub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1</m:t>
                                </m:r>
                              </m:e>
                            </m:d>
                            <m:r>
                              <a:rPr lang="en-US" sz="2400" i="1">
                                <a:latin typeface="Cambria Math" charset="0"/>
                              </a:rPr>
                              <m:t>=1</m:t>
                            </m:r>
                          </m:e>
                        </m:d>
                      </m:e>
                    </m:d>
                    <m:r>
                      <a:rPr lang="en-US" sz="2400" b="0" i="0" smtClean="0">
                        <a:latin typeface="Cambria Math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charset="0"/>
                      </a:rPr>
                      <m:t>negl</m:t>
                    </m:r>
                  </m:oMath>
                </a14:m>
                <a:endParaRPr lang="en-US" sz="2400" dirty="0"/>
              </a:p>
            </p:txBody>
          </p:sp>
        </mc:Choice>
        <mc:Fallback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4"/>
                </p:custDataLst>
              </p:nvPr>
            </p:nvSpPr>
            <p:spPr>
              <a:xfrm>
                <a:off x="6137394" y="992049"/>
                <a:ext cx="6328824" cy="947311"/>
              </a:xfrm>
              <a:prstGeom prst="rect">
                <a:avLst/>
              </a:prstGeom>
              <a:blipFill>
                <a:blip r:embed="rId12"/>
                <a:stretch>
                  <a:fillRect l="-1541" t="-19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ounded Rectangle 10"/>
          <p:cNvSpPr/>
          <p:nvPr>
            <p:custDataLst>
              <p:tags r:id="rId5"/>
            </p:custDataLst>
          </p:nvPr>
        </p:nvSpPr>
        <p:spPr>
          <a:xfrm>
            <a:off x="149895" y="947872"/>
            <a:ext cx="5779075" cy="2220929"/>
          </a:xfrm>
          <a:prstGeom prst="roundRect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>
            <p:custDataLst>
              <p:tags r:id="rId6"/>
            </p:custDataLst>
          </p:nvPr>
        </p:nvSpPr>
        <p:spPr>
          <a:xfrm>
            <a:off x="6148969" y="983598"/>
            <a:ext cx="5862350" cy="947311"/>
          </a:xfrm>
          <a:prstGeom prst="round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/>
              <p:cNvSpPr txBox="1"/>
              <p:nvPr>
                <p:custDataLst>
                  <p:tags r:id="rId7"/>
                </p:custDataLst>
              </p:nvPr>
            </p:nvSpPr>
            <p:spPr>
              <a:xfrm>
                <a:off x="388143" y="3579056"/>
                <a:ext cx="5140455" cy="31700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SzPts val="100"/>
                  <a:buFont typeface="Arial" charset="0"/>
                  <a:buChar char="•"/>
                </a:pPr>
                <a:r>
                  <a:rPr lang="en-US" sz="2000" dirty="0">
                    <a:solidFill>
                      <a:schemeClr val="tx1">
                        <a:alpha val="0"/>
                      </a:schemeClr>
                    </a:solidFill>
                  </a:rPr>
                  <a:t>[Broadbent, Islam 20]:</a:t>
                </a:r>
              </a:p>
              <a:p>
                <a:pPr marL="742950" lvl="1" indent="-285750">
                  <a:buSzPts val="100"/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tx1">
                            <a:alpha val="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𝒞</m:t>
                    </m:r>
                  </m:oMath>
                </a14:m>
                <a:r>
                  <a:rPr lang="en-US" sz="2000" dirty="0">
                    <a:solidFill>
                      <a:schemeClr val="tx1">
                        <a:alpha val="0"/>
                      </a:schemeClr>
                    </a:solidFill>
                  </a:rPr>
                  <a:t> one-time pad</a:t>
                </a:r>
              </a:p>
              <a:p>
                <a:pPr marL="742950" lvl="1" indent="-285750">
                  <a:buSzPts val="100"/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tx1">
                            <a:alpha val="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ℋ</m:t>
                    </m:r>
                  </m:oMath>
                </a14:m>
                <a:r>
                  <a:rPr lang="en-US" sz="2000" dirty="0">
                    <a:solidFill>
                      <a:schemeClr val="tx1">
                        <a:alpha val="0"/>
                      </a:schemeClr>
                    </a:solidFill>
                  </a:rPr>
                  <a:t> good randomness extractor</a:t>
                </a:r>
              </a:p>
              <a:p>
                <a:pPr marL="742950" lvl="1" indent="-285750">
                  <a:buSzPts val="100"/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tx1">
                            <a:alpha val="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𝒟</m:t>
                    </m:r>
                  </m:oMath>
                </a14:m>
                <a:r>
                  <a:rPr lang="en-US" sz="2000" dirty="0">
                    <a:solidFill>
                      <a:schemeClr val="tx1">
                        <a:alpha val="0"/>
                      </a:schemeClr>
                    </a:solidFill>
                  </a:rPr>
                  <a:t> </a:t>
                </a:r>
                <a:r>
                  <a:rPr lang="en-US" sz="2000" dirty="0" err="1">
                    <a:solidFill>
                      <a:schemeClr val="tx1">
                        <a:alpha val="0"/>
                      </a:schemeClr>
                    </a:solidFill>
                  </a:rPr>
                  <a:t>Wiesner</a:t>
                </a:r>
                <a:r>
                  <a:rPr lang="en-US" sz="2000" dirty="0">
                    <a:solidFill>
                      <a:schemeClr val="tx1">
                        <a:alpha val="0"/>
                      </a:schemeClr>
                    </a:solidFill>
                  </a:rPr>
                  <a:t> states</a:t>
                </a:r>
              </a:p>
              <a:p>
                <a:pPr marL="742950" lvl="1" indent="-285750">
                  <a:buSzPts val="100"/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>
                            <a:alpha val="0"/>
                          </a:schemeClr>
                        </a:solidFill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>
                                <a:alpha val="0"/>
                              </a:schemeClr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>
                                <a:alpha val="0"/>
                              </a:schemeClr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𝒜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>
                                <a:alpha val="0"/>
                              </a:schemeClr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>
                            <a:alpha val="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>
                                <a:alpha val="0"/>
                              </a:schemeClr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>
                                <a:alpha val="0"/>
                              </a:schemeClr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𝒜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>
                                <a:alpha val="0"/>
                              </a:schemeClr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>
                            <a:alpha val="0"/>
                          </a:schemeClr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chemeClr val="tx1">
                        <a:alpha val="0"/>
                      </a:schemeClr>
                    </a:solidFill>
                  </a:rPr>
                  <a:t> unbounded</a:t>
                </a:r>
              </a:p>
              <a:p>
                <a:pPr marL="285750" indent="-285750">
                  <a:buSzPts val="100"/>
                  <a:buFont typeface="Arial" charset="0"/>
                  <a:buChar char="•"/>
                </a:pPr>
                <a:r>
                  <a:rPr lang="en-US" sz="2000" dirty="0">
                    <a:solidFill>
                      <a:schemeClr val="tx1">
                        <a:alpha val="0"/>
                      </a:schemeClr>
                    </a:solidFill>
                  </a:rPr>
                  <a:t>[</a:t>
                </a:r>
                <a:r>
                  <a:rPr lang="en-US" sz="2000" dirty="0" err="1">
                    <a:solidFill>
                      <a:schemeClr val="tx1">
                        <a:alpha val="0"/>
                      </a:schemeClr>
                    </a:solidFill>
                  </a:rPr>
                  <a:t>Hiroka</a:t>
                </a:r>
                <a:r>
                  <a:rPr lang="en-US" sz="2000" dirty="0">
                    <a:solidFill>
                      <a:schemeClr val="tx1">
                        <a:alpha val="0"/>
                      </a:schemeClr>
                    </a:solidFill>
                  </a:rPr>
                  <a:t>, </a:t>
                </a:r>
                <a:r>
                  <a:rPr lang="en-US" sz="2000" dirty="0" err="1">
                    <a:solidFill>
                      <a:schemeClr val="tx1">
                        <a:alpha val="0"/>
                      </a:schemeClr>
                    </a:solidFill>
                  </a:rPr>
                  <a:t>Morimae</a:t>
                </a:r>
                <a:r>
                  <a:rPr lang="en-US" sz="2000" dirty="0">
                    <a:solidFill>
                      <a:schemeClr val="tx1">
                        <a:alpha val="0"/>
                      </a:schemeClr>
                    </a:solidFill>
                  </a:rPr>
                  <a:t>, </a:t>
                </a:r>
                <a:r>
                  <a:rPr lang="en-US" sz="2000" dirty="0" err="1">
                    <a:solidFill>
                      <a:schemeClr val="tx1">
                        <a:alpha val="0"/>
                      </a:schemeClr>
                    </a:solidFill>
                  </a:rPr>
                  <a:t>Nishimaki</a:t>
                </a:r>
                <a:r>
                  <a:rPr lang="en-US" sz="2000" dirty="0">
                    <a:solidFill>
                      <a:schemeClr val="tx1">
                        <a:alpha val="0"/>
                      </a:schemeClr>
                    </a:solidFill>
                  </a:rPr>
                  <a:t>, </a:t>
                </a:r>
                <a:r>
                  <a:rPr lang="en-US" sz="2000" dirty="0" err="1">
                    <a:solidFill>
                      <a:schemeClr val="tx1">
                        <a:alpha val="0"/>
                      </a:schemeClr>
                    </a:solidFill>
                  </a:rPr>
                  <a:t>Yamakawa</a:t>
                </a:r>
                <a:r>
                  <a:rPr lang="en-US" sz="2000" dirty="0">
                    <a:solidFill>
                      <a:schemeClr val="tx1">
                        <a:alpha val="0"/>
                      </a:schemeClr>
                    </a:solidFill>
                  </a:rPr>
                  <a:t> 21]:</a:t>
                </a:r>
              </a:p>
              <a:p>
                <a:pPr marL="742950" lvl="1" indent="-285750">
                  <a:buSzPts val="100"/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tx1">
                            <a:alpha val="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𝒞</m:t>
                    </m:r>
                  </m:oMath>
                </a14:m>
                <a:r>
                  <a:rPr lang="en-US" sz="2000" dirty="0">
                    <a:solidFill>
                      <a:schemeClr val="tx1">
                        <a:alpha val="0"/>
                      </a:schemeClr>
                    </a:solidFill>
                  </a:rPr>
                  <a:t> non-committing encryption scheme</a:t>
                </a:r>
              </a:p>
              <a:p>
                <a:pPr marL="742950" lvl="1" indent="-285750">
                  <a:buSzPts val="100"/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tx1">
                            <a:alpha val="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ℋ</m:t>
                    </m:r>
                  </m:oMath>
                </a14:m>
                <a:r>
                  <a:rPr lang="en-US" sz="2000" dirty="0">
                    <a:solidFill>
                      <a:schemeClr val="tx1">
                        <a:alpha val="0"/>
                      </a:schemeClr>
                    </a:solidFill>
                  </a:rPr>
                  <a:t> good randomness extractor</a:t>
                </a:r>
              </a:p>
              <a:p>
                <a:pPr marL="742950" lvl="1" indent="-285750">
                  <a:buSzPts val="100"/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tx1">
                            <a:alpha val="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𝒟</m:t>
                    </m:r>
                  </m:oMath>
                </a14:m>
                <a:r>
                  <a:rPr lang="en-US" sz="2000" dirty="0">
                    <a:solidFill>
                      <a:schemeClr val="tx1">
                        <a:alpha val="0"/>
                      </a:schemeClr>
                    </a:solidFill>
                  </a:rPr>
                  <a:t> </a:t>
                </a:r>
                <a:r>
                  <a:rPr lang="en-US" sz="2000" dirty="0" err="1">
                    <a:solidFill>
                      <a:schemeClr val="tx1">
                        <a:alpha val="0"/>
                      </a:schemeClr>
                    </a:solidFill>
                  </a:rPr>
                  <a:t>Wiesner</a:t>
                </a:r>
                <a:r>
                  <a:rPr lang="en-US" sz="2000" dirty="0">
                    <a:solidFill>
                      <a:schemeClr val="tx1">
                        <a:alpha val="0"/>
                      </a:schemeClr>
                    </a:solidFill>
                  </a:rPr>
                  <a:t> states</a:t>
                </a:r>
              </a:p>
              <a:p>
                <a:pPr marL="742950" lvl="1" indent="-285750">
                  <a:buSzPts val="100"/>
                  <a:buFont typeface="Arial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000" i="1" smtClean="0">
                            <a:solidFill>
                              <a:schemeClr val="tx1">
                                <a:alpha val="0"/>
                              </a:schemeClr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>
                                    <a:alpha val="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>
                                    <a:alpha val="0"/>
                                  </a:schemeClr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𝒜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>
                                    <a:alpha val="0"/>
                                  </a:schemeClr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tx1">
                                <a:alpha val="0"/>
                              </a:schemeClr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>
                                    <a:alpha val="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>
                                    <a:alpha val="0"/>
                                  </a:schemeClr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𝒜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>
                                    <a:alpha val="0"/>
                                  </a:schemeClr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dirty="0">
                    <a:solidFill>
                      <a:schemeClr val="tx1">
                        <a:alpha val="0"/>
                      </a:schemeClr>
                    </a:solidFill>
                  </a:rPr>
                  <a:t> computationally bounded</a:t>
                </a:r>
                <a:endParaRPr lang="en-US" sz="2000" dirty="0"/>
              </a:p>
            </p:txBody>
          </p:sp>
        </mc:Choice>
        <mc:Fallback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7"/>
                </p:custDataLst>
              </p:nvPr>
            </p:nvSpPr>
            <p:spPr>
              <a:xfrm>
                <a:off x="388143" y="3579056"/>
                <a:ext cx="5140455" cy="3170099"/>
              </a:xfrm>
              <a:prstGeom prst="rect">
                <a:avLst/>
              </a:prstGeom>
              <a:blipFill>
                <a:blip r:embed="rId13"/>
                <a:stretch>
                  <a:fillRect t="-962" r="-237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/>
              <p:cNvSpPr txBox="1"/>
              <p:nvPr>
                <p:custDataLst>
                  <p:tags r:id="rId8"/>
                </p:custDataLst>
              </p:nvPr>
            </p:nvSpPr>
            <p:spPr>
              <a:xfrm>
                <a:off x="5626744" y="3596879"/>
                <a:ext cx="6259342" cy="31700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SzPts val="100"/>
                  <a:buFont typeface="Arial" charset="0"/>
                  <a:buChar char="•"/>
                </a:pPr>
                <a:r>
                  <a:rPr lang="en-US" sz="2000" dirty="0">
                    <a:solidFill>
                      <a:schemeClr val="tx1">
                        <a:alpha val="0"/>
                      </a:schemeClr>
                    </a:solidFill>
                  </a:rPr>
                  <a:t>[</a:t>
                </a:r>
                <a:r>
                  <a:rPr lang="en-US" sz="2000" b="1" dirty="0">
                    <a:solidFill>
                      <a:schemeClr val="tx1">
                        <a:alpha val="0"/>
                      </a:schemeClr>
                    </a:solidFill>
                  </a:rPr>
                  <a:t>B</a:t>
                </a:r>
                <a:r>
                  <a:rPr lang="en-US" sz="2000" dirty="0">
                    <a:solidFill>
                      <a:schemeClr val="tx1">
                        <a:alpha val="0"/>
                      </a:schemeClr>
                    </a:solidFill>
                  </a:rPr>
                  <a:t>, </a:t>
                </a:r>
                <a:r>
                  <a:rPr lang="en-US" sz="2000" dirty="0" err="1">
                    <a:solidFill>
                      <a:schemeClr val="tx1">
                        <a:alpha val="0"/>
                      </a:schemeClr>
                    </a:solidFill>
                  </a:rPr>
                  <a:t>Khurana</a:t>
                </a:r>
                <a:r>
                  <a:rPr lang="en-US" sz="2000" dirty="0">
                    <a:solidFill>
                      <a:schemeClr val="tx1">
                        <a:alpha val="0"/>
                      </a:schemeClr>
                    </a:solidFill>
                  </a:rPr>
                  <a:t> 23]:</a:t>
                </a:r>
              </a:p>
              <a:p>
                <a:pPr marL="742950" lvl="1" indent="-285750">
                  <a:buSzPts val="100"/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tx1">
                            <a:alpha val="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𝒞</m:t>
                    </m:r>
                  </m:oMath>
                </a14:m>
                <a:r>
                  <a:rPr lang="en-US" sz="2000" dirty="0">
                    <a:solidFill>
                      <a:schemeClr val="tx1">
                        <a:alpha val="0"/>
                      </a:schemeClr>
                    </a:solidFill>
                  </a:rPr>
                  <a:t> semantically-secure distribution</a:t>
                </a:r>
              </a:p>
              <a:p>
                <a:pPr marL="742950" lvl="1" indent="-285750">
                  <a:buSzPts val="100"/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tx1">
                            <a:alpha val="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ℋ</m:t>
                    </m:r>
                  </m:oMath>
                </a14:m>
                <a:r>
                  <a:rPr lang="en-US" sz="2000" dirty="0">
                    <a:solidFill>
                      <a:schemeClr val="tx1">
                        <a:alpha val="0"/>
                      </a:schemeClr>
                    </a:solidFill>
                  </a:rPr>
                  <a:t>=</a:t>
                </a:r>
                <a14:m>
                  <m:oMath xmlns:m="http://schemas.openxmlformats.org/officeDocument/2006/math">
                    <m:r>
                      <a:rPr lang="en-US" sz="2000" i="1" dirty="0">
                        <a:solidFill>
                          <a:schemeClr val="tx1">
                            <a:alpha val="0"/>
                          </a:schemeClr>
                        </a:solidFill>
                        <a:latin typeface="Cambria Math" charset="0"/>
                      </a:rPr>
                      <m:t>⊕</m:t>
                    </m:r>
                  </m:oMath>
                </a14:m>
                <a:r>
                  <a:rPr lang="en-US" sz="2000" dirty="0">
                    <a:solidFill>
                      <a:schemeClr val="tx1">
                        <a:alpha val="0"/>
                      </a:schemeClr>
                    </a:solidFill>
                  </a:rPr>
                  <a:t> </a:t>
                </a:r>
              </a:p>
              <a:p>
                <a:pPr marL="742950" lvl="1" indent="-285750">
                  <a:buSzPts val="100"/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tx1">
                            <a:alpha val="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𝒟</m:t>
                    </m:r>
                  </m:oMath>
                </a14:m>
                <a:r>
                  <a:rPr lang="en-US" sz="2000" dirty="0">
                    <a:solidFill>
                      <a:schemeClr val="tx1">
                        <a:alpha val="0"/>
                      </a:schemeClr>
                    </a:solidFill>
                  </a:rPr>
                  <a:t> </a:t>
                </a:r>
                <a:r>
                  <a:rPr lang="en-US" sz="2000" dirty="0" err="1">
                    <a:solidFill>
                      <a:schemeClr val="tx1">
                        <a:alpha val="0"/>
                      </a:schemeClr>
                    </a:solidFill>
                  </a:rPr>
                  <a:t>Wiesner</a:t>
                </a:r>
                <a:r>
                  <a:rPr lang="en-US" sz="2000" dirty="0">
                    <a:solidFill>
                      <a:schemeClr val="tx1">
                        <a:alpha val="0"/>
                      </a:schemeClr>
                    </a:solidFill>
                  </a:rPr>
                  <a:t> states</a:t>
                </a:r>
              </a:p>
              <a:p>
                <a:pPr marL="742950" lvl="1" indent="-285750">
                  <a:buSzPts val="100"/>
                  <a:buFont typeface="Arial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>
                                <a:alpha val="0"/>
                              </a:schemeClr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>
                                <a:alpha val="0"/>
                              </a:schemeClr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𝒜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>
                                <a:alpha val="0"/>
                              </a:schemeClr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1">
                        <a:alpha val="0"/>
                      </a:schemeClr>
                    </a:solidFill>
                  </a:rPr>
                  <a:t> computationally bounded,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>
                                <a:alpha val="0"/>
                              </a:schemeClr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>
                                <a:alpha val="0"/>
                              </a:schemeClr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𝒜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>
                                <a:alpha val="0"/>
                              </a:schemeClr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1">
                        <a:alpha val="0"/>
                      </a:schemeClr>
                    </a:solidFill>
                  </a:rPr>
                  <a:t> unbounded</a:t>
                </a:r>
              </a:p>
              <a:p>
                <a:pPr marL="285750" indent="-285750">
                  <a:buSzPts val="100"/>
                  <a:buFont typeface="Arial" charset="0"/>
                  <a:buChar char="•"/>
                </a:pPr>
                <a:r>
                  <a:rPr lang="en-US" sz="2000" dirty="0">
                    <a:solidFill>
                      <a:schemeClr val="tx1">
                        <a:alpha val="0"/>
                      </a:schemeClr>
                    </a:solidFill>
                  </a:rPr>
                  <a:t>[</a:t>
                </a:r>
                <a:r>
                  <a:rPr lang="en-US" sz="2000" b="1" dirty="0">
                    <a:solidFill>
                      <a:schemeClr val="tx1">
                        <a:alpha val="0"/>
                      </a:schemeClr>
                    </a:solidFill>
                  </a:rPr>
                  <a:t>B</a:t>
                </a:r>
                <a:r>
                  <a:rPr lang="en-US" sz="2000" dirty="0">
                    <a:solidFill>
                      <a:schemeClr val="tx1">
                        <a:alpha val="0"/>
                      </a:schemeClr>
                    </a:solidFill>
                  </a:rPr>
                  <a:t>, Garg, Goyal, </a:t>
                </a:r>
                <a:r>
                  <a:rPr lang="en-US" sz="2000" dirty="0" err="1">
                    <a:solidFill>
                      <a:schemeClr val="tx1">
                        <a:alpha val="0"/>
                      </a:schemeClr>
                    </a:solidFill>
                  </a:rPr>
                  <a:t>Khurana</a:t>
                </a:r>
                <a:r>
                  <a:rPr lang="en-US" sz="2000" dirty="0">
                    <a:solidFill>
                      <a:schemeClr val="tx1">
                        <a:alpha val="0"/>
                      </a:schemeClr>
                    </a:solidFill>
                  </a:rPr>
                  <a:t>, Malavolta, </a:t>
                </a:r>
                <a:r>
                  <a:rPr lang="en-US" sz="2000" dirty="0" err="1">
                    <a:solidFill>
                      <a:schemeClr val="tx1">
                        <a:alpha val="0"/>
                      </a:schemeClr>
                    </a:solidFill>
                  </a:rPr>
                  <a:t>Raizes</a:t>
                </a:r>
                <a:r>
                  <a:rPr lang="en-US" sz="2000" dirty="0">
                    <a:solidFill>
                      <a:schemeClr val="tx1">
                        <a:alpha val="0"/>
                      </a:schemeClr>
                    </a:solidFill>
                  </a:rPr>
                  <a:t>, Roberts 23]</a:t>
                </a:r>
              </a:p>
              <a:p>
                <a:pPr marL="742950" lvl="1" indent="-285750">
                  <a:buSzPts val="100"/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tx1">
                            <a:alpha val="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𝒞</m:t>
                    </m:r>
                  </m:oMath>
                </a14:m>
                <a:r>
                  <a:rPr lang="en-US" sz="2000" dirty="0">
                    <a:solidFill>
                      <a:schemeClr val="tx1">
                        <a:alpha val="0"/>
                      </a:schemeClr>
                    </a:solidFill>
                  </a:rPr>
                  <a:t> subspace-hiding distribution</a:t>
                </a:r>
              </a:p>
              <a:p>
                <a:pPr marL="742950" lvl="1" indent="-285750">
                  <a:buSzPts val="100"/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tx1">
                            <a:alpha val="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ℋ</m:t>
                    </m:r>
                  </m:oMath>
                </a14:m>
                <a:r>
                  <a:rPr lang="en-US" sz="2000" dirty="0">
                    <a:solidFill>
                      <a:schemeClr val="tx1">
                        <a:alpha val="0"/>
                      </a:schemeClr>
                    </a:solidFill>
                  </a:rPr>
                  <a:t>=</a:t>
                </a:r>
                <a14:m>
                  <m:oMath xmlns:m="http://schemas.openxmlformats.org/officeDocument/2006/math">
                    <m:r>
                      <a:rPr lang="en-US" sz="2000" i="1" dirty="0">
                        <a:solidFill>
                          <a:schemeClr val="tx1">
                            <a:alpha val="0"/>
                          </a:schemeClr>
                        </a:solidFill>
                        <a:latin typeface="Cambria Math" charset="0"/>
                      </a:rPr>
                      <m:t>⊕</m:t>
                    </m:r>
                  </m:oMath>
                </a14:m>
                <a:r>
                  <a:rPr lang="en-US" sz="2000" dirty="0">
                    <a:solidFill>
                      <a:schemeClr val="tx1">
                        <a:alpha val="0"/>
                      </a:schemeClr>
                    </a:solidFill>
                  </a:rPr>
                  <a:t> </a:t>
                </a:r>
              </a:p>
              <a:p>
                <a:pPr marL="742950" lvl="1" indent="-285750">
                  <a:buSzPts val="100"/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tx1">
                            <a:alpha val="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𝒟</m:t>
                    </m:r>
                  </m:oMath>
                </a14:m>
                <a:r>
                  <a:rPr lang="en-US" sz="2000" dirty="0">
                    <a:solidFill>
                      <a:schemeClr val="tx1">
                        <a:alpha val="0"/>
                      </a:schemeClr>
                    </a:solidFill>
                  </a:rPr>
                  <a:t> subspace states</a:t>
                </a:r>
              </a:p>
              <a:p>
                <a:pPr marL="742950" lvl="1" indent="-285750">
                  <a:buSzPts val="100"/>
                  <a:buFont typeface="Arial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>
                                <a:alpha val="0"/>
                              </a:schemeClr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>
                                <a:alpha val="0"/>
                              </a:schemeClr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𝒜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>
                                <a:alpha val="0"/>
                              </a:schemeClr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1">
                        <a:alpha val="0"/>
                      </a:schemeClr>
                    </a:solidFill>
                  </a:rPr>
                  <a:t> computationally bounded,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>
                                <a:alpha val="0"/>
                              </a:schemeClr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>
                                <a:alpha val="0"/>
                              </a:schemeClr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𝒜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>
                                <a:alpha val="0"/>
                              </a:schemeClr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1">
                        <a:alpha val="0"/>
                      </a:schemeClr>
                    </a:solidFill>
                  </a:rPr>
                  <a:t> unbounded</a:t>
                </a:r>
                <a:endParaRPr lang="en-US" sz="2000" dirty="0"/>
              </a:p>
            </p:txBody>
          </p:sp>
        </mc:Choice>
        <mc:Fallback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8"/>
                </p:custDataLst>
              </p:nvPr>
            </p:nvSpPr>
            <p:spPr>
              <a:xfrm>
                <a:off x="5626744" y="3596879"/>
                <a:ext cx="6259342" cy="3170099"/>
              </a:xfrm>
              <a:prstGeom prst="rect">
                <a:avLst/>
              </a:prstGeom>
              <a:blipFill>
                <a:blip r:embed="rId14"/>
                <a:stretch>
                  <a:fillRect t="-962" r="-195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48607452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388143" y="193842"/>
            <a:ext cx="4104190" cy="815493"/>
          </a:xfrm>
        </p:spPr>
        <p:txBody>
          <a:bodyPr/>
          <a:lstStyle/>
          <a:p>
            <a:r>
              <a:rPr lang="en-US" dirty="0"/>
              <a:t>Security Game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>
                <p:custDataLst>
                  <p:tags r:id="rId3"/>
                </p:custDataLst>
              </p:nvPr>
            </p:nvSpPr>
            <p:spPr>
              <a:xfrm>
                <a:off x="318693" y="947872"/>
                <a:ext cx="5624040" cy="22209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charset="0"/>
                          </a:rPr>
                          <m:t>CDExp</m:t>
                        </m:r>
                      </m:e>
                      <m:sub>
                        <m:r>
                          <a:rPr lang="en-US" sz="280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𝒞</m:t>
                        </m:r>
                        <m:r>
                          <a:rPr lang="en-US" sz="2800" b="0" i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sz="28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ℋ</m:t>
                        </m:r>
                        <m:r>
                          <a:rPr lang="en-US" sz="28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sz="28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𝒟</m:t>
                        </m:r>
                        <m:r>
                          <a:rPr lang="en-US" sz="28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𝒜</m:t>
                            </m:r>
                          </m:e>
                          <m:sub>
                            <m:r>
                              <a:rPr lang="en-US" sz="2800" b="0" i="0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800" b="0" i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𝒜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sz="2800" b="0" i="1" smtClean="0">
                        <a:latin typeface="Cambria Math" charset="0"/>
                      </a:rPr>
                      <m:t>(</m:t>
                    </m:r>
                    <m:r>
                      <a:rPr lang="en-US" sz="2800" b="0" i="1" smtClean="0">
                        <a:latin typeface="Cambria Math" charset="0"/>
                      </a:rPr>
                      <m:t>𝑏</m:t>
                    </m:r>
                    <m:r>
                      <a:rPr lang="en-US" sz="2800" b="0" i="1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800" i="1" dirty="0"/>
                  <a:t> </a:t>
                </a:r>
                <a:endParaRPr lang="en-US" sz="2400" dirty="0"/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sz="2400" dirty="0"/>
                  <a:t>Sample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𝑆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𝑥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𝑧</m:t>
                        </m:r>
                      </m:e>
                    </m:d>
                    <m:r>
                      <a:rPr lang="en-US" sz="2400" b="0" i="1" smtClean="0">
                        <a:latin typeface="Cambria Math" charset="0"/>
                      </a:rPr>
                      <m:t>←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𝒟</m:t>
                    </m:r>
                    <m:r>
                      <a:rPr lang="en-US" sz="24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h</m:t>
                    </m:r>
                    <m:r>
                      <a:rPr lang="en-US" sz="2400" i="1">
                        <a:latin typeface="Cambria Math" charset="0"/>
                      </a:rPr>
                      <m:t>←</m:t>
                    </m:r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ℋ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𝑠𝑘</m:t>
                    </m:r>
                  </m:oMath>
                </a14:m>
                <a:r>
                  <a:rPr lang="en-US" sz="2400" dirty="0"/>
                  <a:t>  </a:t>
                </a:r>
              </a:p>
              <a:p>
                <a:pPr marL="342900" indent="-342900">
                  <a:buFont typeface="Arial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𝒜</m:t>
                        </m:r>
                      </m:e>
                      <m:sub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⟩"/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𝑥</m:t>
                                </m:r>
                                <m:r>
                                  <a:rPr lang="en-US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,</m:t>
                                </m:r>
                                <m:r>
                                  <a:rPr lang="en-US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𝑧</m:t>
                                </m:r>
                              </m:sub>
                            </m:sSub>
                          </m:e>
                        </m:d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𝒞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𝑠𝑘</m:t>
                            </m:r>
                          </m:sub>
                        </m:sSub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𝑆</m:t>
                            </m:r>
                            <m:r>
                              <a:rPr lang="en-US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,</m:t>
                            </m:r>
                            <m:r>
                              <a:rPr lang="en-US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h</m:t>
                            </m:r>
                          </m:e>
                        </m:d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𝑏</m:t>
                        </m:r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⊕</m:t>
                        </m:r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h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𝜋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st</m:t>
                    </m:r>
                  </m:oMath>
                </a14:m>
                <a:r>
                  <a:rPr lang="en-US" sz="2400" dirty="0"/>
                  <a:t> </a:t>
                </a: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sz="2400" dirty="0"/>
                  <a:t>If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𝜋</m:t>
                    </m:r>
                    <m:r>
                      <a:rPr lang="en-US" sz="2400" b="0" i="1" smtClean="0">
                        <a:latin typeface="Cambria Math" charset="0"/>
                      </a:rPr>
                      <m:t>∉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𝑆</m:t>
                        </m:r>
                      </m:e>
                      <m:sup>
                        <m:r>
                          <a:rPr lang="en-US" sz="2400" b="0" i="1" smtClean="0">
                            <a:latin typeface="Cambria Math" charset="0"/>
                          </a:rPr>
                          <m:t>⊥</m:t>
                        </m:r>
                      </m:sup>
                    </m:sSup>
                    <m:r>
                      <a:rPr lang="en-US" sz="2400" b="0" i="1" smtClean="0">
                        <a:latin typeface="Cambria Math" charset="0"/>
                      </a:rPr>
                      <m:t>+</m:t>
                    </m:r>
                    <m:r>
                      <a:rPr lang="en-US" sz="2400" b="0" i="1" smtClean="0">
                        <a:latin typeface="Cambria Math" charset="0"/>
                      </a:rPr>
                      <m:t>𝑧</m:t>
                    </m:r>
                  </m:oMath>
                </a14:m>
                <a:r>
                  <a:rPr lang="en-US" sz="2400" dirty="0"/>
                  <a:t>, output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𝑏</m:t>
                    </m:r>
                    <m:r>
                      <a:rPr lang="en-US" sz="2400" b="0" i="1" smtClean="0">
                        <a:latin typeface="Cambria Math" charset="0"/>
                      </a:rPr>
                      <m:t>′←</m:t>
                    </m:r>
                    <m:r>
                      <m:rPr>
                        <m:lit/>
                      </m:rPr>
                      <a:rPr lang="en-US" sz="2400" b="0" i="1" smtClean="0">
                        <a:latin typeface="Cambria Math" charset="0"/>
                      </a:rPr>
                      <m:t>{</m:t>
                    </m:r>
                    <m:r>
                      <a:rPr lang="en-US" sz="2400" b="0" i="1" smtClean="0">
                        <a:latin typeface="Cambria Math" charset="0"/>
                      </a:rPr>
                      <m:t>0,1</m:t>
                    </m:r>
                    <m:r>
                      <m:rPr>
                        <m:lit/>
                      </m:rPr>
                      <a:rPr lang="en-US" sz="2400" b="0" i="1" smtClean="0">
                        <a:latin typeface="Cambria Math" charset="0"/>
                      </a:rPr>
                      <m:t>}</m:t>
                    </m:r>
                  </m:oMath>
                </a14:m>
                <a:r>
                  <a:rPr lang="en-US" sz="2400" dirty="0"/>
                  <a:t> </a:t>
                </a: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sz="2400" b="0" dirty="0">
                    <a:ea typeface="Cambria Math" charset="0"/>
                    <a:cs typeface="Cambria Math" charset="0"/>
                  </a:rPr>
                  <a:t>Otherwise, output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𝑏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′←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𝒜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st</m:t>
                        </m:r>
                        <m:r>
                          <a:rPr lang="en-US" sz="2400" b="0" i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𝑠𝑘</m:t>
                        </m:r>
                      </m:e>
                    </m:d>
                  </m:oMath>
                </a14:m>
                <a:endParaRPr lang="en-US" sz="2400" dirty="0"/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3"/>
                </p:custDataLst>
              </p:nvPr>
            </p:nvSpPr>
            <p:spPr>
              <a:xfrm>
                <a:off x="318693" y="947872"/>
                <a:ext cx="5624040" cy="2220929"/>
              </a:xfrm>
              <a:prstGeom prst="rect">
                <a:avLst/>
              </a:prstGeom>
              <a:blipFill>
                <a:blip r:embed="rId13"/>
                <a:stretch>
                  <a:fillRect l="-1408" b="-52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/>
              <p:cNvSpPr txBox="1"/>
              <p:nvPr>
                <p:custDataLst>
                  <p:tags r:id="rId4"/>
                </p:custDataLst>
              </p:nvPr>
            </p:nvSpPr>
            <p:spPr>
              <a:xfrm>
                <a:off x="6137394" y="992049"/>
                <a:ext cx="6328824" cy="9473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Want: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charset="0"/>
                          </a:rPr>
                          <m:t>Pr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>
                                    <a:latin typeface="Cambria Math" charset="0"/>
                                  </a:rPr>
                                  <m:t>CDExp</m:t>
                                </m:r>
                              </m:e>
                              <m:sub>
                                <m:r>
                                  <a:rPr lang="en-US" sz="240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𝒞</m:t>
                                </m:r>
                                <m:r>
                                  <a:rPr lang="en-US" sz="240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,</m:t>
                                </m:r>
                                <m:r>
                                  <a:rPr lang="en-US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ℋ</m:t>
                                </m:r>
                                <m:r>
                                  <a:rPr lang="en-US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,</m:t>
                                </m:r>
                                <m:r>
                                  <a:rPr lang="en-US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𝒟</m:t>
                                </m:r>
                                <m:r>
                                  <a:rPr lang="en-US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𝒜</m:t>
                                    </m:r>
                                  </m:e>
                                  <m:sub>
                                    <m:r>
                                      <a:rPr lang="en-US" sz="240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240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𝒜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sub>
                            </m:sSub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</m:d>
                            <m:r>
                              <a:rPr lang="en-US" sz="2400" b="0" i="1" smtClean="0">
                                <a:latin typeface="Cambria Math" charset="0"/>
                              </a:rPr>
                              <m:t>=1</m:t>
                            </m:r>
                          </m:e>
                        </m:d>
                        <m:r>
                          <a:rPr lang="en-US" sz="2400" b="0" i="0" smtClean="0">
                            <a:latin typeface="Cambria Math" charset="0"/>
                          </a:rPr>
                          <m:t>−              </m:t>
                        </m:r>
                        <m:r>
                          <m:rPr>
                            <m:sty m:val="p"/>
                          </m:rPr>
                          <a:rPr lang="en-US" sz="2400">
                            <a:latin typeface="Cambria Math" charset="0"/>
                          </a:rPr>
                          <m:t>Pr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>
                                    <a:latin typeface="Cambria Math" charset="0"/>
                                  </a:rPr>
                                  <m:t>CDExp</m:t>
                                </m:r>
                              </m:e>
                              <m:sub>
                                <m:r>
                                  <a:rPr lang="en-US" sz="240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𝒞</m:t>
                                </m:r>
                                <m:r>
                                  <a:rPr lang="en-US" sz="240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,</m:t>
                                </m:r>
                                <m:r>
                                  <a:rPr lang="en-US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ℋ</m:t>
                                </m:r>
                                <m:r>
                                  <a:rPr lang="en-US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,</m:t>
                                </m:r>
                                <m:r>
                                  <a:rPr lang="en-US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𝒟</m:t>
                                </m:r>
                                <m:r>
                                  <a:rPr lang="en-US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𝒜</m:t>
                                    </m:r>
                                  </m:e>
                                  <m:sub>
                                    <m:r>
                                      <a:rPr lang="en-US" sz="240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240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𝒜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sub>
                            </m:sSub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1</m:t>
                                </m:r>
                              </m:e>
                            </m:d>
                            <m:r>
                              <a:rPr lang="en-US" sz="2400" i="1">
                                <a:latin typeface="Cambria Math" charset="0"/>
                              </a:rPr>
                              <m:t>=1</m:t>
                            </m:r>
                          </m:e>
                        </m:d>
                      </m:e>
                    </m:d>
                    <m:r>
                      <a:rPr lang="en-US" sz="2400" b="0" i="0" smtClean="0">
                        <a:latin typeface="Cambria Math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charset="0"/>
                      </a:rPr>
                      <m:t>negl</m:t>
                    </m:r>
                  </m:oMath>
                </a14:m>
                <a:endParaRPr lang="en-US" sz="2400" dirty="0"/>
              </a:p>
            </p:txBody>
          </p:sp>
        </mc:Choice>
        <mc:Fallback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4"/>
                </p:custDataLst>
              </p:nvPr>
            </p:nvSpPr>
            <p:spPr>
              <a:xfrm>
                <a:off x="6137394" y="992049"/>
                <a:ext cx="6328824" cy="947311"/>
              </a:xfrm>
              <a:prstGeom prst="rect">
                <a:avLst/>
              </a:prstGeom>
              <a:blipFill>
                <a:blip r:embed="rId14"/>
                <a:stretch>
                  <a:fillRect l="-1541" t="-19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ounded Rectangle 10"/>
          <p:cNvSpPr/>
          <p:nvPr>
            <p:custDataLst>
              <p:tags r:id="rId5"/>
            </p:custDataLst>
          </p:nvPr>
        </p:nvSpPr>
        <p:spPr>
          <a:xfrm>
            <a:off x="149895" y="947872"/>
            <a:ext cx="5779075" cy="2220929"/>
          </a:xfrm>
          <a:prstGeom prst="roundRect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>
            <p:custDataLst>
              <p:tags r:id="rId6"/>
            </p:custDataLst>
          </p:nvPr>
        </p:nvSpPr>
        <p:spPr>
          <a:xfrm>
            <a:off x="6148969" y="983598"/>
            <a:ext cx="5862350" cy="947311"/>
          </a:xfrm>
          <a:prstGeom prst="round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/>
              <p:cNvSpPr txBox="1"/>
              <p:nvPr>
                <p:custDataLst>
                  <p:tags r:id="rId7"/>
                </p:custDataLst>
              </p:nvPr>
            </p:nvSpPr>
            <p:spPr>
              <a:xfrm>
                <a:off x="388143" y="3579056"/>
                <a:ext cx="5140455" cy="31700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SzPts val="100"/>
                  <a:buFont typeface="Arial" charset="0"/>
                  <a:buChar char="•"/>
                </a:pPr>
                <a:r>
                  <a:rPr lang="en-US" sz="2000" dirty="0">
                    <a:solidFill>
                      <a:schemeClr val="tx1">
                        <a:alpha val="0"/>
                      </a:schemeClr>
                    </a:solidFill>
                  </a:rPr>
                  <a:t>[Broadbent, Islam 20]:</a:t>
                </a:r>
              </a:p>
              <a:p>
                <a:pPr marL="742950" lvl="1" indent="-285750">
                  <a:buSzPts val="100"/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tx1">
                            <a:alpha val="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𝒞</m:t>
                    </m:r>
                  </m:oMath>
                </a14:m>
                <a:r>
                  <a:rPr lang="en-US" sz="2000" dirty="0">
                    <a:solidFill>
                      <a:schemeClr val="tx1">
                        <a:alpha val="0"/>
                      </a:schemeClr>
                    </a:solidFill>
                  </a:rPr>
                  <a:t> one-time pad</a:t>
                </a:r>
              </a:p>
              <a:p>
                <a:pPr marL="742950" lvl="1" indent="-285750">
                  <a:buSzPts val="100"/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tx1">
                            <a:alpha val="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ℋ</m:t>
                    </m:r>
                  </m:oMath>
                </a14:m>
                <a:r>
                  <a:rPr lang="en-US" sz="2000" dirty="0">
                    <a:solidFill>
                      <a:schemeClr val="tx1">
                        <a:alpha val="0"/>
                      </a:schemeClr>
                    </a:solidFill>
                  </a:rPr>
                  <a:t> good randomness extractor</a:t>
                </a:r>
              </a:p>
              <a:p>
                <a:pPr marL="742950" lvl="1" indent="-285750">
                  <a:buSzPts val="100"/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tx1">
                            <a:alpha val="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𝒟</m:t>
                    </m:r>
                  </m:oMath>
                </a14:m>
                <a:r>
                  <a:rPr lang="en-US" sz="2000" dirty="0">
                    <a:solidFill>
                      <a:schemeClr val="tx1">
                        <a:alpha val="0"/>
                      </a:schemeClr>
                    </a:solidFill>
                  </a:rPr>
                  <a:t> </a:t>
                </a:r>
                <a:r>
                  <a:rPr lang="en-US" sz="2000" dirty="0" err="1">
                    <a:solidFill>
                      <a:schemeClr val="tx1">
                        <a:alpha val="0"/>
                      </a:schemeClr>
                    </a:solidFill>
                  </a:rPr>
                  <a:t>Wiesner</a:t>
                </a:r>
                <a:r>
                  <a:rPr lang="en-US" sz="2000" dirty="0">
                    <a:solidFill>
                      <a:schemeClr val="tx1">
                        <a:alpha val="0"/>
                      </a:schemeClr>
                    </a:solidFill>
                  </a:rPr>
                  <a:t> states</a:t>
                </a:r>
              </a:p>
              <a:p>
                <a:pPr marL="742950" lvl="1" indent="-285750">
                  <a:buSzPts val="100"/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>
                            <a:alpha val="0"/>
                          </a:schemeClr>
                        </a:solidFill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>
                                <a:alpha val="0"/>
                              </a:schemeClr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>
                                <a:alpha val="0"/>
                              </a:schemeClr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𝒜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>
                                <a:alpha val="0"/>
                              </a:schemeClr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>
                            <a:alpha val="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>
                                <a:alpha val="0"/>
                              </a:schemeClr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>
                                <a:alpha val="0"/>
                              </a:schemeClr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𝒜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>
                                <a:alpha val="0"/>
                              </a:schemeClr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>
                            <a:alpha val="0"/>
                          </a:schemeClr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chemeClr val="tx1">
                        <a:alpha val="0"/>
                      </a:schemeClr>
                    </a:solidFill>
                  </a:rPr>
                  <a:t> unbounded</a:t>
                </a:r>
              </a:p>
              <a:p>
                <a:pPr marL="285750" indent="-285750">
                  <a:buSzPts val="100"/>
                  <a:buFont typeface="Arial" charset="0"/>
                  <a:buChar char="•"/>
                </a:pPr>
                <a:r>
                  <a:rPr lang="en-US" sz="2000" dirty="0">
                    <a:solidFill>
                      <a:schemeClr val="tx1">
                        <a:alpha val="0"/>
                      </a:schemeClr>
                    </a:solidFill>
                  </a:rPr>
                  <a:t>[</a:t>
                </a:r>
                <a:r>
                  <a:rPr lang="en-US" sz="2000" dirty="0" err="1">
                    <a:solidFill>
                      <a:schemeClr val="tx1">
                        <a:alpha val="0"/>
                      </a:schemeClr>
                    </a:solidFill>
                  </a:rPr>
                  <a:t>Hiroka</a:t>
                </a:r>
                <a:r>
                  <a:rPr lang="en-US" sz="2000" dirty="0">
                    <a:solidFill>
                      <a:schemeClr val="tx1">
                        <a:alpha val="0"/>
                      </a:schemeClr>
                    </a:solidFill>
                  </a:rPr>
                  <a:t>, </a:t>
                </a:r>
                <a:r>
                  <a:rPr lang="en-US" sz="2000" dirty="0" err="1">
                    <a:solidFill>
                      <a:schemeClr val="tx1">
                        <a:alpha val="0"/>
                      </a:schemeClr>
                    </a:solidFill>
                  </a:rPr>
                  <a:t>Morimae</a:t>
                </a:r>
                <a:r>
                  <a:rPr lang="en-US" sz="2000" dirty="0">
                    <a:solidFill>
                      <a:schemeClr val="tx1">
                        <a:alpha val="0"/>
                      </a:schemeClr>
                    </a:solidFill>
                  </a:rPr>
                  <a:t>, </a:t>
                </a:r>
                <a:r>
                  <a:rPr lang="en-US" sz="2000" dirty="0" err="1">
                    <a:solidFill>
                      <a:schemeClr val="tx1">
                        <a:alpha val="0"/>
                      </a:schemeClr>
                    </a:solidFill>
                  </a:rPr>
                  <a:t>Nishimaki</a:t>
                </a:r>
                <a:r>
                  <a:rPr lang="en-US" sz="2000" dirty="0">
                    <a:solidFill>
                      <a:schemeClr val="tx1">
                        <a:alpha val="0"/>
                      </a:schemeClr>
                    </a:solidFill>
                  </a:rPr>
                  <a:t>, </a:t>
                </a:r>
                <a:r>
                  <a:rPr lang="en-US" sz="2000" dirty="0" err="1">
                    <a:solidFill>
                      <a:schemeClr val="tx1">
                        <a:alpha val="0"/>
                      </a:schemeClr>
                    </a:solidFill>
                  </a:rPr>
                  <a:t>Yamakawa</a:t>
                </a:r>
                <a:r>
                  <a:rPr lang="en-US" sz="2000" dirty="0">
                    <a:solidFill>
                      <a:schemeClr val="tx1">
                        <a:alpha val="0"/>
                      </a:schemeClr>
                    </a:solidFill>
                  </a:rPr>
                  <a:t> 21]:</a:t>
                </a:r>
              </a:p>
              <a:p>
                <a:pPr marL="742950" lvl="1" indent="-285750">
                  <a:buSzPts val="100"/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tx1">
                            <a:alpha val="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𝒞</m:t>
                    </m:r>
                  </m:oMath>
                </a14:m>
                <a:r>
                  <a:rPr lang="en-US" sz="2000" dirty="0">
                    <a:solidFill>
                      <a:schemeClr val="tx1">
                        <a:alpha val="0"/>
                      </a:schemeClr>
                    </a:solidFill>
                  </a:rPr>
                  <a:t> non-committing encryption scheme</a:t>
                </a:r>
              </a:p>
              <a:p>
                <a:pPr marL="742950" lvl="1" indent="-285750">
                  <a:buSzPts val="100"/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tx1">
                            <a:alpha val="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ℋ</m:t>
                    </m:r>
                  </m:oMath>
                </a14:m>
                <a:r>
                  <a:rPr lang="en-US" sz="2000" dirty="0">
                    <a:solidFill>
                      <a:schemeClr val="tx1">
                        <a:alpha val="0"/>
                      </a:schemeClr>
                    </a:solidFill>
                  </a:rPr>
                  <a:t> good randomness extractor</a:t>
                </a:r>
              </a:p>
              <a:p>
                <a:pPr marL="742950" lvl="1" indent="-285750">
                  <a:buSzPts val="100"/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tx1">
                            <a:alpha val="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𝒟</m:t>
                    </m:r>
                  </m:oMath>
                </a14:m>
                <a:r>
                  <a:rPr lang="en-US" sz="2000" dirty="0">
                    <a:solidFill>
                      <a:schemeClr val="tx1">
                        <a:alpha val="0"/>
                      </a:schemeClr>
                    </a:solidFill>
                  </a:rPr>
                  <a:t> </a:t>
                </a:r>
                <a:r>
                  <a:rPr lang="en-US" sz="2000" dirty="0" err="1">
                    <a:solidFill>
                      <a:schemeClr val="tx1">
                        <a:alpha val="0"/>
                      </a:schemeClr>
                    </a:solidFill>
                  </a:rPr>
                  <a:t>Wiesner</a:t>
                </a:r>
                <a:r>
                  <a:rPr lang="en-US" sz="2000" dirty="0">
                    <a:solidFill>
                      <a:schemeClr val="tx1">
                        <a:alpha val="0"/>
                      </a:schemeClr>
                    </a:solidFill>
                  </a:rPr>
                  <a:t> states</a:t>
                </a:r>
              </a:p>
              <a:p>
                <a:pPr marL="742950" lvl="1" indent="-285750">
                  <a:buSzPts val="100"/>
                  <a:buFont typeface="Arial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000" i="1" smtClean="0">
                            <a:solidFill>
                              <a:schemeClr val="tx1">
                                <a:alpha val="0"/>
                              </a:schemeClr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>
                                    <a:alpha val="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>
                                    <a:alpha val="0"/>
                                  </a:schemeClr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𝒜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>
                                    <a:alpha val="0"/>
                                  </a:schemeClr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tx1">
                                <a:alpha val="0"/>
                              </a:schemeClr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>
                                    <a:alpha val="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>
                                    <a:alpha val="0"/>
                                  </a:schemeClr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𝒜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>
                                    <a:alpha val="0"/>
                                  </a:schemeClr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dirty="0">
                    <a:solidFill>
                      <a:schemeClr val="tx1">
                        <a:alpha val="0"/>
                      </a:schemeClr>
                    </a:solidFill>
                  </a:rPr>
                  <a:t> computationally bounded</a:t>
                </a:r>
                <a:endParaRPr lang="en-US" sz="2000" dirty="0"/>
              </a:p>
            </p:txBody>
          </p:sp>
        </mc:Choice>
        <mc:Fallback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7"/>
                </p:custDataLst>
              </p:nvPr>
            </p:nvSpPr>
            <p:spPr>
              <a:xfrm>
                <a:off x="388143" y="3579056"/>
                <a:ext cx="5140455" cy="3170099"/>
              </a:xfrm>
              <a:prstGeom prst="rect">
                <a:avLst/>
              </a:prstGeom>
              <a:blipFill>
                <a:blip r:embed="rId15"/>
                <a:stretch>
                  <a:fillRect t="-962" r="-237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/>
              <p:cNvSpPr txBox="1"/>
              <p:nvPr>
                <p:custDataLst>
                  <p:tags r:id="rId8"/>
                </p:custDataLst>
              </p:nvPr>
            </p:nvSpPr>
            <p:spPr>
              <a:xfrm>
                <a:off x="5626744" y="3596879"/>
                <a:ext cx="6259342" cy="31700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SzPts val="100"/>
                  <a:buFont typeface="Arial" charset="0"/>
                  <a:buChar char="•"/>
                </a:pPr>
                <a:r>
                  <a:rPr lang="en-US" sz="2000" dirty="0">
                    <a:solidFill>
                      <a:schemeClr val="tx1">
                        <a:alpha val="0"/>
                      </a:schemeClr>
                    </a:solidFill>
                  </a:rPr>
                  <a:t>[</a:t>
                </a:r>
                <a:r>
                  <a:rPr lang="en-US" sz="2000" b="1" dirty="0">
                    <a:solidFill>
                      <a:schemeClr val="tx1">
                        <a:alpha val="0"/>
                      </a:schemeClr>
                    </a:solidFill>
                  </a:rPr>
                  <a:t>B</a:t>
                </a:r>
                <a:r>
                  <a:rPr lang="en-US" sz="2000" dirty="0">
                    <a:solidFill>
                      <a:schemeClr val="tx1">
                        <a:alpha val="0"/>
                      </a:schemeClr>
                    </a:solidFill>
                  </a:rPr>
                  <a:t>, </a:t>
                </a:r>
                <a:r>
                  <a:rPr lang="en-US" sz="2000" dirty="0" err="1">
                    <a:solidFill>
                      <a:schemeClr val="tx1">
                        <a:alpha val="0"/>
                      </a:schemeClr>
                    </a:solidFill>
                  </a:rPr>
                  <a:t>Khurana</a:t>
                </a:r>
                <a:r>
                  <a:rPr lang="en-US" sz="2000" dirty="0">
                    <a:solidFill>
                      <a:schemeClr val="tx1">
                        <a:alpha val="0"/>
                      </a:schemeClr>
                    </a:solidFill>
                  </a:rPr>
                  <a:t> 23]:</a:t>
                </a:r>
              </a:p>
              <a:p>
                <a:pPr marL="742950" lvl="1" indent="-285750">
                  <a:buSzPts val="100"/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tx1">
                            <a:alpha val="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𝒞</m:t>
                    </m:r>
                  </m:oMath>
                </a14:m>
                <a:r>
                  <a:rPr lang="en-US" sz="2000" dirty="0">
                    <a:solidFill>
                      <a:schemeClr val="tx1">
                        <a:alpha val="0"/>
                      </a:schemeClr>
                    </a:solidFill>
                  </a:rPr>
                  <a:t> semantically-secure distribution</a:t>
                </a:r>
              </a:p>
              <a:p>
                <a:pPr marL="742950" lvl="1" indent="-285750">
                  <a:buSzPts val="100"/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tx1">
                            <a:alpha val="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ℋ</m:t>
                    </m:r>
                  </m:oMath>
                </a14:m>
                <a:r>
                  <a:rPr lang="en-US" sz="2000" dirty="0">
                    <a:solidFill>
                      <a:schemeClr val="tx1">
                        <a:alpha val="0"/>
                      </a:schemeClr>
                    </a:solidFill>
                  </a:rPr>
                  <a:t>=</a:t>
                </a:r>
                <a14:m>
                  <m:oMath xmlns:m="http://schemas.openxmlformats.org/officeDocument/2006/math">
                    <m:r>
                      <a:rPr lang="en-US" sz="2000" i="1" dirty="0">
                        <a:solidFill>
                          <a:schemeClr val="tx1">
                            <a:alpha val="0"/>
                          </a:schemeClr>
                        </a:solidFill>
                        <a:latin typeface="Cambria Math" charset="0"/>
                      </a:rPr>
                      <m:t>⊕</m:t>
                    </m:r>
                  </m:oMath>
                </a14:m>
                <a:r>
                  <a:rPr lang="en-US" sz="2000" dirty="0">
                    <a:solidFill>
                      <a:schemeClr val="tx1">
                        <a:alpha val="0"/>
                      </a:schemeClr>
                    </a:solidFill>
                  </a:rPr>
                  <a:t> </a:t>
                </a:r>
              </a:p>
              <a:p>
                <a:pPr marL="742950" lvl="1" indent="-285750">
                  <a:buSzPts val="100"/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tx1">
                            <a:alpha val="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𝒟</m:t>
                    </m:r>
                  </m:oMath>
                </a14:m>
                <a:r>
                  <a:rPr lang="en-US" sz="2000" dirty="0">
                    <a:solidFill>
                      <a:schemeClr val="tx1">
                        <a:alpha val="0"/>
                      </a:schemeClr>
                    </a:solidFill>
                  </a:rPr>
                  <a:t> </a:t>
                </a:r>
                <a:r>
                  <a:rPr lang="en-US" sz="2000" dirty="0" err="1">
                    <a:solidFill>
                      <a:schemeClr val="tx1">
                        <a:alpha val="0"/>
                      </a:schemeClr>
                    </a:solidFill>
                  </a:rPr>
                  <a:t>Wiesner</a:t>
                </a:r>
                <a:r>
                  <a:rPr lang="en-US" sz="2000" dirty="0">
                    <a:solidFill>
                      <a:schemeClr val="tx1">
                        <a:alpha val="0"/>
                      </a:schemeClr>
                    </a:solidFill>
                  </a:rPr>
                  <a:t> states</a:t>
                </a:r>
              </a:p>
              <a:p>
                <a:pPr marL="742950" lvl="1" indent="-285750">
                  <a:buSzPts val="100"/>
                  <a:buFont typeface="Arial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>
                                <a:alpha val="0"/>
                              </a:schemeClr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>
                                <a:alpha val="0"/>
                              </a:schemeClr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𝒜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>
                                <a:alpha val="0"/>
                              </a:schemeClr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1">
                        <a:alpha val="0"/>
                      </a:schemeClr>
                    </a:solidFill>
                  </a:rPr>
                  <a:t> computationally bounded,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>
                                <a:alpha val="0"/>
                              </a:schemeClr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>
                                <a:alpha val="0"/>
                              </a:schemeClr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𝒜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>
                                <a:alpha val="0"/>
                              </a:schemeClr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1">
                        <a:alpha val="0"/>
                      </a:schemeClr>
                    </a:solidFill>
                  </a:rPr>
                  <a:t> unbounded</a:t>
                </a:r>
              </a:p>
              <a:p>
                <a:pPr marL="285750" indent="-285750">
                  <a:buSzPts val="100"/>
                  <a:buFont typeface="Arial" charset="0"/>
                  <a:buChar char="•"/>
                </a:pPr>
                <a:r>
                  <a:rPr lang="en-US" sz="2000" dirty="0">
                    <a:solidFill>
                      <a:schemeClr val="tx1">
                        <a:alpha val="0"/>
                      </a:schemeClr>
                    </a:solidFill>
                  </a:rPr>
                  <a:t>[</a:t>
                </a:r>
                <a:r>
                  <a:rPr lang="en-US" sz="2000" b="1" dirty="0">
                    <a:solidFill>
                      <a:schemeClr val="tx1">
                        <a:alpha val="0"/>
                      </a:schemeClr>
                    </a:solidFill>
                  </a:rPr>
                  <a:t>B</a:t>
                </a:r>
                <a:r>
                  <a:rPr lang="en-US" sz="2000" dirty="0">
                    <a:solidFill>
                      <a:schemeClr val="tx1">
                        <a:alpha val="0"/>
                      </a:schemeClr>
                    </a:solidFill>
                  </a:rPr>
                  <a:t>, Garg, Goyal, </a:t>
                </a:r>
                <a:r>
                  <a:rPr lang="en-US" sz="2000" dirty="0" err="1">
                    <a:solidFill>
                      <a:schemeClr val="tx1">
                        <a:alpha val="0"/>
                      </a:schemeClr>
                    </a:solidFill>
                  </a:rPr>
                  <a:t>Khurana</a:t>
                </a:r>
                <a:r>
                  <a:rPr lang="en-US" sz="2000" dirty="0">
                    <a:solidFill>
                      <a:schemeClr val="tx1">
                        <a:alpha val="0"/>
                      </a:schemeClr>
                    </a:solidFill>
                  </a:rPr>
                  <a:t>, Malavolta, </a:t>
                </a:r>
                <a:r>
                  <a:rPr lang="en-US" sz="2000" dirty="0" err="1">
                    <a:solidFill>
                      <a:schemeClr val="tx1">
                        <a:alpha val="0"/>
                      </a:schemeClr>
                    </a:solidFill>
                  </a:rPr>
                  <a:t>Raizes</a:t>
                </a:r>
                <a:r>
                  <a:rPr lang="en-US" sz="2000" dirty="0">
                    <a:solidFill>
                      <a:schemeClr val="tx1">
                        <a:alpha val="0"/>
                      </a:schemeClr>
                    </a:solidFill>
                  </a:rPr>
                  <a:t>, Roberts 23]</a:t>
                </a:r>
              </a:p>
              <a:p>
                <a:pPr marL="742950" lvl="1" indent="-285750">
                  <a:buSzPts val="100"/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tx1">
                            <a:alpha val="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𝒞</m:t>
                    </m:r>
                  </m:oMath>
                </a14:m>
                <a:r>
                  <a:rPr lang="en-US" sz="2000" dirty="0">
                    <a:solidFill>
                      <a:schemeClr val="tx1">
                        <a:alpha val="0"/>
                      </a:schemeClr>
                    </a:solidFill>
                  </a:rPr>
                  <a:t> subspace-hiding distribution</a:t>
                </a:r>
              </a:p>
              <a:p>
                <a:pPr marL="742950" lvl="1" indent="-285750">
                  <a:buSzPts val="100"/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tx1">
                            <a:alpha val="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ℋ</m:t>
                    </m:r>
                  </m:oMath>
                </a14:m>
                <a:r>
                  <a:rPr lang="en-US" sz="2000" dirty="0">
                    <a:solidFill>
                      <a:schemeClr val="tx1">
                        <a:alpha val="0"/>
                      </a:schemeClr>
                    </a:solidFill>
                  </a:rPr>
                  <a:t>=</a:t>
                </a:r>
                <a14:m>
                  <m:oMath xmlns:m="http://schemas.openxmlformats.org/officeDocument/2006/math">
                    <m:r>
                      <a:rPr lang="en-US" sz="2000" i="1" dirty="0">
                        <a:solidFill>
                          <a:schemeClr val="tx1">
                            <a:alpha val="0"/>
                          </a:schemeClr>
                        </a:solidFill>
                        <a:latin typeface="Cambria Math" charset="0"/>
                      </a:rPr>
                      <m:t>⊕</m:t>
                    </m:r>
                  </m:oMath>
                </a14:m>
                <a:r>
                  <a:rPr lang="en-US" sz="2000" dirty="0">
                    <a:solidFill>
                      <a:schemeClr val="tx1">
                        <a:alpha val="0"/>
                      </a:schemeClr>
                    </a:solidFill>
                  </a:rPr>
                  <a:t> </a:t>
                </a:r>
              </a:p>
              <a:p>
                <a:pPr marL="742950" lvl="1" indent="-285750">
                  <a:buSzPts val="100"/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tx1">
                            <a:alpha val="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𝒟</m:t>
                    </m:r>
                  </m:oMath>
                </a14:m>
                <a:r>
                  <a:rPr lang="en-US" sz="2000" dirty="0">
                    <a:solidFill>
                      <a:schemeClr val="tx1">
                        <a:alpha val="0"/>
                      </a:schemeClr>
                    </a:solidFill>
                  </a:rPr>
                  <a:t> subspace states</a:t>
                </a:r>
              </a:p>
              <a:p>
                <a:pPr marL="742950" lvl="1" indent="-285750">
                  <a:buSzPts val="100"/>
                  <a:buFont typeface="Arial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>
                                <a:alpha val="0"/>
                              </a:schemeClr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>
                                <a:alpha val="0"/>
                              </a:schemeClr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𝒜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>
                                <a:alpha val="0"/>
                              </a:schemeClr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1">
                        <a:alpha val="0"/>
                      </a:schemeClr>
                    </a:solidFill>
                  </a:rPr>
                  <a:t> computationally bounded,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>
                                <a:alpha val="0"/>
                              </a:schemeClr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>
                                <a:alpha val="0"/>
                              </a:schemeClr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𝒜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>
                                <a:alpha val="0"/>
                              </a:schemeClr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1">
                        <a:alpha val="0"/>
                      </a:schemeClr>
                    </a:solidFill>
                  </a:rPr>
                  <a:t> unbounded</a:t>
                </a:r>
                <a:endParaRPr lang="en-US" sz="2000" dirty="0"/>
              </a:p>
            </p:txBody>
          </p:sp>
        </mc:Choice>
        <mc:Fallback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8"/>
                </p:custDataLst>
              </p:nvPr>
            </p:nvSpPr>
            <p:spPr>
              <a:xfrm>
                <a:off x="5626744" y="3596879"/>
                <a:ext cx="6259342" cy="3170099"/>
              </a:xfrm>
              <a:prstGeom prst="rect">
                <a:avLst/>
              </a:prstGeom>
              <a:blipFill>
                <a:blip r:embed="rId16"/>
                <a:stretch>
                  <a:fillRect t="-962" r="-195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/>
          <p:cNvSpPr txBox="1"/>
          <p:nvPr>
            <p:custDataLst>
              <p:tags r:id="rId9"/>
            </p:custDataLst>
          </p:nvPr>
        </p:nvSpPr>
        <p:spPr>
          <a:xfrm>
            <a:off x="4854765" y="3236063"/>
            <a:ext cx="10742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/>
              <a:t>History</a:t>
            </a:r>
          </a:p>
        </p:txBody>
      </p:sp>
      <p:sp>
        <p:nvSpPr>
          <p:cNvPr id="17" name="Rounded Rectangle 16"/>
          <p:cNvSpPr/>
          <p:nvPr>
            <p:custDataLst>
              <p:tags r:id="rId10"/>
            </p:custDataLst>
          </p:nvPr>
        </p:nvSpPr>
        <p:spPr>
          <a:xfrm>
            <a:off x="146935" y="3280961"/>
            <a:ext cx="11864384" cy="3502919"/>
          </a:xfrm>
          <a:prstGeom prst="round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0744297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388143" y="193842"/>
            <a:ext cx="4104190" cy="815493"/>
          </a:xfrm>
        </p:spPr>
        <p:txBody>
          <a:bodyPr/>
          <a:lstStyle/>
          <a:p>
            <a:r>
              <a:rPr lang="en-US" dirty="0"/>
              <a:t>Security Game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>
                <p:custDataLst>
                  <p:tags r:id="rId3"/>
                </p:custDataLst>
              </p:nvPr>
            </p:nvSpPr>
            <p:spPr>
              <a:xfrm>
                <a:off x="318693" y="947872"/>
                <a:ext cx="5624040" cy="22209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charset="0"/>
                          </a:rPr>
                          <m:t>CDExp</m:t>
                        </m:r>
                      </m:e>
                      <m:sub>
                        <m:r>
                          <a:rPr lang="en-US" sz="280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𝒞</m:t>
                        </m:r>
                        <m:r>
                          <a:rPr lang="en-US" sz="2800" b="0" i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sz="28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ℋ</m:t>
                        </m:r>
                        <m:r>
                          <a:rPr lang="en-US" sz="28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sz="28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𝒟</m:t>
                        </m:r>
                        <m:r>
                          <a:rPr lang="en-US" sz="28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𝒜</m:t>
                            </m:r>
                          </m:e>
                          <m:sub>
                            <m:r>
                              <a:rPr lang="en-US" sz="2800" b="0" i="0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800" b="0" i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𝒜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sz="2800" b="0" i="1" smtClean="0">
                        <a:latin typeface="Cambria Math" charset="0"/>
                      </a:rPr>
                      <m:t>(</m:t>
                    </m:r>
                    <m:r>
                      <a:rPr lang="en-US" sz="2800" b="0" i="1" smtClean="0">
                        <a:latin typeface="Cambria Math" charset="0"/>
                      </a:rPr>
                      <m:t>𝑏</m:t>
                    </m:r>
                    <m:r>
                      <a:rPr lang="en-US" sz="2800" b="0" i="1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800" i="1" dirty="0"/>
                  <a:t> </a:t>
                </a:r>
                <a:endParaRPr lang="en-US" sz="2400" dirty="0"/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sz="2400" dirty="0"/>
                  <a:t>Sample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𝑆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𝑥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𝑧</m:t>
                        </m:r>
                      </m:e>
                    </m:d>
                    <m:r>
                      <a:rPr lang="en-US" sz="2400" b="0" i="1" smtClean="0">
                        <a:latin typeface="Cambria Math" charset="0"/>
                      </a:rPr>
                      <m:t>←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𝒟</m:t>
                    </m:r>
                    <m:r>
                      <a:rPr lang="en-US" sz="24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h</m:t>
                    </m:r>
                    <m:r>
                      <a:rPr lang="en-US" sz="2400" i="1">
                        <a:latin typeface="Cambria Math" charset="0"/>
                      </a:rPr>
                      <m:t>←</m:t>
                    </m:r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ℋ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𝑠𝑘</m:t>
                    </m:r>
                  </m:oMath>
                </a14:m>
                <a:r>
                  <a:rPr lang="en-US" sz="2400" dirty="0"/>
                  <a:t>  </a:t>
                </a:r>
              </a:p>
              <a:p>
                <a:pPr marL="342900" indent="-342900">
                  <a:buFont typeface="Arial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𝒜</m:t>
                        </m:r>
                      </m:e>
                      <m:sub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⟩"/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𝑥</m:t>
                                </m:r>
                                <m:r>
                                  <a:rPr lang="en-US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,</m:t>
                                </m:r>
                                <m:r>
                                  <a:rPr lang="en-US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𝑧</m:t>
                                </m:r>
                              </m:sub>
                            </m:sSub>
                          </m:e>
                        </m:d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𝒞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𝑠𝑘</m:t>
                            </m:r>
                          </m:sub>
                        </m:sSub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𝑆</m:t>
                            </m:r>
                            <m:r>
                              <a:rPr lang="en-US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,</m:t>
                            </m:r>
                            <m:r>
                              <a:rPr lang="en-US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h</m:t>
                            </m:r>
                          </m:e>
                        </m:d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𝑏</m:t>
                        </m:r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⊕</m:t>
                        </m:r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h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𝜋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st</m:t>
                    </m:r>
                  </m:oMath>
                </a14:m>
                <a:r>
                  <a:rPr lang="en-US" sz="2400" dirty="0"/>
                  <a:t> </a:t>
                </a: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sz="2400" dirty="0"/>
                  <a:t>If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𝜋</m:t>
                    </m:r>
                    <m:r>
                      <a:rPr lang="en-US" sz="2400" b="0" i="1" smtClean="0">
                        <a:latin typeface="Cambria Math" charset="0"/>
                      </a:rPr>
                      <m:t>∉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𝑆</m:t>
                        </m:r>
                      </m:e>
                      <m:sup>
                        <m:r>
                          <a:rPr lang="en-US" sz="2400" b="0" i="1" smtClean="0">
                            <a:latin typeface="Cambria Math" charset="0"/>
                          </a:rPr>
                          <m:t>⊥</m:t>
                        </m:r>
                      </m:sup>
                    </m:sSup>
                    <m:r>
                      <a:rPr lang="en-US" sz="2400" b="0" i="1" smtClean="0">
                        <a:latin typeface="Cambria Math" charset="0"/>
                      </a:rPr>
                      <m:t>+</m:t>
                    </m:r>
                    <m:r>
                      <a:rPr lang="en-US" sz="2400" b="0" i="1" smtClean="0">
                        <a:latin typeface="Cambria Math" charset="0"/>
                      </a:rPr>
                      <m:t>𝑧</m:t>
                    </m:r>
                  </m:oMath>
                </a14:m>
                <a:r>
                  <a:rPr lang="en-US" sz="2400" dirty="0"/>
                  <a:t>, output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𝑏</m:t>
                    </m:r>
                    <m:r>
                      <a:rPr lang="en-US" sz="2400" b="0" i="1" smtClean="0">
                        <a:latin typeface="Cambria Math" charset="0"/>
                      </a:rPr>
                      <m:t>′←</m:t>
                    </m:r>
                    <m:r>
                      <m:rPr>
                        <m:lit/>
                      </m:rPr>
                      <a:rPr lang="en-US" sz="2400" b="0" i="1" smtClean="0">
                        <a:latin typeface="Cambria Math" charset="0"/>
                      </a:rPr>
                      <m:t>{</m:t>
                    </m:r>
                    <m:r>
                      <a:rPr lang="en-US" sz="2400" b="0" i="1" smtClean="0">
                        <a:latin typeface="Cambria Math" charset="0"/>
                      </a:rPr>
                      <m:t>0,1</m:t>
                    </m:r>
                    <m:r>
                      <m:rPr>
                        <m:lit/>
                      </m:rPr>
                      <a:rPr lang="en-US" sz="2400" b="0" i="1" smtClean="0">
                        <a:latin typeface="Cambria Math" charset="0"/>
                      </a:rPr>
                      <m:t>}</m:t>
                    </m:r>
                  </m:oMath>
                </a14:m>
                <a:r>
                  <a:rPr lang="en-US" sz="2400" dirty="0"/>
                  <a:t> </a:t>
                </a: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sz="2400" b="0" dirty="0">
                    <a:ea typeface="Cambria Math" charset="0"/>
                    <a:cs typeface="Cambria Math" charset="0"/>
                  </a:rPr>
                  <a:t>Otherwise, output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𝑏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′←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𝒜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st</m:t>
                        </m:r>
                        <m:r>
                          <a:rPr lang="en-US" sz="2400" b="0" i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𝑠𝑘</m:t>
                        </m:r>
                      </m:e>
                    </m:d>
                  </m:oMath>
                </a14:m>
                <a:endParaRPr lang="en-US" sz="2400" dirty="0"/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3"/>
                </p:custDataLst>
              </p:nvPr>
            </p:nvSpPr>
            <p:spPr>
              <a:xfrm>
                <a:off x="318693" y="947872"/>
                <a:ext cx="5624040" cy="2220929"/>
              </a:xfrm>
              <a:prstGeom prst="rect">
                <a:avLst/>
              </a:prstGeom>
              <a:blipFill>
                <a:blip r:embed="rId13"/>
                <a:stretch>
                  <a:fillRect l="-1408" b="-52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/>
              <p:cNvSpPr txBox="1"/>
              <p:nvPr>
                <p:custDataLst>
                  <p:tags r:id="rId4"/>
                </p:custDataLst>
              </p:nvPr>
            </p:nvSpPr>
            <p:spPr>
              <a:xfrm>
                <a:off x="6137394" y="992049"/>
                <a:ext cx="6328824" cy="9473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Want: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charset="0"/>
                          </a:rPr>
                          <m:t>Pr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>
                                    <a:latin typeface="Cambria Math" charset="0"/>
                                  </a:rPr>
                                  <m:t>CDExp</m:t>
                                </m:r>
                              </m:e>
                              <m:sub>
                                <m:r>
                                  <a:rPr lang="en-US" sz="240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𝒞</m:t>
                                </m:r>
                                <m:r>
                                  <a:rPr lang="en-US" sz="240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,</m:t>
                                </m:r>
                                <m:r>
                                  <a:rPr lang="en-US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ℋ</m:t>
                                </m:r>
                                <m:r>
                                  <a:rPr lang="en-US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,</m:t>
                                </m:r>
                                <m:r>
                                  <a:rPr lang="en-US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𝒟</m:t>
                                </m:r>
                                <m:r>
                                  <a:rPr lang="en-US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𝒜</m:t>
                                    </m:r>
                                  </m:e>
                                  <m:sub>
                                    <m:r>
                                      <a:rPr lang="en-US" sz="240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240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𝒜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sub>
                            </m:sSub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</m:d>
                            <m:r>
                              <a:rPr lang="en-US" sz="2400" b="0" i="1" smtClean="0">
                                <a:latin typeface="Cambria Math" charset="0"/>
                              </a:rPr>
                              <m:t>=1</m:t>
                            </m:r>
                          </m:e>
                        </m:d>
                        <m:r>
                          <a:rPr lang="en-US" sz="2400" b="0" i="0" smtClean="0">
                            <a:latin typeface="Cambria Math" charset="0"/>
                          </a:rPr>
                          <m:t>−              </m:t>
                        </m:r>
                        <m:r>
                          <m:rPr>
                            <m:sty m:val="p"/>
                          </m:rPr>
                          <a:rPr lang="en-US" sz="2400">
                            <a:latin typeface="Cambria Math" charset="0"/>
                          </a:rPr>
                          <m:t>Pr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>
                                    <a:latin typeface="Cambria Math" charset="0"/>
                                  </a:rPr>
                                  <m:t>CDExp</m:t>
                                </m:r>
                              </m:e>
                              <m:sub>
                                <m:r>
                                  <a:rPr lang="en-US" sz="240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𝒞</m:t>
                                </m:r>
                                <m:r>
                                  <a:rPr lang="en-US" sz="240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,</m:t>
                                </m:r>
                                <m:r>
                                  <a:rPr lang="en-US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ℋ</m:t>
                                </m:r>
                                <m:r>
                                  <a:rPr lang="en-US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,</m:t>
                                </m:r>
                                <m:r>
                                  <a:rPr lang="en-US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𝒟</m:t>
                                </m:r>
                                <m:r>
                                  <a:rPr lang="en-US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𝒜</m:t>
                                    </m:r>
                                  </m:e>
                                  <m:sub>
                                    <m:r>
                                      <a:rPr lang="en-US" sz="240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240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𝒜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sub>
                            </m:sSub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1</m:t>
                                </m:r>
                              </m:e>
                            </m:d>
                            <m:r>
                              <a:rPr lang="en-US" sz="2400" i="1">
                                <a:latin typeface="Cambria Math" charset="0"/>
                              </a:rPr>
                              <m:t>=1</m:t>
                            </m:r>
                          </m:e>
                        </m:d>
                      </m:e>
                    </m:d>
                    <m:r>
                      <a:rPr lang="en-US" sz="2400" b="0" i="0" smtClean="0">
                        <a:latin typeface="Cambria Math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charset="0"/>
                      </a:rPr>
                      <m:t>negl</m:t>
                    </m:r>
                  </m:oMath>
                </a14:m>
                <a:endParaRPr lang="en-US" sz="2400" dirty="0"/>
              </a:p>
            </p:txBody>
          </p:sp>
        </mc:Choice>
        <mc:Fallback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4"/>
                </p:custDataLst>
              </p:nvPr>
            </p:nvSpPr>
            <p:spPr>
              <a:xfrm>
                <a:off x="6137394" y="992049"/>
                <a:ext cx="6328824" cy="947311"/>
              </a:xfrm>
              <a:prstGeom prst="rect">
                <a:avLst/>
              </a:prstGeom>
              <a:blipFill>
                <a:blip r:embed="rId14"/>
                <a:stretch>
                  <a:fillRect l="-1541" t="-19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ounded Rectangle 10"/>
          <p:cNvSpPr/>
          <p:nvPr>
            <p:custDataLst>
              <p:tags r:id="rId5"/>
            </p:custDataLst>
          </p:nvPr>
        </p:nvSpPr>
        <p:spPr>
          <a:xfrm>
            <a:off x="149895" y="947872"/>
            <a:ext cx="5779075" cy="2220929"/>
          </a:xfrm>
          <a:prstGeom prst="roundRect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>
            <p:custDataLst>
              <p:tags r:id="rId6"/>
            </p:custDataLst>
          </p:nvPr>
        </p:nvSpPr>
        <p:spPr>
          <a:xfrm>
            <a:off x="6148969" y="983598"/>
            <a:ext cx="5862350" cy="947311"/>
          </a:xfrm>
          <a:prstGeom prst="round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/>
              <p:cNvSpPr txBox="1"/>
              <p:nvPr>
                <p:custDataLst>
                  <p:tags r:id="rId7"/>
                </p:custDataLst>
              </p:nvPr>
            </p:nvSpPr>
            <p:spPr>
              <a:xfrm>
                <a:off x="388143" y="3579056"/>
                <a:ext cx="5140455" cy="31700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charset="0"/>
                  <a:buChar char="•"/>
                </a:pPr>
                <a:r>
                  <a:rPr lang="en-US" sz="2000" dirty="0"/>
                  <a:t>[Broadbent, Islam 20]:</a:t>
                </a:r>
              </a:p>
              <a:p>
                <a:pPr marL="742950" lvl="1" indent="-285750"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𝒞</m:t>
                    </m:r>
                  </m:oMath>
                </a14:m>
                <a:r>
                  <a:rPr lang="en-US" sz="2000" dirty="0"/>
                  <a:t> one-time pad</a:t>
                </a:r>
              </a:p>
              <a:p>
                <a:pPr marL="742950" lvl="1" indent="-285750"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ℋ</m:t>
                    </m:r>
                  </m:oMath>
                </a14:m>
                <a:r>
                  <a:rPr lang="en-US" sz="2000" dirty="0"/>
                  <a:t> good randomness extractor</a:t>
                </a:r>
              </a:p>
              <a:p>
                <a:pPr marL="742950" lvl="1" indent="-285750"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𝒟</m:t>
                    </m:r>
                  </m:oMath>
                </a14:m>
                <a:r>
                  <a:rPr lang="en-US" sz="2000" dirty="0"/>
                  <a:t> </a:t>
                </a:r>
                <a:r>
                  <a:rPr lang="en-US" sz="2000" dirty="0" err="1"/>
                  <a:t>Wiesner</a:t>
                </a:r>
                <a:r>
                  <a:rPr lang="en-US" sz="2000" dirty="0"/>
                  <a:t> states</a:t>
                </a:r>
              </a:p>
              <a:p>
                <a:pPr marL="742950" lvl="1" indent="-285750"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𝒜</m:t>
                        </m:r>
                      </m:e>
                      <m:sub>
                        <m:r>
                          <a:rPr lang="en-US" sz="2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𝒜</m:t>
                        </m:r>
                      </m:e>
                      <m:sub>
                        <m:r>
                          <a:rPr lang="en-US" sz="2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b>
                    </m:sSub>
                    <m:r>
                      <a:rPr lang="en-US" sz="2000" b="0" i="1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000" dirty="0"/>
                  <a:t> unbounded</a:t>
                </a:r>
              </a:p>
              <a:p>
                <a:pPr marL="285750" indent="-285750">
                  <a:buSzPts val="100"/>
                  <a:buFont typeface="Arial" charset="0"/>
                  <a:buChar char="•"/>
                </a:pPr>
                <a:r>
                  <a:rPr lang="en-US" sz="2000" dirty="0">
                    <a:solidFill>
                      <a:schemeClr val="tx1">
                        <a:alpha val="0"/>
                      </a:schemeClr>
                    </a:solidFill>
                  </a:rPr>
                  <a:t>[</a:t>
                </a:r>
                <a:r>
                  <a:rPr lang="en-US" sz="2000" dirty="0" err="1">
                    <a:solidFill>
                      <a:schemeClr val="tx1">
                        <a:alpha val="0"/>
                      </a:schemeClr>
                    </a:solidFill>
                  </a:rPr>
                  <a:t>Hiroka</a:t>
                </a:r>
                <a:r>
                  <a:rPr lang="en-US" sz="2000" dirty="0">
                    <a:solidFill>
                      <a:schemeClr val="tx1">
                        <a:alpha val="0"/>
                      </a:schemeClr>
                    </a:solidFill>
                  </a:rPr>
                  <a:t>, </a:t>
                </a:r>
                <a:r>
                  <a:rPr lang="en-US" sz="2000" dirty="0" err="1">
                    <a:solidFill>
                      <a:schemeClr val="tx1">
                        <a:alpha val="0"/>
                      </a:schemeClr>
                    </a:solidFill>
                  </a:rPr>
                  <a:t>Morimae</a:t>
                </a:r>
                <a:r>
                  <a:rPr lang="en-US" sz="2000" dirty="0">
                    <a:solidFill>
                      <a:schemeClr val="tx1">
                        <a:alpha val="0"/>
                      </a:schemeClr>
                    </a:solidFill>
                  </a:rPr>
                  <a:t>, </a:t>
                </a:r>
                <a:r>
                  <a:rPr lang="en-US" sz="2000" dirty="0" err="1">
                    <a:solidFill>
                      <a:schemeClr val="tx1">
                        <a:alpha val="0"/>
                      </a:schemeClr>
                    </a:solidFill>
                  </a:rPr>
                  <a:t>Nishimaki</a:t>
                </a:r>
                <a:r>
                  <a:rPr lang="en-US" sz="2000" dirty="0">
                    <a:solidFill>
                      <a:schemeClr val="tx1">
                        <a:alpha val="0"/>
                      </a:schemeClr>
                    </a:solidFill>
                  </a:rPr>
                  <a:t>, </a:t>
                </a:r>
                <a:r>
                  <a:rPr lang="en-US" sz="2000" dirty="0" err="1">
                    <a:solidFill>
                      <a:schemeClr val="tx1">
                        <a:alpha val="0"/>
                      </a:schemeClr>
                    </a:solidFill>
                  </a:rPr>
                  <a:t>Yamakawa</a:t>
                </a:r>
                <a:r>
                  <a:rPr lang="en-US" sz="2000" dirty="0">
                    <a:solidFill>
                      <a:schemeClr val="tx1">
                        <a:alpha val="0"/>
                      </a:schemeClr>
                    </a:solidFill>
                  </a:rPr>
                  <a:t> 21]:</a:t>
                </a:r>
              </a:p>
              <a:p>
                <a:pPr marL="742950" lvl="1" indent="-285750">
                  <a:buSzPts val="100"/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tx1">
                            <a:alpha val="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𝒞</m:t>
                    </m:r>
                  </m:oMath>
                </a14:m>
                <a:r>
                  <a:rPr lang="en-US" sz="2000" dirty="0">
                    <a:solidFill>
                      <a:schemeClr val="tx1">
                        <a:alpha val="0"/>
                      </a:schemeClr>
                    </a:solidFill>
                  </a:rPr>
                  <a:t> non-committing encryption scheme</a:t>
                </a:r>
              </a:p>
              <a:p>
                <a:pPr marL="742950" lvl="1" indent="-285750">
                  <a:buSzPts val="100"/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tx1">
                            <a:alpha val="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ℋ</m:t>
                    </m:r>
                  </m:oMath>
                </a14:m>
                <a:r>
                  <a:rPr lang="en-US" sz="2000" dirty="0">
                    <a:solidFill>
                      <a:schemeClr val="tx1">
                        <a:alpha val="0"/>
                      </a:schemeClr>
                    </a:solidFill>
                  </a:rPr>
                  <a:t> good randomness extractor</a:t>
                </a:r>
              </a:p>
              <a:p>
                <a:pPr marL="742950" lvl="1" indent="-285750">
                  <a:buSzPts val="100"/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tx1">
                            <a:alpha val="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𝒟</m:t>
                    </m:r>
                  </m:oMath>
                </a14:m>
                <a:r>
                  <a:rPr lang="en-US" sz="2000" dirty="0">
                    <a:solidFill>
                      <a:schemeClr val="tx1">
                        <a:alpha val="0"/>
                      </a:schemeClr>
                    </a:solidFill>
                  </a:rPr>
                  <a:t> </a:t>
                </a:r>
                <a:r>
                  <a:rPr lang="en-US" sz="2000" dirty="0" err="1">
                    <a:solidFill>
                      <a:schemeClr val="tx1">
                        <a:alpha val="0"/>
                      </a:schemeClr>
                    </a:solidFill>
                  </a:rPr>
                  <a:t>Wiesner</a:t>
                </a:r>
                <a:r>
                  <a:rPr lang="en-US" sz="2000" dirty="0">
                    <a:solidFill>
                      <a:schemeClr val="tx1">
                        <a:alpha val="0"/>
                      </a:schemeClr>
                    </a:solidFill>
                  </a:rPr>
                  <a:t> states</a:t>
                </a:r>
              </a:p>
              <a:p>
                <a:pPr marL="742950" lvl="1" indent="-285750">
                  <a:buSzPts val="100"/>
                  <a:buFont typeface="Arial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000" i="1" smtClean="0">
                            <a:solidFill>
                              <a:schemeClr val="tx1">
                                <a:alpha val="0"/>
                              </a:schemeClr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>
                                    <a:alpha val="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>
                                    <a:alpha val="0"/>
                                  </a:schemeClr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𝒜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>
                                    <a:alpha val="0"/>
                                  </a:schemeClr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tx1">
                                <a:alpha val="0"/>
                              </a:schemeClr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>
                                    <a:alpha val="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>
                                    <a:alpha val="0"/>
                                  </a:schemeClr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𝒜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>
                                    <a:alpha val="0"/>
                                  </a:schemeClr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dirty="0">
                    <a:solidFill>
                      <a:schemeClr val="tx1">
                        <a:alpha val="0"/>
                      </a:schemeClr>
                    </a:solidFill>
                  </a:rPr>
                  <a:t> computationally bounded</a:t>
                </a:r>
                <a:endParaRPr lang="en-US" sz="2000" dirty="0"/>
              </a:p>
            </p:txBody>
          </p:sp>
        </mc:Choice>
        <mc:Fallback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7"/>
                </p:custDataLst>
              </p:nvPr>
            </p:nvSpPr>
            <p:spPr>
              <a:xfrm>
                <a:off x="388143" y="3579056"/>
                <a:ext cx="5140455" cy="3170099"/>
              </a:xfrm>
              <a:prstGeom prst="rect">
                <a:avLst/>
              </a:prstGeom>
              <a:blipFill>
                <a:blip r:embed="rId15"/>
                <a:stretch>
                  <a:fillRect l="-1068" t="-962" r="-237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/>
              <p:cNvSpPr txBox="1"/>
              <p:nvPr>
                <p:custDataLst>
                  <p:tags r:id="rId8"/>
                </p:custDataLst>
              </p:nvPr>
            </p:nvSpPr>
            <p:spPr>
              <a:xfrm>
                <a:off x="5626744" y="3596879"/>
                <a:ext cx="6259342" cy="31700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SzPts val="100"/>
                  <a:buFont typeface="Arial" charset="0"/>
                  <a:buChar char="•"/>
                </a:pPr>
                <a:r>
                  <a:rPr lang="en-US" sz="2000" dirty="0">
                    <a:solidFill>
                      <a:schemeClr val="tx1">
                        <a:alpha val="0"/>
                      </a:schemeClr>
                    </a:solidFill>
                  </a:rPr>
                  <a:t>[</a:t>
                </a:r>
                <a:r>
                  <a:rPr lang="en-US" sz="2000" b="1" dirty="0">
                    <a:solidFill>
                      <a:schemeClr val="tx1">
                        <a:alpha val="0"/>
                      </a:schemeClr>
                    </a:solidFill>
                  </a:rPr>
                  <a:t>B</a:t>
                </a:r>
                <a:r>
                  <a:rPr lang="en-US" sz="2000" dirty="0">
                    <a:solidFill>
                      <a:schemeClr val="tx1">
                        <a:alpha val="0"/>
                      </a:schemeClr>
                    </a:solidFill>
                  </a:rPr>
                  <a:t>, </a:t>
                </a:r>
                <a:r>
                  <a:rPr lang="en-US" sz="2000" dirty="0" err="1">
                    <a:solidFill>
                      <a:schemeClr val="tx1">
                        <a:alpha val="0"/>
                      </a:schemeClr>
                    </a:solidFill>
                  </a:rPr>
                  <a:t>Khurana</a:t>
                </a:r>
                <a:r>
                  <a:rPr lang="en-US" sz="2000" dirty="0">
                    <a:solidFill>
                      <a:schemeClr val="tx1">
                        <a:alpha val="0"/>
                      </a:schemeClr>
                    </a:solidFill>
                  </a:rPr>
                  <a:t> 23]:</a:t>
                </a:r>
              </a:p>
              <a:p>
                <a:pPr marL="742950" lvl="1" indent="-285750">
                  <a:buSzPts val="100"/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tx1">
                            <a:alpha val="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𝒞</m:t>
                    </m:r>
                  </m:oMath>
                </a14:m>
                <a:r>
                  <a:rPr lang="en-US" sz="2000" dirty="0">
                    <a:solidFill>
                      <a:schemeClr val="tx1">
                        <a:alpha val="0"/>
                      </a:schemeClr>
                    </a:solidFill>
                  </a:rPr>
                  <a:t> semantically-secure distribution</a:t>
                </a:r>
              </a:p>
              <a:p>
                <a:pPr marL="742950" lvl="1" indent="-285750">
                  <a:buSzPts val="100"/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tx1">
                            <a:alpha val="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ℋ</m:t>
                    </m:r>
                  </m:oMath>
                </a14:m>
                <a:r>
                  <a:rPr lang="en-US" sz="2000" dirty="0">
                    <a:solidFill>
                      <a:schemeClr val="tx1">
                        <a:alpha val="0"/>
                      </a:schemeClr>
                    </a:solidFill>
                  </a:rPr>
                  <a:t>=</a:t>
                </a:r>
                <a14:m>
                  <m:oMath xmlns:m="http://schemas.openxmlformats.org/officeDocument/2006/math">
                    <m:r>
                      <a:rPr lang="en-US" sz="2000" i="1" dirty="0">
                        <a:solidFill>
                          <a:schemeClr val="tx1">
                            <a:alpha val="0"/>
                          </a:schemeClr>
                        </a:solidFill>
                        <a:latin typeface="Cambria Math" charset="0"/>
                      </a:rPr>
                      <m:t>⊕</m:t>
                    </m:r>
                  </m:oMath>
                </a14:m>
                <a:r>
                  <a:rPr lang="en-US" sz="2000" dirty="0">
                    <a:solidFill>
                      <a:schemeClr val="tx1">
                        <a:alpha val="0"/>
                      </a:schemeClr>
                    </a:solidFill>
                  </a:rPr>
                  <a:t> </a:t>
                </a:r>
              </a:p>
              <a:p>
                <a:pPr marL="742950" lvl="1" indent="-285750">
                  <a:buSzPts val="100"/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tx1">
                            <a:alpha val="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𝒟</m:t>
                    </m:r>
                  </m:oMath>
                </a14:m>
                <a:r>
                  <a:rPr lang="en-US" sz="2000" dirty="0">
                    <a:solidFill>
                      <a:schemeClr val="tx1">
                        <a:alpha val="0"/>
                      </a:schemeClr>
                    </a:solidFill>
                  </a:rPr>
                  <a:t> </a:t>
                </a:r>
                <a:r>
                  <a:rPr lang="en-US" sz="2000" dirty="0" err="1">
                    <a:solidFill>
                      <a:schemeClr val="tx1">
                        <a:alpha val="0"/>
                      </a:schemeClr>
                    </a:solidFill>
                  </a:rPr>
                  <a:t>Wiesner</a:t>
                </a:r>
                <a:r>
                  <a:rPr lang="en-US" sz="2000" dirty="0">
                    <a:solidFill>
                      <a:schemeClr val="tx1">
                        <a:alpha val="0"/>
                      </a:schemeClr>
                    </a:solidFill>
                  </a:rPr>
                  <a:t> states</a:t>
                </a:r>
              </a:p>
              <a:p>
                <a:pPr marL="742950" lvl="1" indent="-285750">
                  <a:buSzPts val="100"/>
                  <a:buFont typeface="Arial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>
                                <a:alpha val="0"/>
                              </a:schemeClr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>
                                <a:alpha val="0"/>
                              </a:schemeClr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𝒜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>
                                <a:alpha val="0"/>
                              </a:schemeClr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1">
                        <a:alpha val="0"/>
                      </a:schemeClr>
                    </a:solidFill>
                  </a:rPr>
                  <a:t> computationally bounded,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>
                                <a:alpha val="0"/>
                              </a:schemeClr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>
                                <a:alpha val="0"/>
                              </a:schemeClr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𝒜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>
                                <a:alpha val="0"/>
                              </a:schemeClr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1">
                        <a:alpha val="0"/>
                      </a:schemeClr>
                    </a:solidFill>
                  </a:rPr>
                  <a:t> unbounded</a:t>
                </a:r>
              </a:p>
              <a:p>
                <a:pPr marL="285750" indent="-285750">
                  <a:buSzPts val="100"/>
                  <a:buFont typeface="Arial" charset="0"/>
                  <a:buChar char="•"/>
                </a:pPr>
                <a:r>
                  <a:rPr lang="en-US" sz="2000" dirty="0">
                    <a:solidFill>
                      <a:schemeClr val="tx1">
                        <a:alpha val="0"/>
                      </a:schemeClr>
                    </a:solidFill>
                  </a:rPr>
                  <a:t>[</a:t>
                </a:r>
                <a:r>
                  <a:rPr lang="en-US" sz="2000" b="1" dirty="0">
                    <a:solidFill>
                      <a:schemeClr val="tx1">
                        <a:alpha val="0"/>
                      </a:schemeClr>
                    </a:solidFill>
                  </a:rPr>
                  <a:t>B</a:t>
                </a:r>
                <a:r>
                  <a:rPr lang="en-US" sz="2000" dirty="0">
                    <a:solidFill>
                      <a:schemeClr val="tx1">
                        <a:alpha val="0"/>
                      </a:schemeClr>
                    </a:solidFill>
                  </a:rPr>
                  <a:t>, Garg, Goyal, </a:t>
                </a:r>
                <a:r>
                  <a:rPr lang="en-US" sz="2000" dirty="0" err="1">
                    <a:solidFill>
                      <a:schemeClr val="tx1">
                        <a:alpha val="0"/>
                      </a:schemeClr>
                    </a:solidFill>
                  </a:rPr>
                  <a:t>Khurana</a:t>
                </a:r>
                <a:r>
                  <a:rPr lang="en-US" sz="2000" dirty="0">
                    <a:solidFill>
                      <a:schemeClr val="tx1">
                        <a:alpha val="0"/>
                      </a:schemeClr>
                    </a:solidFill>
                  </a:rPr>
                  <a:t>, Malavolta, </a:t>
                </a:r>
                <a:r>
                  <a:rPr lang="en-US" sz="2000" dirty="0" err="1">
                    <a:solidFill>
                      <a:schemeClr val="tx1">
                        <a:alpha val="0"/>
                      </a:schemeClr>
                    </a:solidFill>
                  </a:rPr>
                  <a:t>Raizes</a:t>
                </a:r>
                <a:r>
                  <a:rPr lang="en-US" sz="2000" dirty="0">
                    <a:solidFill>
                      <a:schemeClr val="tx1">
                        <a:alpha val="0"/>
                      </a:schemeClr>
                    </a:solidFill>
                  </a:rPr>
                  <a:t>, Roberts 23]</a:t>
                </a:r>
              </a:p>
              <a:p>
                <a:pPr marL="742950" lvl="1" indent="-285750">
                  <a:buSzPts val="100"/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tx1">
                            <a:alpha val="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𝒞</m:t>
                    </m:r>
                  </m:oMath>
                </a14:m>
                <a:r>
                  <a:rPr lang="en-US" sz="2000" dirty="0">
                    <a:solidFill>
                      <a:schemeClr val="tx1">
                        <a:alpha val="0"/>
                      </a:schemeClr>
                    </a:solidFill>
                  </a:rPr>
                  <a:t> subspace-hiding distribution</a:t>
                </a:r>
              </a:p>
              <a:p>
                <a:pPr marL="742950" lvl="1" indent="-285750">
                  <a:buSzPts val="100"/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tx1">
                            <a:alpha val="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ℋ</m:t>
                    </m:r>
                  </m:oMath>
                </a14:m>
                <a:r>
                  <a:rPr lang="en-US" sz="2000" dirty="0">
                    <a:solidFill>
                      <a:schemeClr val="tx1">
                        <a:alpha val="0"/>
                      </a:schemeClr>
                    </a:solidFill>
                  </a:rPr>
                  <a:t>=</a:t>
                </a:r>
                <a14:m>
                  <m:oMath xmlns:m="http://schemas.openxmlformats.org/officeDocument/2006/math">
                    <m:r>
                      <a:rPr lang="en-US" sz="2000" i="1" dirty="0">
                        <a:solidFill>
                          <a:schemeClr val="tx1">
                            <a:alpha val="0"/>
                          </a:schemeClr>
                        </a:solidFill>
                        <a:latin typeface="Cambria Math" charset="0"/>
                      </a:rPr>
                      <m:t>⊕</m:t>
                    </m:r>
                  </m:oMath>
                </a14:m>
                <a:r>
                  <a:rPr lang="en-US" sz="2000" dirty="0">
                    <a:solidFill>
                      <a:schemeClr val="tx1">
                        <a:alpha val="0"/>
                      </a:schemeClr>
                    </a:solidFill>
                  </a:rPr>
                  <a:t> </a:t>
                </a:r>
              </a:p>
              <a:p>
                <a:pPr marL="742950" lvl="1" indent="-285750">
                  <a:buSzPts val="100"/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tx1">
                            <a:alpha val="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𝒟</m:t>
                    </m:r>
                  </m:oMath>
                </a14:m>
                <a:r>
                  <a:rPr lang="en-US" sz="2000" dirty="0">
                    <a:solidFill>
                      <a:schemeClr val="tx1">
                        <a:alpha val="0"/>
                      </a:schemeClr>
                    </a:solidFill>
                  </a:rPr>
                  <a:t> subspace states</a:t>
                </a:r>
              </a:p>
              <a:p>
                <a:pPr marL="742950" lvl="1" indent="-285750">
                  <a:buSzPts val="100"/>
                  <a:buFont typeface="Arial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>
                                <a:alpha val="0"/>
                              </a:schemeClr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>
                                <a:alpha val="0"/>
                              </a:schemeClr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𝒜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>
                                <a:alpha val="0"/>
                              </a:schemeClr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1">
                        <a:alpha val="0"/>
                      </a:schemeClr>
                    </a:solidFill>
                  </a:rPr>
                  <a:t> computationally bounded,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>
                                <a:alpha val="0"/>
                              </a:schemeClr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>
                                <a:alpha val="0"/>
                              </a:schemeClr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𝒜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>
                                <a:alpha val="0"/>
                              </a:schemeClr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1">
                        <a:alpha val="0"/>
                      </a:schemeClr>
                    </a:solidFill>
                  </a:rPr>
                  <a:t> unbounded</a:t>
                </a:r>
                <a:endParaRPr lang="en-US" sz="2000" dirty="0"/>
              </a:p>
            </p:txBody>
          </p:sp>
        </mc:Choice>
        <mc:Fallback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8"/>
                </p:custDataLst>
              </p:nvPr>
            </p:nvSpPr>
            <p:spPr>
              <a:xfrm>
                <a:off x="5626744" y="3596879"/>
                <a:ext cx="6259342" cy="3170099"/>
              </a:xfrm>
              <a:prstGeom prst="rect">
                <a:avLst/>
              </a:prstGeom>
              <a:blipFill>
                <a:blip r:embed="rId16"/>
                <a:stretch>
                  <a:fillRect t="-962" r="-195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/>
          <p:cNvSpPr txBox="1"/>
          <p:nvPr>
            <p:custDataLst>
              <p:tags r:id="rId9"/>
            </p:custDataLst>
          </p:nvPr>
        </p:nvSpPr>
        <p:spPr>
          <a:xfrm>
            <a:off x="4854765" y="3236063"/>
            <a:ext cx="10742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/>
              <a:t>History</a:t>
            </a:r>
          </a:p>
        </p:txBody>
      </p:sp>
      <p:sp>
        <p:nvSpPr>
          <p:cNvPr id="17" name="Rounded Rectangle 16"/>
          <p:cNvSpPr/>
          <p:nvPr>
            <p:custDataLst>
              <p:tags r:id="rId10"/>
            </p:custDataLst>
          </p:nvPr>
        </p:nvSpPr>
        <p:spPr>
          <a:xfrm>
            <a:off x="146935" y="3280961"/>
            <a:ext cx="11864384" cy="3502919"/>
          </a:xfrm>
          <a:prstGeom prst="round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5595164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388143" y="193842"/>
            <a:ext cx="4104190" cy="815493"/>
          </a:xfrm>
        </p:spPr>
        <p:txBody>
          <a:bodyPr/>
          <a:lstStyle/>
          <a:p>
            <a:r>
              <a:rPr lang="en-US" dirty="0"/>
              <a:t>Security Game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>
                <p:custDataLst>
                  <p:tags r:id="rId3"/>
                </p:custDataLst>
              </p:nvPr>
            </p:nvSpPr>
            <p:spPr>
              <a:xfrm>
                <a:off x="318693" y="947872"/>
                <a:ext cx="5624040" cy="22209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charset="0"/>
                          </a:rPr>
                          <m:t>CDExp</m:t>
                        </m:r>
                      </m:e>
                      <m:sub>
                        <m:r>
                          <a:rPr lang="en-US" sz="280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𝒞</m:t>
                        </m:r>
                        <m:r>
                          <a:rPr lang="en-US" sz="2800" b="0" i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sz="28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ℋ</m:t>
                        </m:r>
                        <m:r>
                          <a:rPr lang="en-US" sz="28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sz="28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𝒟</m:t>
                        </m:r>
                        <m:r>
                          <a:rPr lang="en-US" sz="28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𝒜</m:t>
                            </m:r>
                          </m:e>
                          <m:sub>
                            <m:r>
                              <a:rPr lang="en-US" sz="2800" b="0" i="0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800" b="0" i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𝒜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sz="2800" b="0" i="1" smtClean="0">
                        <a:latin typeface="Cambria Math" charset="0"/>
                      </a:rPr>
                      <m:t>(</m:t>
                    </m:r>
                    <m:r>
                      <a:rPr lang="en-US" sz="2800" b="0" i="1" smtClean="0">
                        <a:latin typeface="Cambria Math" charset="0"/>
                      </a:rPr>
                      <m:t>𝑏</m:t>
                    </m:r>
                    <m:r>
                      <a:rPr lang="en-US" sz="2800" b="0" i="1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800" i="1" dirty="0"/>
                  <a:t> </a:t>
                </a:r>
                <a:endParaRPr lang="en-US" sz="2400" dirty="0"/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sz="2400" dirty="0"/>
                  <a:t>Sample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𝑆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𝑥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𝑧</m:t>
                        </m:r>
                      </m:e>
                    </m:d>
                    <m:r>
                      <a:rPr lang="en-US" sz="2400" b="0" i="1" smtClean="0">
                        <a:latin typeface="Cambria Math" charset="0"/>
                      </a:rPr>
                      <m:t>←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𝒟</m:t>
                    </m:r>
                    <m:r>
                      <a:rPr lang="en-US" sz="24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h</m:t>
                    </m:r>
                    <m:r>
                      <a:rPr lang="en-US" sz="2400" i="1">
                        <a:latin typeface="Cambria Math" charset="0"/>
                      </a:rPr>
                      <m:t>←</m:t>
                    </m:r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ℋ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𝑠𝑘</m:t>
                    </m:r>
                  </m:oMath>
                </a14:m>
                <a:r>
                  <a:rPr lang="en-US" sz="2400" dirty="0"/>
                  <a:t>  </a:t>
                </a:r>
              </a:p>
              <a:p>
                <a:pPr marL="342900" indent="-342900">
                  <a:buFont typeface="Arial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𝒜</m:t>
                        </m:r>
                      </m:e>
                      <m:sub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⟩"/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𝑥</m:t>
                                </m:r>
                                <m:r>
                                  <a:rPr lang="en-US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,</m:t>
                                </m:r>
                                <m:r>
                                  <a:rPr lang="en-US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𝑧</m:t>
                                </m:r>
                              </m:sub>
                            </m:sSub>
                          </m:e>
                        </m:d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𝒞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𝑠𝑘</m:t>
                            </m:r>
                          </m:sub>
                        </m:sSub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𝑆</m:t>
                            </m:r>
                            <m:r>
                              <a:rPr lang="en-US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,</m:t>
                            </m:r>
                            <m:r>
                              <a:rPr lang="en-US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h</m:t>
                            </m:r>
                          </m:e>
                        </m:d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𝑏</m:t>
                        </m:r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⊕</m:t>
                        </m:r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h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𝜋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st</m:t>
                    </m:r>
                  </m:oMath>
                </a14:m>
                <a:r>
                  <a:rPr lang="en-US" sz="2400" dirty="0"/>
                  <a:t> </a:t>
                </a: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sz="2400" dirty="0"/>
                  <a:t>If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𝜋</m:t>
                    </m:r>
                    <m:r>
                      <a:rPr lang="en-US" sz="2400" b="0" i="1" smtClean="0">
                        <a:latin typeface="Cambria Math" charset="0"/>
                      </a:rPr>
                      <m:t>∉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𝑆</m:t>
                        </m:r>
                      </m:e>
                      <m:sup>
                        <m:r>
                          <a:rPr lang="en-US" sz="2400" b="0" i="1" smtClean="0">
                            <a:latin typeface="Cambria Math" charset="0"/>
                          </a:rPr>
                          <m:t>⊥</m:t>
                        </m:r>
                      </m:sup>
                    </m:sSup>
                    <m:r>
                      <a:rPr lang="en-US" sz="2400" b="0" i="1" smtClean="0">
                        <a:latin typeface="Cambria Math" charset="0"/>
                      </a:rPr>
                      <m:t>+</m:t>
                    </m:r>
                    <m:r>
                      <a:rPr lang="en-US" sz="2400" b="0" i="1" smtClean="0">
                        <a:latin typeface="Cambria Math" charset="0"/>
                      </a:rPr>
                      <m:t>𝑧</m:t>
                    </m:r>
                  </m:oMath>
                </a14:m>
                <a:r>
                  <a:rPr lang="en-US" sz="2400" dirty="0"/>
                  <a:t>, output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𝑏</m:t>
                    </m:r>
                    <m:r>
                      <a:rPr lang="en-US" sz="2400" b="0" i="1" smtClean="0">
                        <a:latin typeface="Cambria Math" charset="0"/>
                      </a:rPr>
                      <m:t>′←</m:t>
                    </m:r>
                    <m:r>
                      <m:rPr>
                        <m:lit/>
                      </m:rPr>
                      <a:rPr lang="en-US" sz="2400" b="0" i="1" smtClean="0">
                        <a:latin typeface="Cambria Math" charset="0"/>
                      </a:rPr>
                      <m:t>{</m:t>
                    </m:r>
                    <m:r>
                      <a:rPr lang="en-US" sz="2400" b="0" i="1" smtClean="0">
                        <a:latin typeface="Cambria Math" charset="0"/>
                      </a:rPr>
                      <m:t>0,1</m:t>
                    </m:r>
                    <m:r>
                      <m:rPr>
                        <m:lit/>
                      </m:rPr>
                      <a:rPr lang="en-US" sz="2400" b="0" i="1" smtClean="0">
                        <a:latin typeface="Cambria Math" charset="0"/>
                      </a:rPr>
                      <m:t>}</m:t>
                    </m:r>
                  </m:oMath>
                </a14:m>
                <a:r>
                  <a:rPr lang="en-US" sz="2400" dirty="0"/>
                  <a:t> </a:t>
                </a: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sz="2400" b="0" dirty="0">
                    <a:ea typeface="Cambria Math" charset="0"/>
                    <a:cs typeface="Cambria Math" charset="0"/>
                  </a:rPr>
                  <a:t>Otherwise, output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𝑏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′←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𝒜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st</m:t>
                        </m:r>
                        <m:r>
                          <a:rPr lang="en-US" sz="2400" b="0" i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𝑠𝑘</m:t>
                        </m:r>
                      </m:e>
                    </m:d>
                  </m:oMath>
                </a14:m>
                <a:endParaRPr lang="en-US" sz="2400" dirty="0"/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3"/>
                </p:custDataLst>
              </p:nvPr>
            </p:nvSpPr>
            <p:spPr>
              <a:xfrm>
                <a:off x="318693" y="947872"/>
                <a:ext cx="5624040" cy="2220929"/>
              </a:xfrm>
              <a:prstGeom prst="rect">
                <a:avLst/>
              </a:prstGeom>
              <a:blipFill>
                <a:blip r:embed="rId13"/>
                <a:stretch>
                  <a:fillRect l="-1408" b="-52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/>
              <p:cNvSpPr txBox="1"/>
              <p:nvPr>
                <p:custDataLst>
                  <p:tags r:id="rId4"/>
                </p:custDataLst>
              </p:nvPr>
            </p:nvSpPr>
            <p:spPr>
              <a:xfrm>
                <a:off x="6137394" y="992049"/>
                <a:ext cx="6328824" cy="9473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Want: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charset="0"/>
                          </a:rPr>
                          <m:t>Pr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>
                                    <a:latin typeface="Cambria Math" charset="0"/>
                                  </a:rPr>
                                  <m:t>CDExp</m:t>
                                </m:r>
                              </m:e>
                              <m:sub>
                                <m:r>
                                  <a:rPr lang="en-US" sz="240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𝒞</m:t>
                                </m:r>
                                <m:r>
                                  <a:rPr lang="en-US" sz="240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,</m:t>
                                </m:r>
                                <m:r>
                                  <a:rPr lang="en-US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ℋ</m:t>
                                </m:r>
                                <m:r>
                                  <a:rPr lang="en-US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,</m:t>
                                </m:r>
                                <m:r>
                                  <a:rPr lang="en-US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𝒟</m:t>
                                </m:r>
                                <m:r>
                                  <a:rPr lang="en-US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𝒜</m:t>
                                    </m:r>
                                  </m:e>
                                  <m:sub>
                                    <m:r>
                                      <a:rPr lang="en-US" sz="240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240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𝒜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sub>
                            </m:sSub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</m:d>
                            <m:r>
                              <a:rPr lang="en-US" sz="2400" b="0" i="1" smtClean="0">
                                <a:latin typeface="Cambria Math" charset="0"/>
                              </a:rPr>
                              <m:t>=1</m:t>
                            </m:r>
                          </m:e>
                        </m:d>
                        <m:r>
                          <a:rPr lang="en-US" sz="2400" b="0" i="0" smtClean="0">
                            <a:latin typeface="Cambria Math" charset="0"/>
                          </a:rPr>
                          <m:t>−              </m:t>
                        </m:r>
                        <m:r>
                          <m:rPr>
                            <m:sty m:val="p"/>
                          </m:rPr>
                          <a:rPr lang="en-US" sz="2400">
                            <a:latin typeface="Cambria Math" charset="0"/>
                          </a:rPr>
                          <m:t>Pr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>
                                    <a:latin typeface="Cambria Math" charset="0"/>
                                  </a:rPr>
                                  <m:t>CDExp</m:t>
                                </m:r>
                              </m:e>
                              <m:sub>
                                <m:r>
                                  <a:rPr lang="en-US" sz="240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𝒞</m:t>
                                </m:r>
                                <m:r>
                                  <a:rPr lang="en-US" sz="240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,</m:t>
                                </m:r>
                                <m:r>
                                  <a:rPr lang="en-US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ℋ</m:t>
                                </m:r>
                                <m:r>
                                  <a:rPr lang="en-US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,</m:t>
                                </m:r>
                                <m:r>
                                  <a:rPr lang="en-US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𝒟</m:t>
                                </m:r>
                                <m:r>
                                  <a:rPr lang="en-US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𝒜</m:t>
                                    </m:r>
                                  </m:e>
                                  <m:sub>
                                    <m:r>
                                      <a:rPr lang="en-US" sz="240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240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𝒜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sub>
                            </m:sSub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1</m:t>
                                </m:r>
                              </m:e>
                            </m:d>
                            <m:r>
                              <a:rPr lang="en-US" sz="2400" i="1">
                                <a:latin typeface="Cambria Math" charset="0"/>
                              </a:rPr>
                              <m:t>=1</m:t>
                            </m:r>
                          </m:e>
                        </m:d>
                      </m:e>
                    </m:d>
                    <m:r>
                      <a:rPr lang="en-US" sz="2400" b="0" i="0" smtClean="0">
                        <a:latin typeface="Cambria Math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charset="0"/>
                      </a:rPr>
                      <m:t>negl</m:t>
                    </m:r>
                  </m:oMath>
                </a14:m>
                <a:endParaRPr lang="en-US" sz="2400" dirty="0"/>
              </a:p>
            </p:txBody>
          </p:sp>
        </mc:Choice>
        <mc:Fallback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4"/>
                </p:custDataLst>
              </p:nvPr>
            </p:nvSpPr>
            <p:spPr>
              <a:xfrm>
                <a:off x="6137394" y="992049"/>
                <a:ext cx="6328824" cy="947311"/>
              </a:xfrm>
              <a:prstGeom prst="rect">
                <a:avLst/>
              </a:prstGeom>
              <a:blipFill>
                <a:blip r:embed="rId14"/>
                <a:stretch>
                  <a:fillRect l="-1541" t="-19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ounded Rectangle 10"/>
          <p:cNvSpPr/>
          <p:nvPr>
            <p:custDataLst>
              <p:tags r:id="rId5"/>
            </p:custDataLst>
          </p:nvPr>
        </p:nvSpPr>
        <p:spPr>
          <a:xfrm>
            <a:off x="149895" y="947872"/>
            <a:ext cx="5779075" cy="2220929"/>
          </a:xfrm>
          <a:prstGeom prst="roundRect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>
            <p:custDataLst>
              <p:tags r:id="rId6"/>
            </p:custDataLst>
          </p:nvPr>
        </p:nvSpPr>
        <p:spPr>
          <a:xfrm>
            <a:off x="6148969" y="983598"/>
            <a:ext cx="5862350" cy="947311"/>
          </a:xfrm>
          <a:prstGeom prst="round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/>
              <p:cNvSpPr txBox="1"/>
              <p:nvPr>
                <p:custDataLst>
                  <p:tags r:id="rId7"/>
                </p:custDataLst>
              </p:nvPr>
            </p:nvSpPr>
            <p:spPr>
              <a:xfrm>
                <a:off x="388143" y="3579056"/>
                <a:ext cx="5140455" cy="31700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charset="0"/>
                  <a:buChar char="•"/>
                </a:pPr>
                <a:r>
                  <a:rPr lang="en-US" sz="2000" dirty="0"/>
                  <a:t>[Broadbent, Islam 20]:</a:t>
                </a:r>
              </a:p>
              <a:p>
                <a:pPr marL="742950" lvl="1" indent="-285750"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𝒞</m:t>
                    </m:r>
                  </m:oMath>
                </a14:m>
                <a:r>
                  <a:rPr lang="en-US" sz="2000" dirty="0"/>
                  <a:t> one-time pad</a:t>
                </a:r>
              </a:p>
              <a:p>
                <a:pPr marL="742950" lvl="1" indent="-285750"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ℋ</m:t>
                    </m:r>
                  </m:oMath>
                </a14:m>
                <a:r>
                  <a:rPr lang="en-US" sz="2000" dirty="0"/>
                  <a:t> good randomness extractor</a:t>
                </a:r>
              </a:p>
              <a:p>
                <a:pPr marL="742950" lvl="1" indent="-285750"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𝒟</m:t>
                    </m:r>
                  </m:oMath>
                </a14:m>
                <a:r>
                  <a:rPr lang="en-US" sz="2000" dirty="0"/>
                  <a:t> </a:t>
                </a:r>
                <a:r>
                  <a:rPr lang="en-US" sz="2000" dirty="0" err="1"/>
                  <a:t>Wiesner</a:t>
                </a:r>
                <a:r>
                  <a:rPr lang="en-US" sz="2000" dirty="0"/>
                  <a:t> states</a:t>
                </a:r>
              </a:p>
              <a:p>
                <a:pPr marL="742950" lvl="1" indent="-285750"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𝒜</m:t>
                        </m:r>
                      </m:e>
                      <m:sub>
                        <m:r>
                          <a:rPr lang="en-US" sz="2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𝒜</m:t>
                        </m:r>
                      </m:e>
                      <m:sub>
                        <m:r>
                          <a:rPr lang="en-US" sz="2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b>
                    </m:sSub>
                    <m:r>
                      <a:rPr lang="en-US" sz="2000" b="0" i="1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000" dirty="0"/>
                  <a:t> unbounded</a:t>
                </a: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2000" dirty="0"/>
                  <a:t>[</a:t>
                </a:r>
                <a:r>
                  <a:rPr lang="en-US" sz="2000" dirty="0" err="1"/>
                  <a:t>Hiroka</a:t>
                </a:r>
                <a:r>
                  <a:rPr lang="en-US" sz="2000" dirty="0"/>
                  <a:t>, </a:t>
                </a:r>
                <a:r>
                  <a:rPr lang="en-US" sz="2000" dirty="0" err="1"/>
                  <a:t>Morimae</a:t>
                </a:r>
                <a:r>
                  <a:rPr lang="en-US" sz="2000" dirty="0"/>
                  <a:t>, </a:t>
                </a:r>
                <a:r>
                  <a:rPr lang="en-US" sz="2000" dirty="0" err="1"/>
                  <a:t>Nishimaki</a:t>
                </a:r>
                <a:r>
                  <a:rPr lang="en-US" sz="2000" dirty="0"/>
                  <a:t>, </a:t>
                </a:r>
                <a:r>
                  <a:rPr lang="en-US" sz="2000" dirty="0" err="1"/>
                  <a:t>Yamakawa</a:t>
                </a:r>
                <a:r>
                  <a:rPr lang="en-US" sz="2000" dirty="0"/>
                  <a:t> 21]:</a:t>
                </a:r>
              </a:p>
              <a:p>
                <a:pPr marL="742950" lvl="1" indent="-285750"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charset="0"/>
                        <a:ea typeface="Cambria Math" charset="0"/>
                        <a:cs typeface="Cambria Math" charset="0"/>
                      </a:rPr>
                      <m:t>𝒞</m:t>
                    </m:r>
                  </m:oMath>
                </a14:m>
                <a:r>
                  <a:rPr lang="en-US" sz="2000" dirty="0"/>
                  <a:t> non-committing encryption scheme</a:t>
                </a:r>
              </a:p>
              <a:p>
                <a:pPr marL="742950" lvl="1" indent="-285750"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charset="0"/>
                        <a:ea typeface="Cambria Math" charset="0"/>
                        <a:cs typeface="Cambria Math" charset="0"/>
                      </a:rPr>
                      <m:t>ℋ</m:t>
                    </m:r>
                  </m:oMath>
                </a14:m>
                <a:r>
                  <a:rPr lang="en-US" sz="2000" dirty="0"/>
                  <a:t> good randomness extractor</a:t>
                </a:r>
              </a:p>
              <a:p>
                <a:pPr marL="742950" lvl="1" indent="-285750"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charset="0"/>
                        <a:ea typeface="Cambria Math" charset="0"/>
                        <a:cs typeface="Cambria Math" charset="0"/>
                      </a:rPr>
                      <m:t>𝒟</m:t>
                    </m:r>
                  </m:oMath>
                </a14:m>
                <a:r>
                  <a:rPr lang="en-US" sz="2000" dirty="0"/>
                  <a:t> </a:t>
                </a:r>
                <a:r>
                  <a:rPr lang="en-US" sz="2000" dirty="0" err="1"/>
                  <a:t>Wiesner</a:t>
                </a:r>
                <a:r>
                  <a:rPr lang="en-US" sz="2000" dirty="0"/>
                  <a:t> states</a:t>
                </a:r>
              </a:p>
              <a:p>
                <a:pPr marL="742950" lvl="1" indent="-285750">
                  <a:buFont typeface="Arial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𝒜</m:t>
                            </m:r>
                          </m:e>
                          <m:sub>
                            <m:r>
                              <a:rPr lang="en-US" sz="2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𝒜</m:t>
                            </m:r>
                          </m:e>
                          <m:sub>
                            <m:r>
                              <a:rPr lang="en-US" sz="2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dirty="0"/>
                  <a:t> computationally bounded</a:t>
                </a:r>
              </a:p>
            </p:txBody>
          </p:sp>
        </mc:Choice>
        <mc:Fallback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7"/>
                </p:custDataLst>
              </p:nvPr>
            </p:nvSpPr>
            <p:spPr>
              <a:xfrm>
                <a:off x="388143" y="3579056"/>
                <a:ext cx="5140455" cy="3170099"/>
              </a:xfrm>
              <a:prstGeom prst="rect">
                <a:avLst/>
              </a:prstGeom>
              <a:blipFill>
                <a:blip r:embed="rId15"/>
                <a:stretch>
                  <a:fillRect l="-1068" t="-962" r="-237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/>
              <p:cNvSpPr txBox="1"/>
              <p:nvPr>
                <p:custDataLst>
                  <p:tags r:id="rId8"/>
                </p:custDataLst>
              </p:nvPr>
            </p:nvSpPr>
            <p:spPr>
              <a:xfrm>
                <a:off x="5626744" y="3596879"/>
                <a:ext cx="6259342" cy="31700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SzPts val="100"/>
                  <a:buFont typeface="Arial" charset="0"/>
                  <a:buChar char="•"/>
                </a:pPr>
                <a:r>
                  <a:rPr lang="en-US" sz="2000" dirty="0">
                    <a:solidFill>
                      <a:schemeClr val="tx1">
                        <a:alpha val="0"/>
                      </a:schemeClr>
                    </a:solidFill>
                  </a:rPr>
                  <a:t>[</a:t>
                </a:r>
                <a:r>
                  <a:rPr lang="en-US" sz="2000" b="1" dirty="0">
                    <a:solidFill>
                      <a:schemeClr val="tx1">
                        <a:alpha val="0"/>
                      </a:schemeClr>
                    </a:solidFill>
                  </a:rPr>
                  <a:t>B</a:t>
                </a:r>
                <a:r>
                  <a:rPr lang="en-US" sz="2000" dirty="0">
                    <a:solidFill>
                      <a:schemeClr val="tx1">
                        <a:alpha val="0"/>
                      </a:schemeClr>
                    </a:solidFill>
                  </a:rPr>
                  <a:t>, </a:t>
                </a:r>
                <a:r>
                  <a:rPr lang="en-US" sz="2000" dirty="0" err="1">
                    <a:solidFill>
                      <a:schemeClr val="tx1">
                        <a:alpha val="0"/>
                      </a:schemeClr>
                    </a:solidFill>
                  </a:rPr>
                  <a:t>Khurana</a:t>
                </a:r>
                <a:r>
                  <a:rPr lang="en-US" sz="2000" dirty="0">
                    <a:solidFill>
                      <a:schemeClr val="tx1">
                        <a:alpha val="0"/>
                      </a:schemeClr>
                    </a:solidFill>
                  </a:rPr>
                  <a:t> 23]:</a:t>
                </a:r>
              </a:p>
              <a:p>
                <a:pPr marL="742950" lvl="1" indent="-285750">
                  <a:buSzPts val="100"/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tx1">
                            <a:alpha val="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𝒞</m:t>
                    </m:r>
                  </m:oMath>
                </a14:m>
                <a:r>
                  <a:rPr lang="en-US" sz="2000" dirty="0">
                    <a:solidFill>
                      <a:schemeClr val="tx1">
                        <a:alpha val="0"/>
                      </a:schemeClr>
                    </a:solidFill>
                  </a:rPr>
                  <a:t> semantically-secure distribution</a:t>
                </a:r>
              </a:p>
              <a:p>
                <a:pPr marL="742950" lvl="1" indent="-285750">
                  <a:buSzPts val="100"/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tx1">
                            <a:alpha val="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ℋ</m:t>
                    </m:r>
                  </m:oMath>
                </a14:m>
                <a:r>
                  <a:rPr lang="en-US" sz="2000" dirty="0">
                    <a:solidFill>
                      <a:schemeClr val="tx1">
                        <a:alpha val="0"/>
                      </a:schemeClr>
                    </a:solidFill>
                  </a:rPr>
                  <a:t>=</a:t>
                </a:r>
                <a14:m>
                  <m:oMath xmlns:m="http://schemas.openxmlformats.org/officeDocument/2006/math">
                    <m:r>
                      <a:rPr lang="en-US" sz="2000" i="1" dirty="0">
                        <a:solidFill>
                          <a:schemeClr val="tx1">
                            <a:alpha val="0"/>
                          </a:schemeClr>
                        </a:solidFill>
                        <a:latin typeface="Cambria Math" charset="0"/>
                      </a:rPr>
                      <m:t>⊕</m:t>
                    </m:r>
                  </m:oMath>
                </a14:m>
                <a:r>
                  <a:rPr lang="en-US" sz="2000" dirty="0">
                    <a:solidFill>
                      <a:schemeClr val="tx1">
                        <a:alpha val="0"/>
                      </a:schemeClr>
                    </a:solidFill>
                  </a:rPr>
                  <a:t> </a:t>
                </a:r>
              </a:p>
              <a:p>
                <a:pPr marL="742950" lvl="1" indent="-285750">
                  <a:buSzPts val="100"/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tx1">
                            <a:alpha val="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𝒟</m:t>
                    </m:r>
                  </m:oMath>
                </a14:m>
                <a:r>
                  <a:rPr lang="en-US" sz="2000" dirty="0">
                    <a:solidFill>
                      <a:schemeClr val="tx1">
                        <a:alpha val="0"/>
                      </a:schemeClr>
                    </a:solidFill>
                  </a:rPr>
                  <a:t> </a:t>
                </a:r>
                <a:r>
                  <a:rPr lang="en-US" sz="2000" dirty="0" err="1">
                    <a:solidFill>
                      <a:schemeClr val="tx1">
                        <a:alpha val="0"/>
                      </a:schemeClr>
                    </a:solidFill>
                  </a:rPr>
                  <a:t>Wiesner</a:t>
                </a:r>
                <a:r>
                  <a:rPr lang="en-US" sz="2000" dirty="0">
                    <a:solidFill>
                      <a:schemeClr val="tx1">
                        <a:alpha val="0"/>
                      </a:schemeClr>
                    </a:solidFill>
                  </a:rPr>
                  <a:t> states</a:t>
                </a:r>
              </a:p>
              <a:p>
                <a:pPr marL="742950" lvl="1" indent="-285750">
                  <a:buSzPts val="100"/>
                  <a:buFont typeface="Arial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>
                                <a:alpha val="0"/>
                              </a:schemeClr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>
                                <a:alpha val="0"/>
                              </a:schemeClr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𝒜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>
                                <a:alpha val="0"/>
                              </a:schemeClr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1">
                        <a:alpha val="0"/>
                      </a:schemeClr>
                    </a:solidFill>
                  </a:rPr>
                  <a:t> computationally bounded,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>
                                <a:alpha val="0"/>
                              </a:schemeClr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>
                                <a:alpha val="0"/>
                              </a:schemeClr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𝒜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>
                                <a:alpha val="0"/>
                              </a:schemeClr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1">
                        <a:alpha val="0"/>
                      </a:schemeClr>
                    </a:solidFill>
                  </a:rPr>
                  <a:t> unbounded</a:t>
                </a:r>
              </a:p>
              <a:p>
                <a:pPr marL="285750" indent="-285750">
                  <a:buSzPts val="100"/>
                  <a:buFont typeface="Arial" charset="0"/>
                  <a:buChar char="•"/>
                </a:pPr>
                <a:r>
                  <a:rPr lang="en-US" sz="2000" dirty="0">
                    <a:solidFill>
                      <a:schemeClr val="tx1">
                        <a:alpha val="0"/>
                      </a:schemeClr>
                    </a:solidFill>
                  </a:rPr>
                  <a:t>[</a:t>
                </a:r>
                <a:r>
                  <a:rPr lang="en-US" sz="2000" b="1" dirty="0">
                    <a:solidFill>
                      <a:schemeClr val="tx1">
                        <a:alpha val="0"/>
                      </a:schemeClr>
                    </a:solidFill>
                  </a:rPr>
                  <a:t>B</a:t>
                </a:r>
                <a:r>
                  <a:rPr lang="en-US" sz="2000" dirty="0">
                    <a:solidFill>
                      <a:schemeClr val="tx1">
                        <a:alpha val="0"/>
                      </a:schemeClr>
                    </a:solidFill>
                  </a:rPr>
                  <a:t>, Garg, Goyal, </a:t>
                </a:r>
                <a:r>
                  <a:rPr lang="en-US" sz="2000" dirty="0" err="1">
                    <a:solidFill>
                      <a:schemeClr val="tx1">
                        <a:alpha val="0"/>
                      </a:schemeClr>
                    </a:solidFill>
                  </a:rPr>
                  <a:t>Khurana</a:t>
                </a:r>
                <a:r>
                  <a:rPr lang="en-US" sz="2000" dirty="0">
                    <a:solidFill>
                      <a:schemeClr val="tx1">
                        <a:alpha val="0"/>
                      </a:schemeClr>
                    </a:solidFill>
                  </a:rPr>
                  <a:t>, Malavolta, </a:t>
                </a:r>
                <a:r>
                  <a:rPr lang="en-US" sz="2000" dirty="0" err="1">
                    <a:solidFill>
                      <a:schemeClr val="tx1">
                        <a:alpha val="0"/>
                      </a:schemeClr>
                    </a:solidFill>
                  </a:rPr>
                  <a:t>Raizes</a:t>
                </a:r>
                <a:r>
                  <a:rPr lang="en-US" sz="2000" dirty="0">
                    <a:solidFill>
                      <a:schemeClr val="tx1">
                        <a:alpha val="0"/>
                      </a:schemeClr>
                    </a:solidFill>
                  </a:rPr>
                  <a:t>, Roberts 23]</a:t>
                </a:r>
              </a:p>
              <a:p>
                <a:pPr marL="742950" lvl="1" indent="-285750">
                  <a:buSzPts val="100"/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tx1">
                            <a:alpha val="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𝒞</m:t>
                    </m:r>
                  </m:oMath>
                </a14:m>
                <a:r>
                  <a:rPr lang="en-US" sz="2000" dirty="0">
                    <a:solidFill>
                      <a:schemeClr val="tx1">
                        <a:alpha val="0"/>
                      </a:schemeClr>
                    </a:solidFill>
                  </a:rPr>
                  <a:t> subspace-hiding distribution</a:t>
                </a:r>
              </a:p>
              <a:p>
                <a:pPr marL="742950" lvl="1" indent="-285750">
                  <a:buSzPts val="100"/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tx1">
                            <a:alpha val="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ℋ</m:t>
                    </m:r>
                  </m:oMath>
                </a14:m>
                <a:r>
                  <a:rPr lang="en-US" sz="2000" dirty="0">
                    <a:solidFill>
                      <a:schemeClr val="tx1">
                        <a:alpha val="0"/>
                      </a:schemeClr>
                    </a:solidFill>
                  </a:rPr>
                  <a:t>=</a:t>
                </a:r>
                <a14:m>
                  <m:oMath xmlns:m="http://schemas.openxmlformats.org/officeDocument/2006/math">
                    <m:r>
                      <a:rPr lang="en-US" sz="2000" i="1" dirty="0">
                        <a:solidFill>
                          <a:schemeClr val="tx1">
                            <a:alpha val="0"/>
                          </a:schemeClr>
                        </a:solidFill>
                        <a:latin typeface="Cambria Math" charset="0"/>
                      </a:rPr>
                      <m:t>⊕</m:t>
                    </m:r>
                  </m:oMath>
                </a14:m>
                <a:r>
                  <a:rPr lang="en-US" sz="2000" dirty="0">
                    <a:solidFill>
                      <a:schemeClr val="tx1">
                        <a:alpha val="0"/>
                      </a:schemeClr>
                    </a:solidFill>
                  </a:rPr>
                  <a:t> </a:t>
                </a:r>
              </a:p>
              <a:p>
                <a:pPr marL="742950" lvl="1" indent="-285750">
                  <a:buSzPts val="100"/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tx1">
                            <a:alpha val="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𝒟</m:t>
                    </m:r>
                  </m:oMath>
                </a14:m>
                <a:r>
                  <a:rPr lang="en-US" sz="2000" dirty="0">
                    <a:solidFill>
                      <a:schemeClr val="tx1">
                        <a:alpha val="0"/>
                      </a:schemeClr>
                    </a:solidFill>
                  </a:rPr>
                  <a:t> subspace states</a:t>
                </a:r>
              </a:p>
              <a:p>
                <a:pPr marL="742950" lvl="1" indent="-285750">
                  <a:buSzPts val="100"/>
                  <a:buFont typeface="Arial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>
                                <a:alpha val="0"/>
                              </a:schemeClr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>
                                <a:alpha val="0"/>
                              </a:schemeClr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𝒜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>
                                <a:alpha val="0"/>
                              </a:schemeClr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1">
                        <a:alpha val="0"/>
                      </a:schemeClr>
                    </a:solidFill>
                  </a:rPr>
                  <a:t> computationally bounded,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>
                                <a:alpha val="0"/>
                              </a:schemeClr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>
                                <a:alpha val="0"/>
                              </a:schemeClr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𝒜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>
                                <a:alpha val="0"/>
                              </a:schemeClr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1">
                        <a:alpha val="0"/>
                      </a:schemeClr>
                    </a:solidFill>
                  </a:rPr>
                  <a:t> unbounded</a:t>
                </a:r>
                <a:endParaRPr lang="en-US" sz="2000" dirty="0"/>
              </a:p>
            </p:txBody>
          </p:sp>
        </mc:Choice>
        <mc:Fallback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8"/>
                </p:custDataLst>
              </p:nvPr>
            </p:nvSpPr>
            <p:spPr>
              <a:xfrm>
                <a:off x="5626744" y="3596879"/>
                <a:ext cx="6259342" cy="3170099"/>
              </a:xfrm>
              <a:prstGeom prst="rect">
                <a:avLst/>
              </a:prstGeom>
              <a:blipFill>
                <a:blip r:embed="rId16"/>
                <a:stretch>
                  <a:fillRect t="-962" r="-195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/>
          <p:cNvSpPr txBox="1"/>
          <p:nvPr>
            <p:custDataLst>
              <p:tags r:id="rId9"/>
            </p:custDataLst>
          </p:nvPr>
        </p:nvSpPr>
        <p:spPr>
          <a:xfrm>
            <a:off x="4854765" y="3236063"/>
            <a:ext cx="10742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/>
              <a:t>History</a:t>
            </a:r>
          </a:p>
        </p:txBody>
      </p:sp>
      <p:sp>
        <p:nvSpPr>
          <p:cNvPr id="17" name="Rounded Rectangle 16"/>
          <p:cNvSpPr/>
          <p:nvPr>
            <p:custDataLst>
              <p:tags r:id="rId10"/>
            </p:custDataLst>
          </p:nvPr>
        </p:nvSpPr>
        <p:spPr>
          <a:xfrm>
            <a:off x="146935" y="3280961"/>
            <a:ext cx="11864384" cy="3502919"/>
          </a:xfrm>
          <a:prstGeom prst="round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13650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" descr="oman reading Icon 3877731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191" y="853131"/>
            <a:ext cx="4370107" cy="4370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5" name="Straight Arrow Connector 34"/>
          <p:cNvCxnSpPr/>
          <p:nvPr>
            <p:custDataLst>
              <p:tags r:id="rId3"/>
            </p:custDataLst>
          </p:nvPr>
        </p:nvCxnSpPr>
        <p:spPr>
          <a:xfrm>
            <a:off x="3974356" y="2432668"/>
            <a:ext cx="317689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>
            <p:custDataLst>
              <p:tags r:id="rId4"/>
            </p:custDataLst>
          </p:nvPr>
        </p:nvCxnSpPr>
        <p:spPr>
          <a:xfrm>
            <a:off x="3970828" y="3419163"/>
            <a:ext cx="3180423" cy="60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>
            <p:custDataLst>
              <p:tags r:id="rId5"/>
            </p:custDataLst>
          </p:nvPr>
        </p:nvSpPr>
        <p:spPr>
          <a:xfrm>
            <a:off x="4099705" y="2938498"/>
            <a:ext cx="31768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“Please delete my data”</a:t>
            </a:r>
          </a:p>
        </p:txBody>
      </p:sp>
      <p:sp>
        <p:nvSpPr>
          <p:cNvPr id="40" name="TextBox 39"/>
          <p:cNvSpPr txBox="1"/>
          <p:nvPr>
            <p:custDataLst>
              <p:tags r:id="rId6"/>
            </p:custDataLst>
          </p:nvPr>
        </p:nvSpPr>
        <p:spPr>
          <a:xfrm>
            <a:off x="5037445" y="1445058"/>
            <a:ext cx="53893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|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1" name="TextBox 40"/>
              <p:cNvSpPr txBox="1"/>
              <p:nvPr>
                <p:custDataLst>
                  <p:tags r:id="rId7"/>
                </p:custDataLst>
              </p:nvPr>
            </p:nvSpPr>
            <p:spPr>
              <a:xfrm>
                <a:off x="5769046" y="1445058"/>
                <a:ext cx="636713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000" b="0" i="1" smtClean="0">
                          <a:latin typeface="Cambria Math" charset="0"/>
                        </a:rPr>
                        <m:t>⟩</m:t>
                      </m:r>
                    </m:oMath>
                  </m:oMathPara>
                </a14:m>
                <a:endParaRPr lang="en-US" sz="6000" dirty="0"/>
              </a:p>
            </p:txBody>
          </p:sp>
        </mc:Choice>
        <mc:Fallback>
          <p:sp>
            <p:nvSpPr>
              <p:cNvPr id="41" name="TextBox 40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7"/>
                </p:custDataLst>
              </p:nvPr>
            </p:nvSpPr>
            <p:spPr>
              <a:xfrm>
                <a:off x="5769046" y="1445058"/>
                <a:ext cx="636713" cy="1015663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Rectangle 41"/>
          <p:cNvSpPr/>
          <p:nvPr>
            <p:custDataLst>
              <p:tags r:id="rId8"/>
            </p:custDataLst>
          </p:nvPr>
        </p:nvSpPr>
        <p:spPr>
          <a:xfrm>
            <a:off x="5397766" y="1744880"/>
            <a:ext cx="548640" cy="548640"/>
          </a:xfrm>
          <a:prstGeom prst="rect">
            <a:avLst/>
          </a:prstGeom>
          <a:solidFill>
            <a:schemeClr val="accent4">
              <a:alpha val="2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ea typeface="Braggadocio" charset="0"/>
                <a:cs typeface="Braggadocio" charset="0"/>
              </a:rPr>
              <a:t>D</a:t>
            </a:r>
          </a:p>
        </p:txBody>
      </p:sp>
      <p:pic>
        <p:nvPicPr>
          <p:cNvPr id="43" name="Picture 8" descr="ocked Padlock Outline Security Symbol Vector - Clip Art Black And White  Loc"/>
          <p:cNvPicPr>
            <a:picLocks noChangeAspect="1" noChangeArrowheads="1"/>
          </p:cNvPicPr>
          <p:nvPr>
            <p:custDataLst>
              <p:tags r:id="rId9"/>
            </p:custDataLst>
          </p:nvPr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0832" y="1515379"/>
            <a:ext cx="332850" cy="426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TextBox 43"/>
          <p:cNvSpPr txBox="1"/>
          <p:nvPr>
            <p:custDataLst>
              <p:tags r:id="rId10"/>
            </p:custDataLst>
          </p:nvPr>
        </p:nvSpPr>
        <p:spPr>
          <a:xfrm>
            <a:off x="345707" y="4935315"/>
            <a:ext cx="118462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400" dirty="0"/>
              <a:t>Assumption: Malicious server cannot recover D from the encoding in polynomial time</a:t>
            </a:r>
          </a:p>
        </p:txBody>
      </p:sp>
      <p:pic>
        <p:nvPicPr>
          <p:cNvPr id="23" name="Picture 6" descr="ay 15, 2020 - 99+ Outline Cloud Clipart, Free Download Transparent Png  Image"/>
          <p:cNvPicPr>
            <a:picLocks noChangeAspect="1" noChangeArrowheads="1"/>
          </p:cNvPicPr>
          <p:nvPr>
            <p:custDataLst>
              <p:tags r:id="rId11"/>
            </p:custDataLst>
          </p:nvPr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9195" y="1803421"/>
            <a:ext cx="4211432" cy="2572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Rectangle 23"/>
          <p:cNvSpPr/>
          <p:nvPr>
            <p:custDataLst>
              <p:tags r:id="rId12"/>
            </p:custDataLst>
          </p:nvPr>
        </p:nvSpPr>
        <p:spPr>
          <a:xfrm>
            <a:off x="9382376" y="2938498"/>
            <a:ext cx="548640" cy="548640"/>
          </a:xfrm>
          <a:prstGeom prst="rect">
            <a:avLst/>
          </a:prstGeom>
          <a:solidFill>
            <a:schemeClr val="accent4">
              <a:alpha val="2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ea typeface="Braggadocio" charset="0"/>
                <a:cs typeface="Braggadocio" charset="0"/>
              </a:rPr>
              <a:t>D</a:t>
            </a:r>
          </a:p>
        </p:txBody>
      </p:sp>
      <p:sp>
        <p:nvSpPr>
          <p:cNvPr id="25" name="TextBox 24"/>
          <p:cNvSpPr txBox="1"/>
          <p:nvPr>
            <p:custDataLst>
              <p:tags r:id="rId13"/>
            </p:custDataLst>
          </p:nvPr>
        </p:nvSpPr>
        <p:spPr>
          <a:xfrm>
            <a:off x="9023732" y="2644031"/>
            <a:ext cx="53893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|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/>
              <p:cNvSpPr txBox="1"/>
              <p:nvPr>
                <p:custDataLst>
                  <p:tags r:id="rId14"/>
                </p:custDataLst>
              </p:nvPr>
            </p:nvSpPr>
            <p:spPr>
              <a:xfrm>
                <a:off x="9755333" y="2644031"/>
                <a:ext cx="636713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000" b="0" i="1" smtClean="0">
                          <a:latin typeface="Cambria Math" charset="0"/>
                        </a:rPr>
                        <m:t>⟩</m:t>
                      </m:r>
                    </m:oMath>
                  </m:oMathPara>
                </a14:m>
                <a:endParaRPr lang="en-US" sz="6000" dirty="0"/>
              </a:p>
            </p:txBody>
          </p:sp>
        </mc:Choice>
        <mc:Fallback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4"/>
                </p:custDataLst>
              </p:nvPr>
            </p:nvSpPr>
            <p:spPr>
              <a:xfrm>
                <a:off x="9755333" y="2644031"/>
                <a:ext cx="636713" cy="1015663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7" name="Picture 8" descr="ocked Padlock Outline Security Symbol Vector - Clip Art Black And White  Loc"/>
          <p:cNvPicPr>
            <a:picLocks noChangeAspect="1" noChangeArrowheads="1"/>
          </p:cNvPicPr>
          <p:nvPr>
            <p:custDataLst>
              <p:tags r:id="rId15"/>
            </p:custDataLst>
          </p:nvPr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2456" y="2712408"/>
            <a:ext cx="332850" cy="426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itle 1"/>
          <p:cNvSpPr>
            <a:spLocks noGrp="1"/>
          </p:cNvSpPr>
          <p:nvPr>
            <p:ph type="title"/>
            <p:custDataLst>
              <p:tags r:id="rId16"/>
            </p:custDataLst>
          </p:nvPr>
        </p:nvSpPr>
        <p:spPr>
          <a:xfrm>
            <a:off x="175191" y="125251"/>
            <a:ext cx="7850763" cy="1034342"/>
          </a:xfrm>
        </p:spPr>
        <p:txBody>
          <a:bodyPr/>
          <a:lstStyle/>
          <a:p>
            <a:r>
              <a:rPr lang="en-US" dirty="0"/>
              <a:t>Certified Deletion: Cloud Storage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7016516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388143" y="193842"/>
            <a:ext cx="4104190" cy="815493"/>
          </a:xfrm>
        </p:spPr>
        <p:txBody>
          <a:bodyPr/>
          <a:lstStyle/>
          <a:p>
            <a:r>
              <a:rPr lang="en-US" dirty="0"/>
              <a:t>Security Game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>
                <p:custDataLst>
                  <p:tags r:id="rId3"/>
                </p:custDataLst>
              </p:nvPr>
            </p:nvSpPr>
            <p:spPr>
              <a:xfrm>
                <a:off x="318693" y="947872"/>
                <a:ext cx="5624040" cy="22209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charset="0"/>
                          </a:rPr>
                          <m:t>CDExp</m:t>
                        </m:r>
                      </m:e>
                      <m:sub>
                        <m:r>
                          <a:rPr lang="en-US" sz="280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𝒞</m:t>
                        </m:r>
                        <m:r>
                          <a:rPr lang="en-US" sz="2800" b="0" i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sz="28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ℋ</m:t>
                        </m:r>
                        <m:r>
                          <a:rPr lang="en-US" sz="28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sz="28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𝒟</m:t>
                        </m:r>
                        <m:r>
                          <a:rPr lang="en-US" sz="28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𝒜</m:t>
                            </m:r>
                          </m:e>
                          <m:sub>
                            <m:r>
                              <a:rPr lang="en-US" sz="2800" b="0" i="0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800" b="0" i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𝒜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sz="2800" b="0" i="1" smtClean="0">
                        <a:latin typeface="Cambria Math" charset="0"/>
                      </a:rPr>
                      <m:t>(</m:t>
                    </m:r>
                    <m:r>
                      <a:rPr lang="en-US" sz="2800" b="0" i="1" smtClean="0">
                        <a:latin typeface="Cambria Math" charset="0"/>
                      </a:rPr>
                      <m:t>𝑏</m:t>
                    </m:r>
                    <m:r>
                      <a:rPr lang="en-US" sz="2800" b="0" i="1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800" i="1" dirty="0"/>
                  <a:t> </a:t>
                </a:r>
                <a:endParaRPr lang="en-US" sz="2400" dirty="0"/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sz="2400" dirty="0"/>
                  <a:t>Sample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𝑆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𝑥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𝑧</m:t>
                        </m:r>
                      </m:e>
                    </m:d>
                    <m:r>
                      <a:rPr lang="en-US" sz="2400" b="0" i="1" smtClean="0">
                        <a:latin typeface="Cambria Math" charset="0"/>
                      </a:rPr>
                      <m:t>←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𝒟</m:t>
                    </m:r>
                    <m:r>
                      <a:rPr lang="en-US" sz="24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h</m:t>
                    </m:r>
                    <m:r>
                      <a:rPr lang="en-US" sz="2400" i="1">
                        <a:latin typeface="Cambria Math" charset="0"/>
                      </a:rPr>
                      <m:t>←</m:t>
                    </m:r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ℋ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𝑠𝑘</m:t>
                    </m:r>
                  </m:oMath>
                </a14:m>
                <a:r>
                  <a:rPr lang="en-US" sz="2400" dirty="0"/>
                  <a:t>  </a:t>
                </a:r>
              </a:p>
              <a:p>
                <a:pPr marL="342900" indent="-342900">
                  <a:buFont typeface="Arial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𝒜</m:t>
                        </m:r>
                      </m:e>
                      <m:sub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⟩"/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𝑥</m:t>
                                </m:r>
                                <m:r>
                                  <a:rPr lang="en-US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,</m:t>
                                </m:r>
                                <m:r>
                                  <a:rPr lang="en-US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𝑧</m:t>
                                </m:r>
                              </m:sub>
                            </m:sSub>
                          </m:e>
                        </m:d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𝒞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𝑠𝑘</m:t>
                            </m:r>
                          </m:sub>
                        </m:sSub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𝑆</m:t>
                            </m:r>
                            <m:r>
                              <a:rPr lang="en-US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,</m:t>
                            </m:r>
                            <m:r>
                              <a:rPr lang="en-US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h</m:t>
                            </m:r>
                          </m:e>
                        </m:d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𝑏</m:t>
                        </m:r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⊕</m:t>
                        </m:r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h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𝜋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st</m:t>
                    </m:r>
                  </m:oMath>
                </a14:m>
                <a:r>
                  <a:rPr lang="en-US" sz="2400" dirty="0"/>
                  <a:t> </a:t>
                </a: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sz="2400" dirty="0"/>
                  <a:t>If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𝜋</m:t>
                    </m:r>
                    <m:r>
                      <a:rPr lang="en-US" sz="2400" b="0" i="1" smtClean="0">
                        <a:latin typeface="Cambria Math" charset="0"/>
                      </a:rPr>
                      <m:t>∉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𝑆</m:t>
                        </m:r>
                      </m:e>
                      <m:sup>
                        <m:r>
                          <a:rPr lang="en-US" sz="2400" b="0" i="1" smtClean="0">
                            <a:latin typeface="Cambria Math" charset="0"/>
                          </a:rPr>
                          <m:t>⊥</m:t>
                        </m:r>
                      </m:sup>
                    </m:sSup>
                    <m:r>
                      <a:rPr lang="en-US" sz="2400" b="0" i="1" smtClean="0">
                        <a:latin typeface="Cambria Math" charset="0"/>
                      </a:rPr>
                      <m:t>+</m:t>
                    </m:r>
                    <m:r>
                      <a:rPr lang="en-US" sz="2400" b="0" i="1" smtClean="0">
                        <a:latin typeface="Cambria Math" charset="0"/>
                      </a:rPr>
                      <m:t>𝑧</m:t>
                    </m:r>
                  </m:oMath>
                </a14:m>
                <a:r>
                  <a:rPr lang="en-US" sz="2400" dirty="0"/>
                  <a:t>, output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𝑏</m:t>
                    </m:r>
                    <m:r>
                      <a:rPr lang="en-US" sz="2400" b="0" i="1" smtClean="0">
                        <a:latin typeface="Cambria Math" charset="0"/>
                      </a:rPr>
                      <m:t>′←</m:t>
                    </m:r>
                    <m:r>
                      <m:rPr>
                        <m:lit/>
                      </m:rPr>
                      <a:rPr lang="en-US" sz="2400" b="0" i="1" smtClean="0">
                        <a:latin typeface="Cambria Math" charset="0"/>
                      </a:rPr>
                      <m:t>{</m:t>
                    </m:r>
                    <m:r>
                      <a:rPr lang="en-US" sz="2400" b="0" i="1" smtClean="0">
                        <a:latin typeface="Cambria Math" charset="0"/>
                      </a:rPr>
                      <m:t>0,1</m:t>
                    </m:r>
                    <m:r>
                      <m:rPr>
                        <m:lit/>
                      </m:rPr>
                      <a:rPr lang="en-US" sz="2400" b="0" i="1" smtClean="0">
                        <a:latin typeface="Cambria Math" charset="0"/>
                      </a:rPr>
                      <m:t>}</m:t>
                    </m:r>
                  </m:oMath>
                </a14:m>
                <a:r>
                  <a:rPr lang="en-US" sz="2400" dirty="0"/>
                  <a:t> </a:t>
                </a: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sz="2400" b="0" dirty="0">
                    <a:ea typeface="Cambria Math" charset="0"/>
                    <a:cs typeface="Cambria Math" charset="0"/>
                  </a:rPr>
                  <a:t>Otherwise, output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𝑏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′←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𝒜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st</m:t>
                        </m:r>
                        <m:r>
                          <a:rPr lang="en-US" sz="2400" b="0" i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𝑠𝑘</m:t>
                        </m:r>
                      </m:e>
                    </m:d>
                  </m:oMath>
                </a14:m>
                <a:endParaRPr lang="en-US" sz="2400" dirty="0"/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3"/>
                </p:custDataLst>
              </p:nvPr>
            </p:nvSpPr>
            <p:spPr>
              <a:xfrm>
                <a:off x="318693" y="947872"/>
                <a:ext cx="5624040" cy="2220929"/>
              </a:xfrm>
              <a:prstGeom prst="rect">
                <a:avLst/>
              </a:prstGeom>
              <a:blipFill>
                <a:blip r:embed="rId13"/>
                <a:stretch>
                  <a:fillRect l="-1408" b="-52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/>
              <p:cNvSpPr txBox="1"/>
              <p:nvPr>
                <p:custDataLst>
                  <p:tags r:id="rId4"/>
                </p:custDataLst>
              </p:nvPr>
            </p:nvSpPr>
            <p:spPr>
              <a:xfrm>
                <a:off x="6137394" y="992049"/>
                <a:ext cx="6328824" cy="9473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Want: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charset="0"/>
                          </a:rPr>
                          <m:t>Pr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>
                                    <a:latin typeface="Cambria Math" charset="0"/>
                                  </a:rPr>
                                  <m:t>CDExp</m:t>
                                </m:r>
                              </m:e>
                              <m:sub>
                                <m:r>
                                  <a:rPr lang="en-US" sz="240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𝒞</m:t>
                                </m:r>
                                <m:r>
                                  <a:rPr lang="en-US" sz="240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,</m:t>
                                </m:r>
                                <m:r>
                                  <a:rPr lang="en-US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ℋ</m:t>
                                </m:r>
                                <m:r>
                                  <a:rPr lang="en-US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,</m:t>
                                </m:r>
                                <m:r>
                                  <a:rPr lang="en-US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𝒟</m:t>
                                </m:r>
                                <m:r>
                                  <a:rPr lang="en-US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𝒜</m:t>
                                    </m:r>
                                  </m:e>
                                  <m:sub>
                                    <m:r>
                                      <a:rPr lang="en-US" sz="240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240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𝒜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sub>
                            </m:sSub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</m:d>
                            <m:r>
                              <a:rPr lang="en-US" sz="2400" b="0" i="1" smtClean="0">
                                <a:latin typeface="Cambria Math" charset="0"/>
                              </a:rPr>
                              <m:t>=1</m:t>
                            </m:r>
                          </m:e>
                        </m:d>
                        <m:r>
                          <a:rPr lang="en-US" sz="2400" b="0" i="0" smtClean="0">
                            <a:latin typeface="Cambria Math" charset="0"/>
                          </a:rPr>
                          <m:t>−              </m:t>
                        </m:r>
                        <m:r>
                          <m:rPr>
                            <m:sty m:val="p"/>
                          </m:rPr>
                          <a:rPr lang="en-US" sz="2400">
                            <a:latin typeface="Cambria Math" charset="0"/>
                          </a:rPr>
                          <m:t>Pr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>
                                    <a:latin typeface="Cambria Math" charset="0"/>
                                  </a:rPr>
                                  <m:t>CDExp</m:t>
                                </m:r>
                              </m:e>
                              <m:sub>
                                <m:r>
                                  <a:rPr lang="en-US" sz="240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𝒞</m:t>
                                </m:r>
                                <m:r>
                                  <a:rPr lang="en-US" sz="240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,</m:t>
                                </m:r>
                                <m:r>
                                  <a:rPr lang="en-US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ℋ</m:t>
                                </m:r>
                                <m:r>
                                  <a:rPr lang="en-US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,</m:t>
                                </m:r>
                                <m:r>
                                  <a:rPr lang="en-US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𝒟</m:t>
                                </m:r>
                                <m:r>
                                  <a:rPr lang="en-US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𝒜</m:t>
                                    </m:r>
                                  </m:e>
                                  <m:sub>
                                    <m:r>
                                      <a:rPr lang="en-US" sz="240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240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𝒜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sub>
                            </m:sSub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1</m:t>
                                </m:r>
                              </m:e>
                            </m:d>
                            <m:r>
                              <a:rPr lang="en-US" sz="2400" i="1">
                                <a:latin typeface="Cambria Math" charset="0"/>
                              </a:rPr>
                              <m:t>=1</m:t>
                            </m:r>
                          </m:e>
                        </m:d>
                      </m:e>
                    </m:d>
                    <m:r>
                      <a:rPr lang="en-US" sz="2400" b="0" i="0" smtClean="0">
                        <a:latin typeface="Cambria Math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charset="0"/>
                      </a:rPr>
                      <m:t>negl</m:t>
                    </m:r>
                  </m:oMath>
                </a14:m>
                <a:endParaRPr lang="en-US" sz="2400" dirty="0"/>
              </a:p>
            </p:txBody>
          </p:sp>
        </mc:Choice>
        <mc:Fallback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4"/>
                </p:custDataLst>
              </p:nvPr>
            </p:nvSpPr>
            <p:spPr>
              <a:xfrm>
                <a:off x="6137394" y="992049"/>
                <a:ext cx="6328824" cy="947311"/>
              </a:xfrm>
              <a:prstGeom prst="rect">
                <a:avLst/>
              </a:prstGeom>
              <a:blipFill>
                <a:blip r:embed="rId14"/>
                <a:stretch>
                  <a:fillRect l="-1541" t="-19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ounded Rectangle 10"/>
          <p:cNvSpPr/>
          <p:nvPr>
            <p:custDataLst>
              <p:tags r:id="rId5"/>
            </p:custDataLst>
          </p:nvPr>
        </p:nvSpPr>
        <p:spPr>
          <a:xfrm>
            <a:off x="149895" y="947872"/>
            <a:ext cx="5779075" cy="2220929"/>
          </a:xfrm>
          <a:prstGeom prst="roundRect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>
            <p:custDataLst>
              <p:tags r:id="rId6"/>
            </p:custDataLst>
          </p:nvPr>
        </p:nvSpPr>
        <p:spPr>
          <a:xfrm>
            <a:off x="6148969" y="983598"/>
            <a:ext cx="5862350" cy="947311"/>
          </a:xfrm>
          <a:prstGeom prst="round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/>
              <p:cNvSpPr txBox="1"/>
              <p:nvPr>
                <p:custDataLst>
                  <p:tags r:id="rId7"/>
                </p:custDataLst>
              </p:nvPr>
            </p:nvSpPr>
            <p:spPr>
              <a:xfrm>
                <a:off x="388143" y="3579056"/>
                <a:ext cx="5140455" cy="31700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charset="0"/>
                  <a:buChar char="•"/>
                </a:pPr>
                <a:r>
                  <a:rPr lang="en-US" sz="2000" dirty="0"/>
                  <a:t>[Broadbent, Islam 20]:</a:t>
                </a:r>
              </a:p>
              <a:p>
                <a:pPr marL="742950" lvl="1" indent="-285750"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𝒞</m:t>
                    </m:r>
                  </m:oMath>
                </a14:m>
                <a:r>
                  <a:rPr lang="en-US" sz="2000" dirty="0"/>
                  <a:t> one-time pad</a:t>
                </a:r>
              </a:p>
              <a:p>
                <a:pPr marL="742950" lvl="1" indent="-285750"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ℋ</m:t>
                    </m:r>
                  </m:oMath>
                </a14:m>
                <a:r>
                  <a:rPr lang="en-US" sz="2000" dirty="0"/>
                  <a:t> good randomness extractor</a:t>
                </a:r>
              </a:p>
              <a:p>
                <a:pPr marL="742950" lvl="1" indent="-285750"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𝒟</m:t>
                    </m:r>
                  </m:oMath>
                </a14:m>
                <a:r>
                  <a:rPr lang="en-US" sz="2000" dirty="0"/>
                  <a:t> </a:t>
                </a:r>
                <a:r>
                  <a:rPr lang="en-US" sz="2000" dirty="0" err="1"/>
                  <a:t>Wiesner</a:t>
                </a:r>
                <a:r>
                  <a:rPr lang="en-US" sz="2000" dirty="0"/>
                  <a:t> states</a:t>
                </a:r>
              </a:p>
              <a:p>
                <a:pPr marL="742950" lvl="1" indent="-285750"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𝒜</m:t>
                        </m:r>
                      </m:e>
                      <m:sub>
                        <m:r>
                          <a:rPr lang="en-US" sz="2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𝒜</m:t>
                        </m:r>
                      </m:e>
                      <m:sub>
                        <m:r>
                          <a:rPr lang="en-US" sz="2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b>
                    </m:sSub>
                    <m:r>
                      <a:rPr lang="en-US" sz="2000" b="0" i="1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000" dirty="0"/>
                  <a:t> unbounded</a:t>
                </a: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2000" dirty="0"/>
                  <a:t>[</a:t>
                </a:r>
                <a:r>
                  <a:rPr lang="en-US" sz="2000" dirty="0" err="1"/>
                  <a:t>Hiroka</a:t>
                </a:r>
                <a:r>
                  <a:rPr lang="en-US" sz="2000" dirty="0"/>
                  <a:t>, </a:t>
                </a:r>
                <a:r>
                  <a:rPr lang="en-US" sz="2000" dirty="0" err="1"/>
                  <a:t>Morimae</a:t>
                </a:r>
                <a:r>
                  <a:rPr lang="en-US" sz="2000" dirty="0"/>
                  <a:t>, </a:t>
                </a:r>
                <a:r>
                  <a:rPr lang="en-US" sz="2000" dirty="0" err="1"/>
                  <a:t>Nishimaki</a:t>
                </a:r>
                <a:r>
                  <a:rPr lang="en-US" sz="2000" dirty="0"/>
                  <a:t>, </a:t>
                </a:r>
                <a:r>
                  <a:rPr lang="en-US" sz="2000" dirty="0" err="1"/>
                  <a:t>Yamakawa</a:t>
                </a:r>
                <a:r>
                  <a:rPr lang="en-US" sz="2000" dirty="0"/>
                  <a:t> 21]:</a:t>
                </a:r>
              </a:p>
              <a:p>
                <a:pPr marL="742950" lvl="1" indent="-285750"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charset="0"/>
                        <a:ea typeface="Cambria Math" charset="0"/>
                        <a:cs typeface="Cambria Math" charset="0"/>
                      </a:rPr>
                      <m:t>𝒞</m:t>
                    </m:r>
                  </m:oMath>
                </a14:m>
                <a:r>
                  <a:rPr lang="en-US" sz="2000" dirty="0"/>
                  <a:t> non-committing encryption scheme</a:t>
                </a:r>
              </a:p>
              <a:p>
                <a:pPr marL="742950" lvl="1" indent="-285750"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charset="0"/>
                        <a:ea typeface="Cambria Math" charset="0"/>
                        <a:cs typeface="Cambria Math" charset="0"/>
                      </a:rPr>
                      <m:t>ℋ</m:t>
                    </m:r>
                  </m:oMath>
                </a14:m>
                <a:r>
                  <a:rPr lang="en-US" sz="2000" dirty="0"/>
                  <a:t> good randomness extractor</a:t>
                </a:r>
              </a:p>
              <a:p>
                <a:pPr marL="742950" lvl="1" indent="-285750"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charset="0"/>
                        <a:ea typeface="Cambria Math" charset="0"/>
                        <a:cs typeface="Cambria Math" charset="0"/>
                      </a:rPr>
                      <m:t>𝒟</m:t>
                    </m:r>
                  </m:oMath>
                </a14:m>
                <a:r>
                  <a:rPr lang="en-US" sz="2000" dirty="0"/>
                  <a:t> </a:t>
                </a:r>
                <a:r>
                  <a:rPr lang="en-US" sz="2000" dirty="0" err="1"/>
                  <a:t>Wiesner</a:t>
                </a:r>
                <a:r>
                  <a:rPr lang="en-US" sz="2000" dirty="0"/>
                  <a:t> states</a:t>
                </a:r>
              </a:p>
              <a:p>
                <a:pPr marL="742950" lvl="1" indent="-285750">
                  <a:buFont typeface="Arial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𝒜</m:t>
                            </m:r>
                          </m:e>
                          <m:sub>
                            <m:r>
                              <a:rPr lang="en-US" sz="2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𝒜</m:t>
                            </m:r>
                          </m:e>
                          <m:sub>
                            <m:r>
                              <a:rPr lang="en-US" sz="2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dirty="0"/>
                  <a:t> computationally bounded</a:t>
                </a:r>
              </a:p>
            </p:txBody>
          </p:sp>
        </mc:Choice>
        <mc:Fallback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7"/>
                </p:custDataLst>
              </p:nvPr>
            </p:nvSpPr>
            <p:spPr>
              <a:xfrm>
                <a:off x="388143" y="3579056"/>
                <a:ext cx="5140455" cy="3170099"/>
              </a:xfrm>
              <a:prstGeom prst="rect">
                <a:avLst/>
              </a:prstGeom>
              <a:blipFill>
                <a:blip r:embed="rId15"/>
                <a:stretch>
                  <a:fillRect l="-1068" t="-962" r="-237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/>
              <p:cNvSpPr txBox="1"/>
              <p:nvPr>
                <p:custDataLst>
                  <p:tags r:id="rId8"/>
                </p:custDataLst>
              </p:nvPr>
            </p:nvSpPr>
            <p:spPr>
              <a:xfrm>
                <a:off x="5626744" y="3596879"/>
                <a:ext cx="6259342" cy="31700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charset="0"/>
                  <a:buChar char="•"/>
                </a:pPr>
                <a:r>
                  <a:rPr lang="en-US" sz="2000" dirty="0"/>
                  <a:t>[</a:t>
                </a:r>
                <a:r>
                  <a:rPr lang="en-US" sz="2000" b="1" dirty="0"/>
                  <a:t>B</a:t>
                </a:r>
                <a:r>
                  <a:rPr lang="en-US" sz="2000" dirty="0"/>
                  <a:t>, </a:t>
                </a:r>
                <a:r>
                  <a:rPr lang="en-US" sz="2000" dirty="0" err="1"/>
                  <a:t>Khurana</a:t>
                </a:r>
                <a:r>
                  <a:rPr lang="en-US" sz="2000" dirty="0"/>
                  <a:t> 23]:</a:t>
                </a:r>
              </a:p>
              <a:p>
                <a:pPr marL="742950" lvl="1" indent="-285750"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charset="0"/>
                        <a:ea typeface="Cambria Math" charset="0"/>
                        <a:cs typeface="Cambria Math" charset="0"/>
                      </a:rPr>
                      <m:t>𝒞</m:t>
                    </m:r>
                  </m:oMath>
                </a14:m>
                <a:r>
                  <a:rPr lang="en-US" sz="2000" dirty="0"/>
                  <a:t> semantically-secure distribution</a:t>
                </a:r>
              </a:p>
              <a:p>
                <a:pPr marL="742950" lvl="1" indent="-285750"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charset="0"/>
                        <a:ea typeface="Cambria Math" charset="0"/>
                        <a:cs typeface="Cambria Math" charset="0"/>
                      </a:rPr>
                      <m:t>ℋ</m:t>
                    </m:r>
                  </m:oMath>
                </a14:m>
                <a:r>
                  <a:rPr lang="en-US" sz="2000" dirty="0"/>
                  <a:t>=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charset="0"/>
                      </a:rPr>
                      <m:t>⊕</m:t>
                    </m:r>
                  </m:oMath>
                </a14:m>
                <a:r>
                  <a:rPr lang="en-US" sz="2000" dirty="0"/>
                  <a:t> </a:t>
                </a:r>
              </a:p>
              <a:p>
                <a:pPr marL="742950" lvl="1" indent="-285750"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charset="0"/>
                        <a:ea typeface="Cambria Math" charset="0"/>
                        <a:cs typeface="Cambria Math" charset="0"/>
                      </a:rPr>
                      <m:t>𝒟</m:t>
                    </m:r>
                  </m:oMath>
                </a14:m>
                <a:r>
                  <a:rPr lang="en-US" sz="2000" dirty="0"/>
                  <a:t> </a:t>
                </a:r>
                <a:r>
                  <a:rPr lang="en-US" sz="2000" dirty="0" err="1"/>
                  <a:t>Wiesner</a:t>
                </a:r>
                <a:r>
                  <a:rPr lang="en-US" sz="2000" dirty="0"/>
                  <a:t> states</a:t>
                </a:r>
              </a:p>
              <a:p>
                <a:pPr marL="742950" lvl="1" indent="-285750">
                  <a:buFont typeface="Arial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𝒜</m:t>
                        </m:r>
                      </m:e>
                      <m:sub>
                        <m:r>
                          <a:rPr lang="en-US" sz="2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/>
                  <a:t> computationally bounded,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𝒜</m:t>
                        </m:r>
                      </m:e>
                      <m:sub>
                        <m:r>
                          <a:rPr lang="en-US" sz="2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 unbounded</a:t>
                </a:r>
              </a:p>
              <a:p>
                <a:pPr marL="285750" indent="-285750">
                  <a:buSzPts val="100"/>
                  <a:buFont typeface="Arial" charset="0"/>
                  <a:buChar char="•"/>
                </a:pPr>
                <a:r>
                  <a:rPr lang="en-US" sz="2000" dirty="0">
                    <a:solidFill>
                      <a:schemeClr val="tx1">
                        <a:alpha val="0"/>
                      </a:schemeClr>
                    </a:solidFill>
                  </a:rPr>
                  <a:t>[</a:t>
                </a:r>
                <a:r>
                  <a:rPr lang="en-US" sz="2000" b="1" dirty="0">
                    <a:solidFill>
                      <a:schemeClr val="tx1">
                        <a:alpha val="0"/>
                      </a:schemeClr>
                    </a:solidFill>
                  </a:rPr>
                  <a:t>B</a:t>
                </a:r>
                <a:r>
                  <a:rPr lang="en-US" sz="2000" dirty="0">
                    <a:solidFill>
                      <a:schemeClr val="tx1">
                        <a:alpha val="0"/>
                      </a:schemeClr>
                    </a:solidFill>
                  </a:rPr>
                  <a:t>, Garg, Goyal, </a:t>
                </a:r>
                <a:r>
                  <a:rPr lang="en-US" sz="2000" dirty="0" err="1">
                    <a:solidFill>
                      <a:schemeClr val="tx1">
                        <a:alpha val="0"/>
                      </a:schemeClr>
                    </a:solidFill>
                  </a:rPr>
                  <a:t>Khurana</a:t>
                </a:r>
                <a:r>
                  <a:rPr lang="en-US" sz="2000" dirty="0">
                    <a:solidFill>
                      <a:schemeClr val="tx1">
                        <a:alpha val="0"/>
                      </a:schemeClr>
                    </a:solidFill>
                  </a:rPr>
                  <a:t>, Malavolta, </a:t>
                </a:r>
                <a:r>
                  <a:rPr lang="en-US" sz="2000" dirty="0" err="1">
                    <a:solidFill>
                      <a:schemeClr val="tx1">
                        <a:alpha val="0"/>
                      </a:schemeClr>
                    </a:solidFill>
                  </a:rPr>
                  <a:t>Raizes</a:t>
                </a:r>
                <a:r>
                  <a:rPr lang="en-US" sz="2000" dirty="0">
                    <a:solidFill>
                      <a:schemeClr val="tx1">
                        <a:alpha val="0"/>
                      </a:schemeClr>
                    </a:solidFill>
                  </a:rPr>
                  <a:t>, Roberts 23]</a:t>
                </a:r>
              </a:p>
              <a:p>
                <a:pPr marL="742950" lvl="1" indent="-285750">
                  <a:buSzPts val="100"/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tx1">
                            <a:alpha val="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𝒞</m:t>
                    </m:r>
                  </m:oMath>
                </a14:m>
                <a:r>
                  <a:rPr lang="en-US" sz="2000" dirty="0">
                    <a:solidFill>
                      <a:schemeClr val="tx1">
                        <a:alpha val="0"/>
                      </a:schemeClr>
                    </a:solidFill>
                  </a:rPr>
                  <a:t> subspace-hiding distribution</a:t>
                </a:r>
              </a:p>
              <a:p>
                <a:pPr marL="742950" lvl="1" indent="-285750">
                  <a:buSzPts val="100"/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tx1">
                            <a:alpha val="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ℋ</m:t>
                    </m:r>
                  </m:oMath>
                </a14:m>
                <a:r>
                  <a:rPr lang="en-US" sz="2000" dirty="0">
                    <a:solidFill>
                      <a:schemeClr val="tx1">
                        <a:alpha val="0"/>
                      </a:schemeClr>
                    </a:solidFill>
                  </a:rPr>
                  <a:t>=</a:t>
                </a:r>
                <a14:m>
                  <m:oMath xmlns:m="http://schemas.openxmlformats.org/officeDocument/2006/math">
                    <m:r>
                      <a:rPr lang="en-US" sz="2000" i="1" dirty="0">
                        <a:solidFill>
                          <a:schemeClr val="tx1">
                            <a:alpha val="0"/>
                          </a:schemeClr>
                        </a:solidFill>
                        <a:latin typeface="Cambria Math" charset="0"/>
                      </a:rPr>
                      <m:t>⊕</m:t>
                    </m:r>
                  </m:oMath>
                </a14:m>
                <a:r>
                  <a:rPr lang="en-US" sz="2000" dirty="0">
                    <a:solidFill>
                      <a:schemeClr val="tx1">
                        <a:alpha val="0"/>
                      </a:schemeClr>
                    </a:solidFill>
                  </a:rPr>
                  <a:t> </a:t>
                </a:r>
              </a:p>
              <a:p>
                <a:pPr marL="742950" lvl="1" indent="-285750">
                  <a:buSzPts val="100"/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tx1">
                            <a:alpha val="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𝒟</m:t>
                    </m:r>
                  </m:oMath>
                </a14:m>
                <a:r>
                  <a:rPr lang="en-US" sz="2000" dirty="0">
                    <a:solidFill>
                      <a:schemeClr val="tx1">
                        <a:alpha val="0"/>
                      </a:schemeClr>
                    </a:solidFill>
                  </a:rPr>
                  <a:t> subspace states</a:t>
                </a:r>
              </a:p>
              <a:p>
                <a:pPr marL="742950" lvl="1" indent="-285750">
                  <a:buSzPts val="100"/>
                  <a:buFont typeface="Arial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>
                                <a:alpha val="0"/>
                              </a:schemeClr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>
                                <a:alpha val="0"/>
                              </a:schemeClr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𝒜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>
                                <a:alpha val="0"/>
                              </a:schemeClr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1">
                        <a:alpha val="0"/>
                      </a:schemeClr>
                    </a:solidFill>
                  </a:rPr>
                  <a:t> computationally bounded,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>
                                <a:alpha val="0"/>
                              </a:schemeClr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>
                                <a:alpha val="0"/>
                              </a:schemeClr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𝒜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>
                                <a:alpha val="0"/>
                              </a:schemeClr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1">
                        <a:alpha val="0"/>
                      </a:schemeClr>
                    </a:solidFill>
                  </a:rPr>
                  <a:t> unbounded</a:t>
                </a:r>
                <a:endParaRPr lang="en-US" sz="2000" dirty="0"/>
              </a:p>
            </p:txBody>
          </p:sp>
        </mc:Choice>
        <mc:Fallback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8"/>
                </p:custDataLst>
              </p:nvPr>
            </p:nvSpPr>
            <p:spPr>
              <a:xfrm>
                <a:off x="5626744" y="3596879"/>
                <a:ext cx="6259342" cy="3170099"/>
              </a:xfrm>
              <a:prstGeom prst="rect">
                <a:avLst/>
              </a:prstGeom>
              <a:blipFill>
                <a:blip r:embed="rId16"/>
                <a:stretch>
                  <a:fillRect l="-876" t="-962" r="-195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/>
          <p:cNvSpPr txBox="1"/>
          <p:nvPr>
            <p:custDataLst>
              <p:tags r:id="rId9"/>
            </p:custDataLst>
          </p:nvPr>
        </p:nvSpPr>
        <p:spPr>
          <a:xfrm>
            <a:off x="4854765" y="3236063"/>
            <a:ext cx="10742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/>
              <a:t>History</a:t>
            </a:r>
          </a:p>
        </p:txBody>
      </p:sp>
      <p:sp>
        <p:nvSpPr>
          <p:cNvPr id="17" name="Rounded Rectangle 16"/>
          <p:cNvSpPr/>
          <p:nvPr>
            <p:custDataLst>
              <p:tags r:id="rId10"/>
            </p:custDataLst>
          </p:nvPr>
        </p:nvSpPr>
        <p:spPr>
          <a:xfrm>
            <a:off x="146935" y="3280961"/>
            <a:ext cx="11864384" cy="3502919"/>
          </a:xfrm>
          <a:prstGeom prst="round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2152436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388143" y="193842"/>
            <a:ext cx="4104190" cy="815493"/>
          </a:xfrm>
        </p:spPr>
        <p:txBody>
          <a:bodyPr/>
          <a:lstStyle/>
          <a:p>
            <a:r>
              <a:rPr lang="en-US" dirty="0"/>
              <a:t>Security Game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>
                <p:custDataLst>
                  <p:tags r:id="rId3"/>
                </p:custDataLst>
              </p:nvPr>
            </p:nvSpPr>
            <p:spPr>
              <a:xfrm>
                <a:off x="318693" y="947872"/>
                <a:ext cx="5624040" cy="22209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charset="0"/>
                          </a:rPr>
                          <m:t>CDExp</m:t>
                        </m:r>
                      </m:e>
                      <m:sub>
                        <m:r>
                          <a:rPr lang="en-US" sz="280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𝒞</m:t>
                        </m:r>
                        <m:r>
                          <a:rPr lang="en-US" sz="2800" b="0" i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sz="28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ℋ</m:t>
                        </m:r>
                        <m:r>
                          <a:rPr lang="en-US" sz="28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sz="28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𝒟</m:t>
                        </m:r>
                        <m:r>
                          <a:rPr lang="en-US" sz="28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𝒜</m:t>
                            </m:r>
                          </m:e>
                          <m:sub>
                            <m:r>
                              <a:rPr lang="en-US" sz="2800" b="0" i="0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800" b="0" i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𝒜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sz="2800" b="0" i="1" smtClean="0">
                        <a:latin typeface="Cambria Math" charset="0"/>
                      </a:rPr>
                      <m:t>(</m:t>
                    </m:r>
                    <m:r>
                      <a:rPr lang="en-US" sz="2800" b="0" i="1" smtClean="0">
                        <a:latin typeface="Cambria Math" charset="0"/>
                      </a:rPr>
                      <m:t>𝑏</m:t>
                    </m:r>
                    <m:r>
                      <a:rPr lang="en-US" sz="2800" b="0" i="1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800" i="1" dirty="0"/>
                  <a:t> </a:t>
                </a:r>
                <a:endParaRPr lang="en-US" sz="2400" dirty="0"/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sz="2400" dirty="0"/>
                  <a:t>Sample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𝑆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𝑥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𝑧</m:t>
                        </m:r>
                      </m:e>
                    </m:d>
                    <m:r>
                      <a:rPr lang="en-US" sz="2400" b="0" i="1" smtClean="0">
                        <a:latin typeface="Cambria Math" charset="0"/>
                      </a:rPr>
                      <m:t>←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𝒟</m:t>
                    </m:r>
                    <m:r>
                      <a:rPr lang="en-US" sz="24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h</m:t>
                    </m:r>
                    <m:r>
                      <a:rPr lang="en-US" sz="2400" i="1">
                        <a:latin typeface="Cambria Math" charset="0"/>
                      </a:rPr>
                      <m:t>←</m:t>
                    </m:r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ℋ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𝑠𝑘</m:t>
                    </m:r>
                  </m:oMath>
                </a14:m>
                <a:r>
                  <a:rPr lang="en-US" sz="2400" dirty="0"/>
                  <a:t>  </a:t>
                </a:r>
              </a:p>
              <a:p>
                <a:pPr marL="342900" indent="-342900">
                  <a:buFont typeface="Arial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𝒜</m:t>
                        </m:r>
                      </m:e>
                      <m:sub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⟩"/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𝑥</m:t>
                                </m:r>
                                <m:r>
                                  <a:rPr lang="en-US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,</m:t>
                                </m:r>
                                <m:r>
                                  <a:rPr lang="en-US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𝑧</m:t>
                                </m:r>
                              </m:sub>
                            </m:sSub>
                          </m:e>
                        </m:d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𝒞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𝑠𝑘</m:t>
                            </m:r>
                          </m:sub>
                        </m:sSub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𝑆</m:t>
                            </m:r>
                            <m:r>
                              <a:rPr lang="en-US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,</m:t>
                            </m:r>
                            <m:r>
                              <a:rPr lang="en-US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h</m:t>
                            </m:r>
                          </m:e>
                        </m:d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𝑏</m:t>
                        </m:r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⊕</m:t>
                        </m:r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h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𝜋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st</m:t>
                    </m:r>
                  </m:oMath>
                </a14:m>
                <a:r>
                  <a:rPr lang="en-US" sz="2400" dirty="0"/>
                  <a:t> </a:t>
                </a: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sz="2400" dirty="0"/>
                  <a:t>If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𝜋</m:t>
                    </m:r>
                    <m:r>
                      <a:rPr lang="en-US" sz="2400" b="0" i="1" smtClean="0">
                        <a:latin typeface="Cambria Math" charset="0"/>
                      </a:rPr>
                      <m:t>∉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𝑆</m:t>
                        </m:r>
                      </m:e>
                      <m:sup>
                        <m:r>
                          <a:rPr lang="en-US" sz="2400" b="0" i="1" smtClean="0">
                            <a:latin typeface="Cambria Math" charset="0"/>
                          </a:rPr>
                          <m:t>⊥</m:t>
                        </m:r>
                      </m:sup>
                    </m:sSup>
                    <m:r>
                      <a:rPr lang="en-US" sz="2400" b="0" i="1" smtClean="0">
                        <a:latin typeface="Cambria Math" charset="0"/>
                      </a:rPr>
                      <m:t>+</m:t>
                    </m:r>
                    <m:r>
                      <a:rPr lang="en-US" sz="2400" b="0" i="1" smtClean="0">
                        <a:latin typeface="Cambria Math" charset="0"/>
                      </a:rPr>
                      <m:t>𝑧</m:t>
                    </m:r>
                  </m:oMath>
                </a14:m>
                <a:r>
                  <a:rPr lang="en-US" sz="2400" dirty="0"/>
                  <a:t>, output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𝑏</m:t>
                    </m:r>
                    <m:r>
                      <a:rPr lang="en-US" sz="2400" b="0" i="1" smtClean="0">
                        <a:latin typeface="Cambria Math" charset="0"/>
                      </a:rPr>
                      <m:t>′←</m:t>
                    </m:r>
                    <m:r>
                      <m:rPr>
                        <m:lit/>
                      </m:rPr>
                      <a:rPr lang="en-US" sz="2400" b="0" i="1" smtClean="0">
                        <a:latin typeface="Cambria Math" charset="0"/>
                      </a:rPr>
                      <m:t>{</m:t>
                    </m:r>
                    <m:r>
                      <a:rPr lang="en-US" sz="2400" b="0" i="1" smtClean="0">
                        <a:latin typeface="Cambria Math" charset="0"/>
                      </a:rPr>
                      <m:t>0,1</m:t>
                    </m:r>
                    <m:r>
                      <m:rPr>
                        <m:lit/>
                      </m:rPr>
                      <a:rPr lang="en-US" sz="2400" b="0" i="1" smtClean="0">
                        <a:latin typeface="Cambria Math" charset="0"/>
                      </a:rPr>
                      <m:t>}</m:t>
                    </m:r>
                  </m:oMath>
                </a14:m>
                <a:r>
                  <a:rPr lang="en-US" sz="2400" dirty="0"/>
                  <a:t> </a:t>
                </a: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sz="2400" b="0" dirty="0">
                    <a:ea typeface="Cambria Math" charset="0"/>
                    <a:cs typeface="Cambria Math" charset="0"/>
                  </a:rPr>
                  <a:t>Otherwise, output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𝑏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′←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𝒜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st</m:t>
                        </m:r>
                        <m:r>
                          <a:rPr lang="en-US" sz="2400" b="0" i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𝑠𝑘</m:t>
                        </m:r>
                      </m:e>
                    </m:d>
                  </m:oMath>
                </a14:m>
                <a:endParaRPr lang="en-US" sz="2400" dirty="0"/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3"/>
                </p:custDataLst>
              </p:nvPr>
            </p:nvSpPr>
            <p:spPr>
              <a:xfrm>
                <a:off x="318693" y="947872"/>
                <a:ext cx="5624040" cy="2220929"/>
              </a:xfrm>
              <a:prstGeom prst="rect">
                <a:avLst/>
              </a:prstGeom>
              <a:blipFill>
                <a:blip r:embed="rId13"/>
                <a:stretch>
                  <a:fillRect l="-1408" b="-52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/>
              <p:cNvSpPr txBox="1"/>
              <p:nvPr>
                <p:custDataLst>
                  <p:tags r:id="rId4"/>
                </p:custDataLst>
              </p:nvPr>
            </p:nvSpPr>
            <p:spPr>
              <a:xfrm>
                <a:off x="6137394" y="992049"/>
                <a:ext cx="6328824" cy="9473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Want: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charset="0"/>
                          </a:rPr>
                          <m:t>Pr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>
                                    <a:latin typeface="Cambria Math" charset="0"/>
                                  </a:rPr>
                                  <m:t>CDExp</m:t>
                                </m:r>
                              </m:e>
                              <m:sub>
                                <m:r>
                                  <a:rPr lang="en-US" sz="240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𝒞</m:t>
                                </m:r>
                                <m:r>
                                  <a:rPr lang="en-US" sz="240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,</m:t>
                                </m:r>
                                <m:r>
                                  <a:rPr lang="en-US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ℋ</m:t>
                                </m:r>
                                <m:r>
                                  <a:rPr lang="en-US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,</m:t>
                                </m:r>
                                <m:r>
                                  <a:rPr lang="en-US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𝒟</m:t>
                                </m:r>
                                <m:r>
                                  <a:rPr lang="en-US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𝒜</m:t>
                                    </m:r>
                                  </m:e>
                                  <m:sub>
                                    <m:r>
                                      <a:rPr lang="en-US" sz="240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240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𝒜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sub>
                            </m:sSub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</m:d>
                            <m:r>
                              <a:rPr lang="en-US" sz="2400" b="0" i="1" smtClean="0">
                                <a:latin typeface="Cambria Math" charset="0"/>
                              </a:rPr>
                              <m:t>=1</m:t>
                            </m:r>
                          </m:e>
                        </m:d>
                        <m:r>
                          <a:rPr lang="en-US" sz="2400" b="0" i="0" smtClean="0">
                            <a:latin typeface="Cambria Math" charset="0"/>
                          </a:rPr>
                          <m:t>−              </m:t>
                        </m:r>
                        <m:r>
                          <m:rPr>
                            <m:sty m:val="p"/>
                          </m:rPr>
                          <a:rPr lang="en-US" sz="2400">
                            <a:latin typeface="Cambria Math" charset="0"/>
                          </a:rPr>
                          <m:t>Pr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>
                                    <a:latin typeface="Cambria Math" charset="0"/>
                                  </a:rPr>
                                  <m:t>CDExp</m:t>
                                </m:r>
                              </m:e>
                              <m:sub>
                                <m:r>
                                  <a:rPr lang="en-US" sz="240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𝒞</m:t>
                                </m:r>
                                <m:r>
                                  <a:rPr lang="en-US" sz="240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,</m:t>
                                </m:r>
                                <m:r>
                                  <a:rPr lang="en-US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ℋ</m:t>
                                </m:r>
                                <m:r>
                                  <a:rPr lang="en-US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,</m:t>
                                </m:r>
                                <m:r>
                                  <a:rPr lang="en-US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𝒟</m:t>
                                </m:r>
                                <m:r>
                                  <a:rPr lang="en-US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𝒜</m:t>
                                    </m:r>
                                  </m:e>
                                  <m:sub>
                                    <m:r>
                                      <a:rPr lang="en-US" sz="240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240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𝒜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sub>
                            </m:sSub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1</m:t>
                                </m:r>
                              </m:e>
                            </m:d>
                            <m:r>
                              <a:rPr lang="en-US" sz="2400" i="1">
                                <a:latin typeface="Cambria Math" charset="0"/>
                              </a:rPr>
                              <m:t>=1</m:t>
                            </m:r>
                          </m:e>
                        </m:d>
                      </m:e>
                    </m:d>
                    <m:r>
                      <a:rPr lang="en-US" sz="2400" b="0" i="0" smtClean="0">
                        <a:latin typeface="Cambria Math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charset="0"/>
                      </a:rPr>
                      <m:t>negl</m:t>
                    </m:r>
                  </m:oMath>
                </a14:m>
                <a:endParaRPr lang="en-US" sz="2400" dirty="0"/>
              </a:p>
            </p:txBody>
          </p:sp>
        </mc:Choice>
        <mc:Fallback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4"/>
                </p:custDataLst>
              </p:nvPr>
            </p:nvSpPr>
            <p:spPr>
              <a:xfrm>
                <a:off x="6137394" y="992049"/>
                <a:ext cx="6328824" cy="947311"/>
              </a:xfrm>
              <a:prstGeom prst="rect">
                <a:avLst/>
              </a:prstGeom>
              <a:blipFill>
                <a:blip r:embed="rId14"/>
                <a:stretch>
                  <a:fillRect l="-1541" t="-19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ounded Rectangle 10"/>
          <p:cNvSpPr/>
          <p:nvPr>
            <p:custDataLst>
              <p:tags r:id="rId5"/>
            </p:custDataLst>
          </p:nvPr>
        </p:nvSpPr>
        <p:spPr>
          <a:xfrm>
            <a:off x="149895" y="947872"/>
            <a:ext cx="5779075" cy="2220929"/>
          </a:xfrm>
          <a:prstGeom prst="roundRect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>
            <p:custDataLst>
              <p:tags r:id="rId6"/>
            </p:custDataLst>
          </p:nvPr>
        </p:nvSpPr>
        <p:spPr>
          <a:xfrm>
            <a:off x="6148969" y="983598"/>
            <a:ext cx="5862350" cy="947311"/>
          </a:xfrm>
          <a:prstGeom prst="round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/>
              <p:cNvSpPr txBox="1"/>
              <p:nvPr>
                <p:custDataLst>
                  <p:tags r:id="rId7"/>
                </p:custDataLst>
              </p:nvPr>
            </p:nvSpPr>
            <p:spPr>
              <a:xfrm>
                <a:off x="388143" y="3579056"/>
                <a:ext cx="5140455" cy="31700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charset="0"/>
                  <a:buChar char="•"/>
                </a:pPr>
                <a:r>
                  <a:rPr lang="en-US" sz="2000" dirty="0"/>
                  <a:t>[Broadbent, Islam 20]:</a:t>
                </a:r>
              </a:p>
              <a:p>
                <a:pPr marL="742950" lvl="1" indent="-285750"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𝒞</m:t>
                    </m:r>
                  </m:oMath>
                </a14:m>
                <a:r>
                  <a:rPr lang="en-US" sz="2000" dirty="0"/>
                  <a:t> one-time pad</a:t>
                </a:r>
              </a:p>
              <a:p>
                <a:pPr marL="742950" lvl="1" indent="-285750"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ℋ</m:t>
                    </m:r>
                  </m:oMath>
                </a14:m>
                <a:r>
                  <a:rPr lang="en-US" sz="2000" dirty="0"/>
                  <a:t> good randomness extractor</a:t>
                </a:r>
              </a:p>
              <a:p>
                <a:pPr marL="742950" lvl="1" indent="-285750"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𝒟</m:t>
                    </m:r>
                  </m:oMath>
                </a14:m>
                <a:r>
                  <a:rPr lang="en-US" sz="2000" dirty="0"/>
                  <a:t> </a:t>
                </a:r>
                <a:r>
                  <a:rPr lang="en-US" sz="2000" dirty="0" err="1"/>
                  <a:t>Wiesner</a:t>
                </a:r>
                <a:r>
                  <a:rPr lang="en-US" sz="2000" dirty="0"/>
                  <a:t> states</a:t>
                </a:r>
              </a:p>
              <a:p>
                <a:pPr marL="742950" lvl="1" indent="-285750"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𝒜</m:t>
                        </m:r>
                      </m:e>
                      <m:sub>
                        <m:r>
                          <a:rPr lang="en-US" sz="2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𝒜</m:t>
                        </m:r>
                      </m:e>
                      <m:sub>
                        <m:r>
                          <a:rPr lang="en-US" sz="2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b>
                    </m:sSub>
                    <m:r>
                      <a:rPr lang="en-US" sz="2000" b="0" i="1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000" dirty="0"/>
                  <a:t> unbounded</a:t>
                </a: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2000" dirty="0"/>
                  <a:t>[</a:t>
                </a:r>
                <a:r>
                  <a:rPr lang="en-US" sz="2000" dirty="0" err="1"/>
                  <a:t>Hiroka</a:t>
                </a:r>
                <a:r>
                  <a:rPr lang="en-US" sz="2000" dirty="0"/>
                  <a:t>, </a:t>
                </a:r>
                <a:r>
                  <a:rPr lang="en-US" sz="2000" dirty="0" err="1"/>
                  <a:t>Morimae</a:t>
                </a:r>
                <a:r>
                  <a:rPr lang="en-US" sz="2000" dirty="0"/>
                  <a:t>, </a:t>
                </a:r>
                <a:r>
                  <a:rPr lang="en-US" sz="2000" dirty="0" err="1"/>
                  <a:t>Nishimaki</a:t>
                </a:r>
                <a:r>
                  <a:rPr lang="en-US" sz="2000" dirty="0"/>
                  <a:t>, </a:t>
                </a:r>
                <a:r>
                  <a:rPr lang="en-US" sz="2000" dirty="0" err="1"/>
                  <a:t>Yamakawa</a:t>
                </a:r>
                <a:r>
                  <a:rPr lang="en-US" sz="2000" dirty="0"/>
                  <a:t> 21]:</a:t>
                </a:r>
              </a:p>
              <a:p>
                <a:pPr marL="742950" lvl="1" indent="-285750"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charset="0"/>
                        <a:ea typeface="Cambria Math" charset="0"/>
                        <a:cs typeface="Cambria Math" charset="0"/>
                      </a:rPr>
                      <m:t>𝒞</m:t>
                    </m:r>
                  </m:oMath>
                </a14:m>
                <a:r>
                  <a:rPr lang="en-US" sz="2000" dirty="0"/>
                  <a:t> non-committing encryption scheme</a:t>
                </a:r>
              </a:p>
              <a:p>
                <a:pPr marL="742950" lvl="1" indent="-285750"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charset="0"/>
                        <a:ea typeface="Cambria Math" charset="0"/>
                        <a:cs typeface="Cambria Math" charset="0"/>
                      </a:rPr>
                      <m:t>ℋ</m:t>
                    </m:r>
                  </m:oMath>
                </a14:m>
                <a:r>
                  <a:rPr lang="en-US" sz="2000" dirty="0"/>
                  <a:t> good randomness extractor</a:t>
                </a:r>
              </a:p>
              <a:p>
                <a:pPr marL="742950" lvl="1" indent="-285750"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charset="0"/>
                        <a:ea typeface="Cambria Math" charset="0"/>
                        <a:cs typeface="Cambria Math" charset="0"/>
                      </a:rPr>
                      <m:t>𝒟</m:t>
                    </m:r>
                  </m:oMath>
                </a14:m>
                <a:r>
                  <a:rPr lang="en-US" sz="2000" dirty="0"/>
                  <a:t> </a:t>
                </a:r>
                <a:r>
                  <a:rPr lang="en-US" sz="2000" dirty="0" err="1"/>
                  <a:t>Wiesner</a:t>
                </a:r>
                <a:r>
                  <a:rPr lang="en-US" sz="2000" dirty="0"/>
                  <a:t> states</a:t>
                </a:r>
              </a:p>
              <a:p>
                <a:pPr marL="742950" lvl="1" indent="-285750">
                  <a:buFont typeface="Arial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𝒜</m:t>
                            </m:r>
                          </m:e>
                          <m:sub>
                            <m:r>
                              <a:rPr lang="en-US" sz="2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𝒜</m:t>
                            </m:r>
                          </m:e>
                          <m:sub>
                            <m:r>
                              <a:rPr lang="en-US" sz="2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dirty="0"/>
                  <a:t> computationally bounded</a:t>
                </a:r>
              </a:p>
            </p:txBody>
          </p:sp>
        </mc:Choice>
        <mc:Fallback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7"/>
                </p:custDataLst>
              </p:nvPr>
            </p:nvSpPr>
            <p:spPr>
              <a:xfrm>
                <a:off x="388143" y="3579056"/>
                <a:ext cx="5140455" cy="3170099"/>
              </a:xfrm>
              <a:prstGeom prst="rect">
                <a:avLst/>
              </a:prstGeom>
              <a:blipFill>
                <a:blip r:embed="rId15"/>
                <a:stretch>
                  <a:fillRect l="-1068" t="-962" r="-237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/>
              <p:cNvSpPr txBox="1"/>
              <p:nvPr>
                <p:custDataLst>
                  <p:tags r:id="rId8"/>
                </p:custDataLst>
              </p:nvPr>
            </p:nvSpPr>
            <p:spPr>
              <a:xfrm>
                <a:off x="5626744" y="3596879"/>
                <a:ext cx="6259342" cy="31700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charset="0"/>
                  <a:buChar char="•"/>
                </a:pPr>
                <a:r>
                  <a:rPr lang="en-US" sz="2000" dirty="0"/>
                  <a:t>[</a:t>
                </a:r>
                <a:r>
                  <a:rPr lang="en-US" sz="2000" b="1" dirty="0"/>
                  <a:t>B</a:t>
                </a:r>
                <a:r>
                  <a:rPr lang="en-US" sz="2000" dirty="0"/>
                  <a:t>, </a:t>
                </a:r>
                <a:r>
                  <a:rPr lang="en-US" sz="2000" dirty="0" err="1"/>
                  <a:t>Khurana</a:t>
                </a:r>
                <a:r>
                  <a:rPr lang="en-US" sz="2000" dirty="0"/>
                  <a:t> 23]:</a:t>
                </a:r>
              </a:p>
              <a:p>
                <a:pPr marL="742950" lvl="1" indent="-285750"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charset="0"/>
                        <a:ea typeface="Cambria Math" charset="0"/>
                        <a:cs typeface="Cambria Math" charset="0"/>
                      </a:rPr>
                      <m:t>𝒞</m:t>
                    </m:r>
                  </m:oMath>
                </a14:m>
                <a:r>
                  <a:rPr lang="en-US" sz="2000" dirty="0"/>
                  <a:t> semantically-secure distribution</a:t>
                </a:r>
              </a:p>
              <a:p>
                <a:pPr marL="742950" lvl="1" indent="-285750"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charset="0"/>
                        <a:ea typeface="Cambria Math" charset="0"/>
                        <a:cs typeface="Cambria Math" charset="0"/>
                      </a:rPr>
                      <m:t>ℋ</m:t>
                    </m:r>
                  </m:oMath>
                </a14:m>
                <a:r>
                  <a:rPr lang="en-US" sz="2000" dirty="0"/>
                  <a:t>=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charset="0"/>
                      </a:rPr>
                      <m:t>⊕</m:t>
                    </m:r>
                  </m:oMath>
                </a14:m>
                <a:r>
                  <a:rPr lang="en-US" sz="2000" dirty="0"/>
                  <a:t> </a:t>
                </a:r>
              </a:p>
              <a:p>
                <a:pPr marL="742950" lvl="1" indent="-285750"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charset="0"/>
                        <a:ea typeface="Cambria Math" charset="0"/>
                        <a:cs typeface="Cambria Math" charset="0"/>
                      </a:rPr>
                      <m:t>𝒟</m:t>
                    </m:r>
                  </m:oMath>
                </a14:m>
                <a:r>
                  <a:rPr lang="en-US" sz="2000" dirty="0"/>
                  <a:t> </a:t>
                </a:r>
                <a:r>
                  <a:rPr lang="en-US" sz="2000" dirty="0" err="1"/>
                  <a:t>Wiesner</a:t>
                </a:r>
                <a:r>
                  <a:rPr lang="en-US" sz="2000" dirty="0"/>
                  <a:t> states</a:t>
                </a:r>
              </a:p>
              <a:p>
                <a:pPr marL="742950" lvl="1" indent="-285750">
                  <a:buFont typeface="Arial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𝒜</m:t>
                        </m:r>
                      </m:e>
                      <m:sub>
                        <m:r>
                          <a:rPr lang="en-US" sz="2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/>
                  <a:t> computationally bounded,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𝒜</m:t>
                        </m:r>
                      </m:e>
                      <m:sub>
                        <m:r>
                          <a:rPr lang="en-US" sz="2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 unbounded</a:t>
                </a: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2000" dirty="0"/>
                  <a:t>[</a:t>
                </a:r>
                <a:r>
                  <a:rPr lang="en-US" sz="2000" b="1" dirty="0"/>
                  <a:t>B</a:t>
                </a:r>
                <a:r>
                  <a:rPr lang="en-US" sz="2000" dirty="0"/>
                  <a:t>, Garg, Goyal, </a:t>
                </a:r>
                <a:r>
                  <a:rPr lang="en-US" sz="2000" dirty="0" err="1"/>
                  <a:t>Khurana</a:t>
                </a:r>
                <a:r>
                  <a:rPr lang="en-US" sz="2000" dirty="0"/>
                  <a:t>, Malavolta, </a:t>
                </a:r>
                <a:r>
                  <a:rPr lang="en-US" sz="2000" dirty="0" err="1"/>
                  <a:t>Raizes</a:t>
                </a:r>
                <a:r>
                  <a:rPr lang="en-US" sz="2000" dirty="0"/>
                  <a:t>, Roberts 23]</a:t>
                </a:r>
              </a:p>
              <a:p>
                <a:pPr marL="742950" lvl="1" indent="-285750"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charset="0"/>
                        <a:ea typeface="Cambria Math" charset="0"/>
                        <a:cs typeface="Cambria Math" charset="0"/>
                      </a:rPr>
                      <m:t>𝒞</m:t>
                    </m:r>
                  </m:oMath>
                </a14:m>
                <a:r>
                  <a:rPr lang="en-US" sz="2000" dirty="0"/>
                  <a:t> subspace-hiding distribution</a:t>
                </a:r>
              </a:p>
              <a:p>
                <a:pPr marL="742950" lvl="1" indent="-285750"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charset="0"/>
                        <a:ea typeface="Cambria Math" charset="0"/>
                        <a:cs typeface="Cambria Math" charset="0"/>
                      </a:rPr>
                      <m:t>ℋ</m:t>
                    </m:r>
                  </m:oMath>
                </a14:m>
                <a:r>
                  <a:rPr lang="en-US" sz="2000" dirty="0"/>
                  <a:t>=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charset="0"/>
                      </a:rPr>
                      <m:t>⊕</m:t>
                    </m:r>
                  </m:oMath>
                </a14:m>
                <a:r>
                  <a:rPr lang="en-US" sz="2000" dirty="0"/>
                  <a:t> </a:t>
                </a:r>
              </a:p>
              <a:p>
                <a:pPr marL="742950" lvl="1" indent="-285750"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charset="0"/>
                        <a:ea typeface="Cambria Math" charset="0"/>
                        <a:cs typeface="Cambria Math" charset="0"/>
                      </a:rPr>
                      <m:t>𝒟</m:t>
                    </m:r>
                  </m:oMath>
                </a14:m>
                <a:r>
                  <a:rPr lang="en-US" sz="2000" dirty="0"/>
                  <a:t> subspace states</a:t>
                </a:r>
              </a:p>
              <a:p>
                <a:pPr marL="742950" lvl="1" indent="-285750">
                  <a:buFont typeface="Arial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𝒜</m:t>
                        </m:r>
                      </m:e>
                      <m:sub>
                        <m:r>
                          <a:rPr lang="en-US" sz="2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/>
                  <a:t> computationally bounded,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𝒜</m:t>
                        </m:r>
                      </m:e>
                      <m:sub>
                        <m:r>
                          <a:rPr lang="en-US" sz="2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 unbounded</a:t>
                </a:r>
              </a:p>
            </p:txBody>
          </p:sp>
        </mc:Choice>
        <mc:Fallback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8"/>
                </p:custDataLst>
              </p:nvPr>
            </p:nvSpPr>
            <p:spPr>
              <a:xfrm>
                <a:off x="5626744" y="3596879"/>
                <a:ext cx="6259342" cy="3170099"/>
              </a:xfrm>
              <a:prstGeom prst="rect">
                <a:avLst/>
              </a:prstGeom>
              <a:blipFill>
                <a:blip r:embed="rId16"/>
                <a:stretch>
                  <a:fillRect l="-876" t="-962" r="-195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/>
          <p:cNvSpPr txBox="1"/>
          <p:nvPr>
            <p:custDataLst>
              <p:tags r:id="rId9"/>
            </p:custDataLst>
          </p:nvPr>
        </p:nvSpPr>
        <p:spPr>
          <a:xfrm>
            <a:off x="4854765" y="3236063"/>
            <a:ext cx="10742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/>
              <a:t>History</a:t>
            </a:r>
          </a:p>
        </p:txBody>
      </p:sp>
      <p:sp>
        <p:nvSpPr>
          <p:cNvPr id="17" name="Rounded Rectangle 16"/>
          <p:cNvSpPr/>
          <p:nvPr>
            <p:custDataLst>
              <p:tags r:id="rId10"/>
            </p:custDataLst>
          </p:nvPr>
        </p:nvSpPr>
        <p:spPr>
          <a:xfrm>
            <a:off x="146935" y="3280961"/>
            <a:ext cx="11864384" cy="3502919"/>
          </a:xfrm>
          <a:prstGeom prst="round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5322286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388143" y="193842"/>
            <a:ext cx="4104190" cy="815493"/>
          </a:xfrm>
        </p:spPr>
        <p:txBody>
          <a:bodyPr/>
          <a:lstStyle/>
          <a:p>
            <a:r>
              <a:rPr lang="en-US" dirty="0"/>
              <a:t>Security Game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>
                <p:custDataLst>
                  <p:tags r:id="rId3"/>
                </p:custDataLst>
              </p:nvPr>
            </p:nvSpPr>
            <p:spPr>
              <a:xfrm>
                <a:off x="318693" y="947872"/>
                <a:ext cx="5624040" cy="22209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charset="0"/>
                          </a:rPr>
                          <m:t>CDExp</m:t>
                        </m:r>
                      </m:e>
                      <m:sub>
                        <m:r>
                          <a:rPr lang="en-US" sz="280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𝒞</m:t>
                        </m:r>
                        <m:r>
                          <a:rPr lang="en-US" sz="2800" b="0" i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sz="28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ℋ</m:t>
                        </m:r>
                        <m:r>
                          <a:rPr lang="en-US" sz="28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sz="28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𝒟</m:t>
                        </m:r>
                        <m:r>
                          <a:rPr lang="en-US" sz="28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𝒜</m:t>
                            </m:r>
                          </m:e>
                          <m:sub>
                            <m:r>
                              <a:rPr lang="en-US" sz="2800" b="0" i="0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800" b="0" i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𝒜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sz="2800" b="0" i="1" smtClean="0">
                        <a:latin typeface="Cambria Math" charset="0"/>
                      </a:rPr>
                      <m:t>(</m:t>
                    </m:r>
                    <m:r>
                      <a:rPr lang="en-US" sz="2800" b="0" i="1" smtClean="0">
                        <a:latin typeface="Cambria Math" charset="0"/>
                      </a:rPr>
                      <m:t>𝑏</m:t>
                    </m:r>
                    <m:r>
                      <a:rPr lang="en-US" sz="2800" b="0" i="1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800" i="1" dirty="0"/>
                  <a:t> </a:t>
                </a:r>
                <a:endParaRPr lang="en-US" sz="2400" dirty="0"/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sz="2400" dirty="0"/>
                  <a:t>Sample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𝑆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𝑥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𝑧</m:t>
                        </m:r>
                      </m:e>
                    </m:d>
                    <m:r>
                      <a:rPr lang="en-US" sz="2400" b="0" i="1" smtClean="0">
                        <a:latin typeface="Cambria Math" charset="0"/>
                      </a:rPr>
                      <m:t>←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𝒟</m:t>
                    </m:r>
                    <m:r>
                      <a:rPr lang="en-US" sz="24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h</m:t>
                    </m:r>
                    <m:r>
                      <a:rPr lang="en-US" sz="2400" i="1">
                        <a:latin typeface="Cambria Math" charset="0"/>
                      </a:rPr>
                      <m:t>←</m:t>
                    </m:r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ℋ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𝑠𝑘</m:t>
                    </m:r>
                  </m:oMath>
                </a14:m>
                <a:r>
                  <a:rPr lang="en-US" sz="2400" dirty="0"/>
                  <a:t>  </a:t>
                </a:r>
              </a:p>
              <a:p>
                <a:pPr marL="342900" indent="-342900">
                  <a:buFont typeface="Arial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𝒜</m:t>
                        </m:r>
                      </m:e>
                      <m:sub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⟩"/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𝑥</m:t>
                                </m:r>
                                <m:r>
                                  <a:rPr lang="en-US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,</m:t>
                                </m:r>
                                <m:r>
                                  <a:rPr lang="en-US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𝑧</m:t>
                                </m:r>
                              </m:sub>
                            </m:sSub>
                          </m:e>
                        </m:d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𝒞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𝑠𝑘</m:t>
                            </m:r>
                          </m:sub>
                        </m:sSub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𝑆</m:t>
                            </m:r>
                            <m:r>
                              <a:rPr lang="en-US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,</m:t>
                            </m:r>
                            <m:r>
                              <a:rPr lang="en-US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h</m:t>
                            </m:r>
                          </m:e>
                        </m:d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𝑏</m:t>
                        </m:r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⊕</m:t>
                        </m:r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h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𝜋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st</m:t>
                    </m:r>
                  </m:oMath>
                </a14:m>
                <a:r>
                  <a:rPr lang="en-US" sz="2400" dirty="0"/>
                  <a:t> </a:t>
                </a: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sz="2400" dirty="0"/>
                  <a:t>If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𝜋</m:t>
                    </m:r>
                    <m:r>
                      <a:rPr lang="en-US" sz="2400" b="0" i="1" smtClean="0">
                        <a:latin typeface="Cambria Math" charset="0"/>
                      </a:rPr>
                      <m:t>∉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𝑆</m:t>
                        </m:r>
                      </m:e>
                      <m:sup>
                        <m:r>
                          <a:rPr lang="en-US" sz="2400" b="0" i="1" smtClean="0">
                            <a:latin typeface="Cambria Math" charset="0"/>
                          </a:rPr>
                          <m:t>⊥</m:t>
                        </m:r>
                      </m:sup>
                    </m:sSup>
                    <m:r>
                      <a:rPr lang="en-US" sz="2400" b="0" i="1" smtClean="0">
                        <a:latin typeface="Cambria Math" charset="0"/>
                      </a:rPr>
                      <m:t>+</m:t>
                    </m:r>
                    <m:r>
                      <a:rPr lang="en-US" sz="2400" b="0" i="1" smtClean="0">
                        <a:latin typeface="Cambria Math" charset="0"/>
                      </a:rPr>
                      <m:t>𝑧</m:t>
                    </m:r>
                  </m:oMath>
                </a14:m>
                <a:r>
                  <a:rPr lang="en-US" sz="2400" dirty="0"/>
                  <a:t>, output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𝑏</m:t>
                    </m:r>
                    <m:r>
                      <a:rPr lang="en-US" sz="2400" b="0" i="1" smtClean="0">
                        <a:latin typeface="Cambria Math" charset="0"/>
                      </a:rPr>
                      <m:t>′←</m:t>
                    </m:r>
                    <m:r>
                      <m:rPr>
                        <m:lit/>
                      </m:rPr>
                      <a:rPr lang="en-US" sz="2400" b="0" i="1" smtClean="0">
                        <a:latin typeface="Cambria Math" charset="0"/>
                      </a:rPr>
                      <m:t>{</m:t>
                    </m:r>
                    <m:r>
                      <a:rPr lang="en-US" sz="2400" b="0" i="1" smtClean="0">
                        <a:latin typeface="Cambria Math" charset="0"/>
                      </a:rPr>
                      <m:t>0,1</m:t>
                    </m:r>
                    <m:r>
                      <m:rPr>
                        <m:lit/>
                      </m:rPr>
                      <a:rPr lang="en-US" sz="2400" b="0" i="1" smtClean="0">
                        <a:latin typeface="Cambria Math" charset="0"/>
                      </a:rPr>
                      <m:t>}</m:t>
                    </m:r>
                  </m:oMath>
                </a14:m>
                <a:r>
                  <a:rPr lang="en-US" sz="2400" dirty="0"/>
                  <a:t> </a:t>
                </a: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sz="2400" b="0" dirty="0">
                    <a:ea typeface="Cambria Math" charset="0"/>
                    <a:cs typeface="Cambria Math" charset="0"/>
                  </a:rPr>
                  <a:t>Otherwise, output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𝑏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′←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𝒜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st</m:t>
                        </m:r>
                        <m:r>
                          <a:rPr lang="en-US" sz="2400" b="0" i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𝑠𝑘</m:t>
                        </m:r>
                      </m:e>
                    </m:d>
                  </m:oMath>
                </a14:m>
                <a:endParaRPr lang="en-US" sz="2400" dirty="0"/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3"/>
                </p:custDataLst>
              </p:nvPr>
            </p:nvSpPr>
            <p:spPr>
              <a:xfrm>
                <a:off x="318693" y="947872"/>
                <a:ext cx="5624040" cy="2220929"/>
              </a:xfrm>
              <a:prstGeom prst="rect">
                <a:avLst/>
              </a:prstGeom>
              <a:blipFill>
                <a:blip r:embed="rId15"/>
                <a:stretch>
                  <a:fillRect l="-1408" b="-52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/>
              <p:cNvSpPr txBox="1"/>
              <p:nvPr>
                <p:custDataLst>
                  <p:tags r:id="rId4"/>
                </p:custDataLst>
              </p:nvPr>
            </p:nvSpPr>
            <p:spPr>
              <a:xfrm>
                <a:off x="6137394" y="992049"/>
                <a:ext cx="6328824" cy="9473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Want: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charset="0"/>
                          </a:rPr>
                          <m:t>Pr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>
                                    <a:latin typeface="Cambria Math" charset="0"/>
                                  </a:rPr>
                                  <m:t>CDExp</m:t>
                                </m:r>
                              </m:e>
                              <m:sub>
                                <m:r>
                                  <a:rPr lang="en-US" sz="240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𝒞</m:t>
                                </m:r>
                                <m:r>
                                  <a:rPr lang="en-US" sz="240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,</m:t>
                                </m:r>
                                <m:r>
                                  <a:rPr lang="en-US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ℋ</m:t>
                                </m:r>
                                <m:r>
                                  <a:rPr lang="en-US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,</m:t>
                                </m:r>
                                <m:r>
                                  <a:rPr lang="en-US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𝒟</m:t>
                                </m:r>
                                <m:r>
                                  <a:rPr lang="en-US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𝒜</m:t>
                                    </m:r>
                                  </m:e>
                                  <m:sub>
                                    <m:r>
                                      <a:rPr lang="en-US" sz="240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240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𝒜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sub>
                            </m:sSub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</m:d>
                            <m:r>
                              <a:rPr lang="en-US" sz="2400" b="0" i="1" smtClean="0">
                                <a:latin typeface="Cambria Math" charset="0"/>
                              </a:rPr>
                              <m:t>=1</m:t>
                            </m:r>
                          </m:e>
                        </m:d>
                        <m:r>
                          <a:rPr lang="en-US" sz="2400" b="0" i="0" smtClean="0">
                            <a:latin typeface="Cambria Math" charset="0"/>
                          </a:rPr>
                          <m:t>−              </m:t>
                        </m:r>
                        <m:r>
                          <m:rPr>
                            <m:sty m:val="p"/>
                          </m:rPr>
                          <a:rPr lang="en-US" sz="2400">
                            <a:latin typeface="Cambria Math" charset="0"/>
                          </a:rPr>
                          <m:t>Pr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>
                                    <a:latin typeface="Cambria Math" charset="0"/>
                                  </a:rPr>
                                  <m:t>CDExp</m:t>
                                </m:r>
                              </m:e>
                              <m:sub>
                                <m:r>
                                  <a:rPr lang="en-US" sz="240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𝒞</m:t>
                                </m:r>
                                <m:r>
                                  <a:rPr lang="en-US" sz="240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,</m:t>
                                </m:r>
                                <m:r>
                                  <a:rPr lang="en-US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ℋ</m:t>
                                </m:r>
                                <m:r>
                                  <a:rPr lang="en-US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,</m:t>
                                </m:r>
                                <m:r>
                                  <a:rPr lang="en-US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𝒟</m:t>
                                </m:r>
                                <m:r>
                                  <a:rPr lang="en-US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𝒜</m:t>
                                    </m:r>
                                  </m:e>
                                  <m:sub>
                                    <m:r>
                                      <a:rPr lang="en-US" sz="240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240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𝒜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sub>
                            </m:sSub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1</m:t>
                                </m:r>
                              </m:e>
                            </m:d>
                            <m:r>
                              <a:rPr lang="en-US" sz="2400" i="1">
                                <a:latin typeface="Cambria Math" charset="0"/>
                              </a:rPr>
                              <m:t>=1</m:t>
                            </m:r>
                          </m:e>
                        </m:d>
                      </m:e>
                    </m:d>
                    <m:r>
                      <a:rPr lang="en-US" sz="2400" b="0" i="0" smtClean="0">
                        <a:latin typeface="Cambria Math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charset="0"/>
                      </a:rPr>
                      <m:t>negl</m:t>
                    </m:r>
                  </m:oMath>
                </a14:m>
                <a:endParaRPr lang="en-US" sz="2400" dirty="0"/>
              </a:p>
            </p:txBody>
          </p:sp>
        </mc:Choice>
        <mc:Fallback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4"/>
                </p:custDataLst>
              </p:nvPr>
            </p:nvSpPr>
            <p:spPr>
              <a:xfrm>
                <a:off x="6137394" y="992049"/>
                <a:ext cx="6328824" cy="947311"/>
              </a:xfrm>
              <a:prstGeom prst="rect">
                <a:avLst/>
              </a:prstGeom>
              <a:blipFill>
                <a:blip r:embed="rId16"/>
                <a:stretch>
                  <a:fillRect l="-1541" t="-19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ounded Rectangle 10"/>
          <p:cNvSpPr/>
          <p:nvPr>
            <p:custDataLst>
              <p:tags r:id="rId5"/>
            </p:custDataLst>
          </p:nvPr>
        </p:nvSpPr>
        <p:spPr>
          <a:xfrm>
            <a:off x="149895" y="947872"/>
            <a:ext cx="5779075" cy="2220929"/>
          </a:xfrm>
          <a:prstGeom prst="roundRect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>
            <p:custDataLst>
              <p:tags r:id="rId6"/>
            </p:custDataLst>
          </p:nvPr>
        </p:nvSpPr>
        <p:spPr>
          <a:xfrm>
            <a:off x="6148969" y="983598"/>
            <a:ext cx="5862350" cy="947311"/>
          </a:xfrm>
          <a:prstGeom prst="round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/>
              <p:cNvSpPr txBox="1"/>
              <p:nvPr>
                <p:custDataLst>
                  <p:tags r:id="rId7"/>
                </p:custDataLst>
              </p:nvPr>
            </p:nvSpPr>
            <p:spPr>
              <a:xfrm>
                <a:off x="388143" y="3579056"/>
                <a:ext cx="5140455" cy="31700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charset="0"/>
                  <a:buChar char="•"/>
                </a:pPr>
                <a:r>
                  <a:rPr lang="en-US" sz="2000" dirty="0"/>
                  <a:t>[Broadbent, Islam 20]:</a:t>
                </a:r>
              </a:p>
              <a:p>
                <a:pPr marL="742950" lvl="1" indent="-285750"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𝒞</m:t>
                    </m:r>
                  </m:oMath>
                </a14:m>
                <a:r>
                  <a:rPr lang="en-US" sz="2000" dirty="0"/>
                  <a:t> one-time pad</a:t>
                </a:r>
              </a:p>
              <a:p>
                <a:pPr marL="742950" lvl="1" indent="-285750"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ℋ</m:t>
                    </m:r>
                  </m:oMath>
                </a14:m>
                <a:r>
                  <a:rPr lang="en-US" sz="2000" dirty="0"/>
                  <a:t> good randomness extractor</a:t>
                </a:r>
              </a:p>
              <a:p>
                <a:pPr marL="742950" lvl="1" indent="-285750"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𝒟</m:t>
                    </m:r>
                  </m:oMath>
                </a14:m>
                <a:r>
                  <a:rPr lang="en-US" sz="2000" dirty="0"/>
                  <a:t> </a:t>
                </a:r>
                <a:r>
                  <a:rPr lang="en-US" sz="2000" dirty="0" err="1"/>
                  <a:t>Wiesner</a:t>
                </a:r>
                <a:r>
                  <a:rPr lang="en-US" sz="2000" dirty="0"/>
                  <a:t> states</a:t>
                </a:r>
              </a:p>
              <a:p>
                <a:pPr marL="742950" lvl="1" indent="-285750"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𝒜</m:t>
                        </m:r>
                      </m:e>
                      <m:sub>
                        <m:r>
                          <a:rPr lang="en-US" sz="2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𝒜</m:t>
                        </m:r>
                      </m:e>
                      <m:sub>
                        <m:r>
                          <a:rPr lang="en-US" sz="2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b>
                    </m:sSub>
                    <m:r>
                      <a:rPr lang="en-US" sz="2000" b="0" i="1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000" dirty="0"/>
                  <a:t> unbounded</a:t>
                </a: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2000" dirty="0"/>
                  <a:t>[</a:t>
                </a:r>
                <a:r>
                  <a:rPr lang="en-US" sz="2000" dirty="0" err="1"/>
                  <a:t>Hiroka</a:t>
                </a:r>
                <a:r>
                  <a:rPr lang="en-US" sz="2000" dirty="0"/>
                  <a:t>, </a:t>
                </a:r>
                <a:r>
                  <a:rPr lang="en-US" sz="2000" dirty="0" err="1"/>
                  <a:t>Morimae</a:t>
                </a:r>
                <a:r>
                  <a:rPr lang="en-US" sz="2000" dirty="0"/>
                  <a:t>, </a:t>
                </a:r>
                <a:r>
                  <a:rPr lang="en-US" sz="2000" dirty="0" err="1"/>
                  <a:t>Nishimaki</a:t>
                </a:r>
                <a:r>
                  <a:rPr lang="en-US" sz="2000" dirty="0"/>
                  <a:t>, </a:t>
                </a:r>
                <a:r>
                  <a:rPr lang="en-US" sz="2000" dirty="0" err="1"/>
                  <a:t>Yamakawa</a:t>
                </a:r>
                <a:r>
                  <a:rPr lang="en-US" sz="2000" dirty="0"/>
                  <a:t> 21]:</a:t>
                </a:r>
              </a:p>
              <a:p>
                <a:pPr marL="742950" lvl="1" indent="-285750"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charset="0"/>
                        <a:ea typeface="Cambria Math" charset="0"/>
                        <a:cs typeface="Cambria Math" charset="0"/>
                      </a:rPr>
                      <m:t>𝒞</m:t>
                    </m:r>
                  </m:oMath>
                </a14:m>
                <a:r>
                  <a:rPr lang="en-US" sz="2000" dirty="0"/>
                  <a:t> non-committing encryption scheme</a:t>
                </a:r>
              </a:p>
              <a:p>
                <a:pPr marL="742950" lvl="1" indent="-285750"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charset="0"/>
                        <a:ea typeface="Cambria Math" charset="0"/>
                        <a:cs typeface="Cambria Math" charset="0"/>
                      </a:rPr>
                      <m:t>ℋ</m:t>
                    </m:r>
                  </m:oMath>
                </a14:m>
                <a:r>
                  <a:rPr lang="en-US" sz="2000" dirty="0"/>
                  <a:t> good randomness extractor</a:t>
                </a:r>
              </a:p>
              <a:p>
                <a:pPr marL="742950" lvl="1" indent="-285750"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charset="0"/>
                        <a:ea typeface="Cambria Math" charset="0"/>
                        <a:cs typeface="Cambria Math" charset="0"/>
                      </a:rPr>
                      <m:t>𝒟</m:t>
                    </m:r>
                  </m:oMath>
                </a14:m>
                <a:r>
                  <a:rPr lang="en-US" sz="2000" dirty="0"/>
                  <a:t> </a:t>
                </a:r>
                <a:r>
                  <a:rPr lang="en-US" sz="2000" dirty="0" err="1"/>
                  <a:t>Wiesner</a:t>
                </a:r>
                <a:r>
                  <a:rPr lang="en-US" sz="2000" dirty="0"/>
                  <a:t> states</a:t>
                </a:r>
              </a:p>
              <a:p>
                <a:pPr marL="742950" lvl="1" indent="-285750">
                  <a:buFont typeface="Arial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𝒜</m:t>
                            </m:r>
                          </m:e>
                          <m:sub>
                            <m:r>
                              <a:rPr lang="en-US" sz="2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𝒜</m:t>
                            </m:r>
                          </m:e>
                          <m:sub>
                            <m:r>
                              <a:rPr lang="en-US" sz="2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dirty="0"/>
                  <a:t> computationally bounded</a:t>
                </a:r>
              </a:p>
            </p:txBody>
          </p:sp>
        </mc:Choice>
        <mc:Fallback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7"/>
                </p:custDataLst>
              </p:nvPr>
            </p:nvSpPr>
            <p:spPr>
              <a:xfrm>
                <a:off x="388143" y="3579056"/>
                <a:ext cx="5140455" cy="3170099"/>
              </a:xfrm>
              <a:prstGeom prst="rect">
                <a:avLst/>
              </a:prstGeom>
              <a:blipFill>
                <a:blip r:embed="rId17"/>
                <a:stretch>
                  <a:fillRect l="-1068" t="-962" r="-237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/>
              <p:cNvSpPr txBox="1"/>
              <p:nvPr>
                <p:custDataLst>
                  <p:tags r:id="rId8"/>
                </p:custDataLst>
              </p:nvPr>
            </p:nvSpPr>
            <p:spPr>
              <a:xfrm>
                <a:off x="5626744" y="3596879"/>
                <a:ext cx="6259342" cy="31700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charset="0"/>
                  <a:buChar char="•"/>
                </a:pPr>
                <a:r>
                  <a:rPr lang="en-US" sz="2000" dirty="0"/>
                  <a:t>[</a:t>
                </a:r>
                <a:r>
                  <a:rPr lang="en-US" sz="2000" b="1" dirty="0"/>
                  <a:t>B</a:t>
                </a:r>
                <a:r>
                  <a:rPr lang="en-US" sz="2000" dirty="0"/>
                  <a:t>, </a:t>
                </a:r>
                <a:r>
                  <a:rPr lang="en-US" sz="2000" dirty="0" err="1"/>
                  <a:t>Khurana</a:t>
                </a:r>
                <a:r>
                  <a:rPr lang="en-US" sz="2000" dirty="0"/>
                  <a:t> 23]:</a:t>
                </a:r>
              </a:p>
              <a:p>
                <a:pPr marL="742950" lvl="1" indent="-285750"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charset="0"/>
                        <a:ea typeface="Cambria Math" charset="0"/>
                        <a:cs typeface="Cambria Math" charset="0"/>
                      </a:rPr>
                      <m:t>𝒞</m:t>
                    </m:r>
                  </m:oMath>
                </a14:m>
                <a:r>
                  <a:rPr lang="en-US" sz="2000" dirty="0"/>
                  <a:t> semantically-secure distribution</a:t>
                </a:r>
              </a:p>
              <a:p>
                <a:pPr marL="742950" lvl="1" indent="-285750"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charset="0"/>
                        <a:ea typeface="Cambria Math" charset="0"/>
                        <a:cs typeface="Cambria Math" charset="0"/>
                      </a:rPr>
                      <m:t>ℋ</m:t>
                    </m:r>
                  </m:oMath>
                </a14:m>
                <a:r>
                  <a:rPr lang="en-US" sz="2000" dirty="0"/>
                  <a:t>=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charset="0"/>
                      </a:rPr>
                      <m:t>⊕</m:t>
                    </m:r>
                  </m:oMath>
                </a14:m>
                <a:r>
                  <a:rPr lang="en-US" sz="2000" dirty="0"/>
                  <a:t> </a:t>
                </a:r>
              </a:p>
              <a:p>
                <a:pPr marL="742950" lvl="1" indent="-285750"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charset="0"/>
                        <a:ea typeface="Cambria Math" charset="0"/>
                        <a:cs typeface="Cambria Math" charset="0"/>
                      </a:rPr>
                      <m:t>𝒟</m:t>
                    </m:r>
                  </m:oMath>
                </a14:m>
                <a:r>
                  <a:rPr lang="en-US" sz="2000" dirty="0"/>
                  <a:t> </a:t>
                </a:r>
                <a:r>
                  <a:rPr lang="en-US" sz="2000" dirty="0" err="1"/>
                  <a:t>Wiesner</a:t>
                </a:r>
                <a:r>
                  <a:rPr lang="en-US" sz="2000" dirty="0"/>
                  <a:t> states</a:t>
                </a:r>
              </a:p>
              <a:p>
                <a:pPr marL="742950" lvl="1" indent="-285750">
                  <a:buFont typeface="Arial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𝒜</m:t>
                        </m:r>
                      </m:e>
                      <m:sub>
                        <m:r>
                          <a:rPr lang="en-US" sz="2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/>
                  <a:t> computationally bounded,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𝒜</m:t>
                        </m:r>
                      </m:e>
                      <m:sub>
                        <m:r>
                          <a:rPr lang="en-US" sz="2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 unbounded</a:t>
                </a: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2000" dirty="0"/>
                  <a:t>[</a:t>
                </a:r>
                <a:r>
                  <a:rPr lang="en-US" sz="2000" b="1" dirty="0"/>
                  <a:t>B</a:t>
                </a:r>
                <a:r>
                  <a:rPr lang="en-US" sz="2000" dirty="0"/>
                  <a:t>, Garg, Goyal, </a:t>
                </a:r>
                <a:r>
                  <a:rPr lang="en-US" sz="2000" dirty="0" err="1"/>
                  <a:t>Khurana</a:t>
                </a:r>
                <a:r>
                  <a:rPr lang="en-US" sz="2000" dirty="0"/>
                  <a:t>, Malavolta, </a:t>
                </a:r>
                <a:r>
                  <a:rPr lang="en-US" sz="2000" dirty="0" err="1"/>
                  <a:t>Raizes</a:t>
                </a:r>
                <a:r>
                  <a:rPr lang="en-US" sz="2000" dirty="0"/>
                  <a:t>, Roberts 23]</a:t>
                </a:r>
              </a:p>
              <a:p>
                <a:pPr marL="742950" lvl="1" indent="-285750"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charset="0"/>
                        <a:ea typeface="Cambria Math" charset="0"/>
                        <a:cs typeface="Cambria Math" charset="0"/>
                      </a:rPr>
                      <m:t>𝒞</m:t>
                    </m:r>
                  </m:oMath>
                </a14:m>
                <a:r>
                  <a:rPr lang="en-US" sz="2000" dirty="0"/>
                  <a:t> subspace-hiding distribution</a:t>
                </a:r>
              </a:p>
              <a:p>
                <a:pPr marL="742950" lvl="1" indent="-285750"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charset="0"/>
                        <a:ea typeface="Cambria Math" charset="0"/>
                        <a:cs typeface="Cambria Math" charset="0"/>
                      </a:rPr>
                      <m:t>ℋ</m:t>
                    </m:r>
                  </m:oMath>
                </a14:m>
                <a:r>
                  <a:rPr lang="en-US" sz="2000" dirty="0"/>
                  <a:t>=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charset="0"/>
                      </a:rPr>
                      <m:t>⊕</m:t>
                    </m:r>
                  </m:oMath>
                </a14:m>
                <a:r>
                  <a:rPr lang="en-US" sz="2000" dirty="0"/>
                  <a:t> </a:t>
                </a:r>
              </a:p>
              <a:p>
                <a:pPr marL="742950" lvl="1" indent="-285750"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charset="0"/>
                        <a:ea typeface="Cambria Math" charset="0"/>
                        <a:cs typeface="Cambria Math" charset="0"/>
                      </a:rPr>
                      <m:t>𝒟</m:t>
                    </m:r>
                  </m:oMath>
                </a14:m>
                <a:r>
                  <a:rPr lang="en-US" sz="2000" dirty="0"/>
                  <a:t> subspace states</a:t>
                </a:r>
              </a:p>
              <a:p>
                <a:pPr marL="742950" lvl="1" indent="-285750">
                  <a:buFont typeface="Arial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𝒜</m:t>
                        </m:r>
                      </m:e>
                      <m:sub>
                        <m:r>
                          <a:rPr lang="en-US" sz="2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/>
                  <a:t> computationally bounded,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𝒜</m:t>
                        </m:r>
                      </m:e>
                      <m:sub>
                        <m:r>
                          <a:rPr lang="en-US" sz="2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 unbounded</a:t>
                </a:r>
              </a:p>
            </p:txBody>
          </p:sp>
        </mc:Choice>
        <mc:Fallback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8"/>
                </p:custDataLst>
              </p:nvPr>
            </p:nvSpPr>
            <p:spPr>
              <a:xfrm>
                <a:off x="5626744" y="3596879"/>
                <a:ext cx="6259342" cy="3170099"/>
              </a:xfrm>
              <a:prstGeom prst="rect">
                <a:avLst/>
              </a:prstGeom>
              <a:blipFill>
                <a:blip r:embed="rId18"/>
                <a:stretch>
                  <a:fillRect l="-876" t="-962" r="-195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/>
          <p:cNvSpPr txBox="1"/>
          <p:nvPr>
            <p:custDataLst>
              <p:tags r:id="rId9"/>
            </p:custDataLst>
          </p:nvPr>
        </p:nvSpPr>
        <p:spPr>
          <a:xfrm>
            <a:off x="6289599" y="2107339"/>
            <a:ext cx="552321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Note: [Unruh 13] showed similar statement for a slightly different template supporting </a:t>
            </a:r>
            <a:r>
              <a:rPr lang="en-US" sz="2000" i="1" dirty="0"/>
              <a:t>quantum</a:t>
            </a:r>
            <a:r>
              <a:rPr lang="en-US" sz="2000" dirty="0"/>
              <a:t> certificates of deletion</a:t>
            </a:r>
          </a:p>
        </p:txBody>
      </p:sp>
      <p:sp>
        <p:nvSpPr>
          <p:cNvPr id="16" name="TextBox 15"/>
          <p:cNvSpPr txBox="1"/>
          <p:nvPr>
            <p:custDataLst>
              <p:tags r:id="rId10"/>
            </p:custDataLst>
          </p:nvPr>
        </p:nvSpPr>
        <p:spPr>
          <a:xfrm>
            <a:off x="4854765" y="3236063"/>
            <a:ext cx="10742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/>
              <a:t>History</a:t>
            </a:r>
          </a:p>
        </p:txBody>
      </p:sp>
      <p:sp>
        <p:nvSpPr>
          <p:cNvPr id="17" name="Rounded Rectangle 16"/>
          <p:cNvSpPr/>
          <p:nvPr>
            <p:custDataLst>
              <p:tags r:id="rId11"/>
            </p:custDataLst>
          </p:nvPr>
        </p:nvSpPr>
        <p:spPr>
          <a:xfrm>
            <a:off x="146935" y="3280961"/>
            <a:ext cx="11864384" cy="3502919"/>
          </a:xfrm>
          <a:prstGeom prst="round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>
            <p:custDataLst>
              <p:tags r:id="rId12"/>
            </p:custDataLst>
          </p:nvPr>
        </p:nvSpPr>
        <p:spPr>
          <a:xfrm>
            <a:off x="6137394" y="2121120"/>
            <a:ext cx="5873925" cy="1001882"/>
          </a:xfrm>
          <a:prstGeom prst="round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5991207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/>
          <p:cNvSpPr txBox="1">
            <a:spLocks/>
          </p:cNvSpPr>
          <p:nvPr>
            <p:custDataLst>
              <p:tags r:id="rId2"/>
            </p:custDataLst>
          </p:nvPr>
        </p:nvSpPr>
        <p:spPr>
          <a:xfrm>
            <a:off x="388143" y="193842"/>
            <a:ext cx="4104190" cy="8154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Example Proof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9668741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/>
              <p:cNvSpPr txBox="1"/>
              <p:nvPr>
                <p:custDataLst>
                  <p:tags r:id="rId2"/>
                </p:custDataLst>
              </p:nvPr>
            </p:nvSpPr>
            <p:spPr>
              <a:xfrm>
                <a:off x="786162" y="1081287"/>
                <a:ext cx="10394064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charset="0"/>
                  <a:buChar char="•"/>
                </a:pPr>
                <a:r>
                  <a:rPr lang="en-US" sz="2400" dirty="0"/>
                  <a:t>Let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𝒞</m:t>
                    </m:r>
                  </m:oMath>
                </a14:m>
                <a:r>
                  <a:rPr lang="en-US" sz="2400" dirty="0"/>
                  <a:t> be a computationally-hiding statistically-binding commitment</a:t>
                </a: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2400" dirty="0"/>
                  <a:t>Let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ℋ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=⊕</m:t>
                    </m:r>
                  </m:oMath>
                </a14:m>
                <a:r>
                  <a:rPr lang="en-US" sz="2400" dirty="0"/>
                  <a:t> (unseeded)</a:t>
                </a: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2400" dirty="0"/>
                  <a:t>Let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𝒟</m:t>
                    </m:r>
                  </m:oMath>
                </a14:m>
                <a:r>
                  <a:rPr lang="en-US" sz="2400" dirty="0"/>
                  <a:t> sample a uniformly random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(</m:t>
                    </m:r>
                    <m:r>
                      <a:rPr lang="en-US" sz="2400" b="0" i="1" smtClean="0">
                        <a:latin typeface="Cambria Math" charset="0"/>
                      </a:rPr>
                      <m:t>𝑆</m:t>
                    </m:r>
                    <m:r>
                      <a:rPr lang="en-US" sz="2400" b="0" i="1" smtClean="0">
                        <a:latin typeface="Cambria Math" charset="0"/>
                      </a:rPr>
                      <m:t>,</m:t>
                    </m:r>
                    <m:r>
                      <a:rPr lang="en-US" sz="2400" b="0" i="1" smtClean="0">
                        <a:latin typeface="Cambria Math" charset="0"/>
                      </a:rPr>
                      <m:t>𝑥</m:t>
                    </m:r>
                    <m:r>
                      <a:rPr lang="en-US" sz="2400" b="0" i="1" smtClean="0">
                        <a:latin typeface="Cambria Math" charset="0"/>
                      </a:rPr>
                      <m:t>,</m:t>
                    </m:r>
                    <m:r>
                      <a:rPr lang="en-US" sz="2400" b="0" i="1" smtClean="0">
                        <a:latin typeface="Cambria Math" charset="0"/>
                      </a:rPr>
                      <m:t>𝑧</m:t>
                    </m:r>
                    <m:r>
                      <a:rPr lang="en-US" sz="2400" b="0" i="1" smtClean="0">
                        <a:latin typeface="Cambria Math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2400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𝒜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/>
                  <a:t> be computationally bounded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𝒜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/>
                  <a:t> be unbounded</a:t>
                </a:r>
              </a:p>
            </p:txBody>
          </p:sp>
        </mc:Choice>
        <mc:Fallback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2"/>
                </p:custDataLst>
              </p:nvPr>
            </p:nvSpPr>
            <p:spPr>
              <a:xfrm>
                <a:off x="786162" y="1081287"/>
                <a:ext cx="10394064" cy="1569660"/>
              </a:xfrm>
              <a:prstGeom prst="rect">
                <a:avLst/>
              </a:prstGeom>
              <a:blipFill>
                <a:blip r:embed="rId6"/>
                <a:stretch>
                  <a:fillRect l="-821" t="-3101" b="-77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itle 1"/>
          <p:cNvSpPr txBox="1">
            <a:spLocks/>
          </p:cNvSpPr>
          <p:nvPr>
            <p:custDataLst>
              <p:tags r:id="rId3"/>
            </p:custDataLst>
          </p:nvPr>
        </p:nvSpPr>
        <p:spPr>
          <a:xfrm>
            <a:off x="388143" y="193842"/>
            <a:ext cx="4104190" cy="8154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Example Proof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0043638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/>
              <p:cNvSpPr txBox="1"/>
              <p:nvPr>
                <p:custDataLst>
                  <p:tags r:id="rId2"/>
                </p:custDataLst>
              </p:nvPr>
            </p:nvSpPr>
            <p:spPr>
              <a:xfrm>
                <a:off x="786162" y="1081287"/>
                <a:ext cx="10394064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charset="0"/>
                  <a:buChar char="•"/>
                </a:pPr>
                <a:r>
                  <a:rPr lang="en-US" sz="2400" dirty="0"/>
                  <a:t>Let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𝒞</m:t>
                    </m:r>
                  </m:oMath>
                </a14:m>
                <a:r>
                  <a:rPr lang="en-US" sz="2400" dirty="0"/>
                  <a:t> be a computationally-hiding statistically-binding commitment</a:t>
                </a: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2400" dirty="0"/>
                  <a:t>Let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ℋ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=⊕</m:t>
                    </m:r>
                  </m:oMath>
                </a14:m>
                <a:r>
                  <a:rPr lang="en-US" sz="2400" dirty="0"/>
                  <a:t> (unseeded)</a:t>
                </a: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2400" dirty="0"/>
                  <a:t>Let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𝒟</m:t>
                    </m:r>
                  </m:oMath>
                </a14:m>
                <a:r>
                  <a:rPr lang="en-US" sz="2400" dirty="0"/>
                  <a:t> sample a uniformly random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(</m:t>
                    </m:r>
                    <m:r>
                      <a:rPr lang="en-US" sz="2400" b="0" i="1" smtClean="0">
                        <a:latin typeface="Cambria Math" charset="0"/>
                      </a:rPr>
                      <m:t>𝑆</m:t>
                    </m:r>
                    <m:r>
                      <a:rPr lang="en-US" sz="2400" b="0" i="1" smtClean="0">
                        <a:latin typeface="Cambria Math" charset="0"/>
                      </a:rPr>
                      <m:t>,</m:t>
                    </m:r>
                    <m:r>
                      <a:rPr lang="en-US" sz="2400" b="0" i="1" smtClean="0">
                        <a:latin typeface="Cambria Math" charset="0"/>
                      </a:rPr>
                      <m:t>𝑥</m:t>
                    </m:r>
                    <m:r>
                      <a:rPr lang="en-US" sz="2400" b="0" i="1" smtClean="0">
                        <a:latin typeface="Cambria Math" charset="0"/>
                      </a:rPr>
                      <m:t>,</m:t>
                    </m:r>
                    <m:r>
                      <a:rPr lang="en-US" sz="2400" b="0" i="1" smtClean="0">
                        <a:latin typeface="Cambria Math" charset="0"/>
                      </a:rPr>
                      <m:t>𝑧</m:t>
                    </m:r>
                    <m:r>
                      <a:rPr lang="en-US" sz="2400" b="0" i="1" smtClean="0">
                        <a:latin typeface="Cambria Math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2400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𝒜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/>
                  <a:t> be computationally bounded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𝒜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/>
                  <a:t> be unbounded</a:t>
                </a:r>
              </a:p>
            </p:txBody>
          </p:sp>
        </mc:Choice>
        <mc:Fallback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2"/>
                </p:custDataLst>
              </p:nvPr>
            </p:nvSpPr>
            <p:spPr>
              <a:xfrm>
                <a:off x="786162" y="1081287"/>
                <a:ext cx="10394064" cy="1569660"/>
              </a:xfrm>
              <a:prstGeom prst="rect">
                <a:avLst/>
              </a:prstGeom>
              <a:blipFill>
                <a:blip r:embed="rId16"/>
                <a:stretch>
                  <a:fillRect l="-821" t="-3101" b="-77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ounded Rectangle 11"/>
          <p:cNvSpPr/>
          <p:nvPr>
            <p:custDataLst>
              <p:tags r:id="rId3"/>
            </p:custDataLst>
          </p:nvPr>
        </p:nvSpPr>
        <p:spPr>
          <a:xfrm>
            <a:off x="786162" y="2820003"/>
            <a:ext cx="7256686" cy="3086100"/>
          </a:xfrm>
          <a:prstGeom prst="roundRect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/>
              <p:cNvSpPr txBox="1"/>
              <p:nvPr>
                <p:custDataLst>
                  <p:tags r:id="rId4"/>
                </p:custDataLst>
              </p:nvPr>
            </p:nvSpPr>
            <p:spPr>
              <a:xfrm>
                <a:off x="3330823" y="2947450"/>
                <a:ext cx="1360501" cy="461665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25400">
                <a:solidFill>
                  <a:schemeClr val="accent2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charset="0"/>
                            </a:rPr>
                            <m:t>Hyb</m:t>
                          </m:r>
                        </m:e>
                        <m:sub>
                          <m:r>
                            <a:rPr lang="en-US" sz="2400" b="0" i="0" smtClean="0"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𝑏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4"/>
                </p:custDataLst>
              </p:nvPr>
            </p:nvSpPr>
            <p:spPr>
              <a:xfrm>
                <a:off x="3330823" y="2947450"/>
                <a:ext cx="1360501" cy="461665"/>
              </a:xfrm>
              <a:prstGeom prst="rect">
                <a:avLst/>
              </a:prstGeom>
              <a:blipFill>
                <a:blip r:embed="rId17"/>
                <a:stretch>
                  <a:fillRect b="-15190"/>
                </a:stretch>
              </a:blipFill>
              <a:ln w="2540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/>
              <p:cNvSpPr txBox="1"/>
              <p:nvPr>
                <p:custDataLst>
                  <p:tags r:id="rId5"/>
                </p:custDataLst>
              </p:nvPr>
            </p:nvSpPr>
            <p:spPr>
              <a:xfrm>
                <a:off x="957224" y="2898698"/>
                <a:ext cx="65915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u="sng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𝒜</m:t>
                      </m:r>
                    </m:oMath>
                  </m:oMathPara>
                </a14:m>
                <a:endParaRPr lang="en-US" sz="3200" u="sng" dirty="0"/>
              </a:p>
            </p:txBody>
          </p:sp>
        </mc:Choice>
        <mc:Fallback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5"/>
                </p:custDataLst>
              </p:nvPr>
            </p:nvSpPr>
            <p:spPr>
              <a:xfrm>
                <a:off x="957224" y="2898698"/>
                <a:ext cx="659155" cy="584775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/>
              <p:cNvSpPr txBox="1"/>
              <p:nvPr>
                <p:custDataLst>
                  <p:tags r:id="rId6"/>
                </p:custDataLst>
              </p:nvPr>
            </p:nvSpPr>
            <p:spPr>
              <a:xfrm>
                <a:off x="6487006" y="2898699"/>
                <a:ext cx="75751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u="sng" smtClean="0">
                          <a:latin typeface="Cambria Math" charset="0"/>
                        </a:rPr>
                        <m:t>𝐶h</m:t>
                      </m:r>
                    </m:oMath>
                  </m:oMathPara>
                </a14:m>
                <a:endParaRPr lang="en-US" sz="3200" u="sng" dirty="0"/>
              </a:p>
            </p:txBody>
          </p:sp>
        </mc:Choice>
        <mc:Fallback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6"/>
                </p:custDataLst>
              </p:nvPr>
            </p:nvSpPr>
            <p:spPr>
              <a:xfrm>
                <a:off x="6487006" y="2898699"/>
                <a:ext cx="757515" cy="584775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>
                <p:custDataLst>
                  <p:tags r:id="rId7"/>
                </p:custDataLst>
              </p:nvPr>
            </p:nvSpPr>
            <p:spPr>
              <a:xfrm>
                <a:off x="5067348" y="3483473"/>
                <a:ext cx="229133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Sample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charset="0"/>
                          </a:rPr>
                          <m:t>𝑆</m:t>
                        </m:r>
                        <m:r>
                          <a:rPr lang="en-US" sz="2400" i="1">
                            <a:latin typeface="Cambria Math" charset="0"/>
                          </a:rPr>
                          <m:t>,</m:t>
                        </m:r>
                        <m:r>
                          <a:rPr lang="en-US" sz="2400" i="1">
                            <a:latin typeface="Cambria Math" charset="0"/>
                          </a:rPr>
                          <m:t>𝑥</m:t>
                        </m:r>
                        <m:r>
                          <a:rPr lang="en-US" sz="2400" i="1">
                            <a:latin typeface="Cambria Math" charset="0"/>
                          </a:rPr>
                          <m:t>,</m:t>
                        </m:r>
                        <m:r>
                          <a:rPr lang="en-US" sz="2400" i="1">
                            <a:latin typeface="Cambria Math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en-US" sz="2400" dirty="0"/>
                  <a:t>  </a:t>
                </a:r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7"/>
                </p:custDataLst>
              </p:nvPr>
            </p:nvSpPr>
            <p:spPr>
              <a:xfrm>
                <a:off x="5067348" y="3483473"/>
                <a:ext cx="2291333" cy="461665"/>
              </a:xfrm>
              <a:prstGeom prst="rect">
                <a:avLst/>
              </a:prstGeom>
              <a:blipFill>
                <a:blip r:embed="rId20"/>
                <a:stretch>
                  <a:fillRect l="-3989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/>
          <p:cNvCxnSpPr/>
          <p:nvPr>
            <p:custDataLst>
              <p:tags r:id="rId8"/>
            </p:custDataLst>
          </p:nvPr>
        </p:nvCxnSpPr>
        <p:spPr>
          <a:xfrm flipH="1">
            <a:off x="2354982" y="4477353"/>
            <a:ext cx="182880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/>
              <p:cNvSpPr txBox="1"/>
              <p:nvPr>
                <p:custDataLst>
                  <p:tags r:id="rId9"/>
                </p:custDataLst>
              </p:nvPr>
            </p:nvSpPr>
            <p:spPr>
              <a:xfrm>
                <a:off x="1671150" y="3902237"/>
                <a:ext cx="3268331" cy="4778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Com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𝑆</m:t>
                          </m:r>
                        </m:e>
                      </m:d>
                      <m:r>
                        <a:rPr lang="en-US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,</m:t>
                      </m:r>
                      <m:r>
                        <a:rPr lang="en-US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𝑏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⊕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,|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𝑧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⟩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9"/>
                </p:custDataLst>
              </p:nvPr>
            </p:nvSpPr>
            <p:spPr>
              <a:xfrm>
                <a:off x="1671150" y="3902237"/>
                <a:ext cx="3268331" cy="477888"/>
              </a:xfrm>
              <a:prstGeom prst="rect">
                <a:avLst/>
              </a:prstGeom>
              <a:blipFill>
                <a:blip r:embed="rId21"/>
                <a:stretch>
                  <a:fillRect b="-139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/>
          <p:cNvCxnSpPr/>
          <p:nvPr>
            <p:custDataLst>
              <p:tags r:id="rId10"/>
            </p:custDataLst>
          </p:nvPr>
        </p:nvCxnSpPr>
        <p:spPr>
          <a:xfrm flipV="1">
            <a:off x="2367682" y="4978014"/>
            <a:ext cx="1828800" cy="38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/>
              <p:cNvSpPr txBox="1"/>
              <p:nvPr>
                <p:custDataLst>
                  <p:tags r:id="rId11"/>
                </p:custDataLst>
              </p:nvPr>
            </p:nvSpPr>
            <p:spPr>
              <a:xfrm>
                <a:off x="3024630" y="4491349"/>
                <a:ext cx="61238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𝜋</m:t>
                      </m:r>
                      <m:r>
                        <a:rPr lang="en-US" sz="2400" b="0" i="1" smtClean="0">
                          <a:latin typeface="Cambria Math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charset="0"/>
                        </a:rPr>
                        <m:t>st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1"/>
                </p:custDataLst>
              </p:nvPr>
            </p:nvSpPr>
            <p:spPr>
              <a:xfrm>
                <a:off x="3024630" y="4491349"/>
                <a:ext cx="612386" cy="461665"/>
              </a:xfrm>
              <a:prstGeom prst="rect">
                <a:avLst/>
              </a:prstGeom>
              <a:blipFill>
                <a:blip r:embed="rId22"/>
                <a:stretch>
                  <a:fillRect r="-168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/>
              <p:cNvSpPr txBox="1"/>
              <p:nvPr>
                <p:custDataLst>
                  <p:tags r:id="rId12"/>
                </p:custDataLst>
              </p:nvPr>
            </p:nvSpPr>
            <p:spPr>
              <a:xfrm>
                <a:off x="4298361" y="4939646"/>
                <a:ext cx="3744487" cy="11079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If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𝜋</m:t>
                    </m:r>
                    <m:r>
                      <a:rPr lang="en-US" sz="2400" i="1">
                        <a:latin typeface="Cambria Math" charset="0"/>
                      </a:rPr>
                      <m:t>∉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charset="0"/>
                          </a:rPr>
                          <m:t>𝑆</m:t>
                        </m:r>
                      </m:e>
                      <m:sup>
                        <m:r>
                          <a:rPr lang="en-US" sz="2400" i="1">
                            <a:latin typeface="Cambria Math" charset="0"/>
                          </a:rPr>
                          <m:t>⊥</m:t>
                        </m:r>
                      </m:sup>
                    </m:sSup>
                    <m:r>
                      <a:rPr lang="en-US" sz="2400" i="1">
                        <a:latin typeface="Cambria Math" charset="0"/>
                      </a:rPr>
                      <m:t>+</m:t>
                    </m:r>
                    <m:r>
                      <a:rPr lang="en-US" sz="2400" i="1">
                        <a:latin typeface="Cambria Math" charset="0"/>
                      </a:rPr>
                      <m:t>𝑧</m:t>
                    </m:r>
                  </m:oMath>
                </a14:m>
                <a:r>
                  <a:rPr lang="en-US" sz="2400" dirty="0"/>
                  <a:t>, output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⊥</m:t>
                        </m:r>
                      </m:e>
                    </m:d>
                    <m:d>
                      <m:dPr>
                        <m:begChr m:val="⟨"/>
                        <m:endChr m:val="|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charset="0"/>
                          </a:rPr>
                          <m:t>⊥</m:t>
                        </m:r>
                      </m:e>
                    </m:d>
                  </m:oMath>
                </a14:m>
                <a:endParaRPr lang="en-US" sz="2400" dirty="0"/>
              </a:p>
              <a:p>
                <a:r>
                  <a:rPr lang="en-US" sz="2400" dirty="0"/>
                  <a:t>Otherwise, output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charset="0"/>
                      </a:rPr>
                      <m:t>st</m:t>
                    </m:r>
                  </m:oMath>
                </a14:m>
                <a:endParaRPr lang="en-US" sz="2400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2"/>
                </p:custDataLst>
              </p:nvPr>
            </p:nvSpPr>
            <p:spPr>
              <a:xfrm>
                <a:off x="4298361" y="4939646"/>
                <a:ext cx="3744487" cy="1107996"/>
              </a:xfrm>
              <a:prstGeom prst="rect">
                <a:avLst/>
              </a:prstGeom>
              <a:blipFill>
                <a:blip r:embed="rId23"/>
                <a:stretch>
                  <a:fillRect l="-2443" t="-43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itle 1"/>
          <p:cNvSpPr txBox="1">
            <a:spLocks/>
          </p:cNvSpPr>
          <p:nvPr>
            <p:custDataLst>
              <p:tags r:id="rId13"/>
            </p:custDataLst>
          </p:nvPr>
        </p:nvSpPr>
        <p:spPr>
          <a:xfrm>
            <a:off x="388143" y="193842"/>
            <a:ext cx="4104190" cy="8154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Example Proof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6979461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/>
              <p:cNvSpPr txBox="1"/>
              <p:nvPr>
                <p:custDataLst>
                  <p:tags r:id="rId2"/>
                </p:custDataLst>
              </p:nvPr>
            </p:nvSpPr>
            <p:spPr>
              <a:xfrm>
                <a:off x="786162" y="1081287"/>
                <a:ext cx="10394064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charset="0"/>
                  <a:buChar char="•"/>
                </a:pPr>
                <a:r>
                  <a:rPr lang="en-US" sz="2400" dirty="0"/>
                  <a:t>Let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𝒞</m:t>
                    </m:r>
                  </m:oMath>
                </a14:m>
                <a:r>
                  <a:rPr lang="en-US" sz="2400" dirty="0"/>
                  <a:t> be a computationally-hiding statistically-binding commitment</a:t>
                </a: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2400" dirty="0"/>
                  <a:t>Let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ℋ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=⊕</m:t>
                    </m:r>
                  </m:oMath>
                </a14:m>
                <a:r>
                  <a:rPr lang="en-US" sz="2400" dirty="0"/>
                  <a:t> (unseeded)</a:t>
                </a: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2400" dirty="0"/>
                  <a:t>Let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𝒟</m:t>
                    </m:r>
                  </m:oMath>
                </a14:m>
                <a:r>
                  <a:rPr lang="en-US" sz="2400" dirty="0"/>
                  <a:t> sample a uniformly random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(</m:t>
                    </m:r>
                    <m:r>
                      <a:rPr lang="en-US" sz="2400" b="0" i="1" smtClean="0">
                        <a:latin typeface="Cambria Math" charset="0"/>
                      </a:rPr>
                      <m:t>𝑆</m:t>
                    </m:r>
                    <m:r>
                      <a:rPr lang="en-US" sz="2400" b="0" i="1" smtClean="0">
                        <a:latin typeface="Cambria Math" charset="0"/>
                      </a:rPr>
                      <m:t>,</m:t>
                    </m:r>
                    <m:r>
                      <a:rPr lang="en-US" sz="2400" b="0" i="1" smtClean="0">
                        <a:latin typeface="Cambria Math" charset="0"/>
                      </a:rPr>
                      <m:t>𝑥</m:t>
                    </m:r>
                    <m:r>
                      <a:rPr lang="en-US" sz="2400" b="0" i="1" smtClean="0">
                        <a:latin typeface="Cambria Math" charset="0"/>
                      </a:rPr>
                      <m:t>,</m:t>
                    </m:r>
                    <m:r>
                      <a:rPr lang="en-US" sz="2400" b="0" i="1" smtClean="0">
                        <a:latin typeface="Cambria Math" charset="0"/>
                      </a:rPr>
                      <m:t>𝑧</m:t>
                    </m:r>
                    <m:r>
                      <a:rPr lang="en-US" sz="2400" b="0" i="1" smtClean="0">
                        <a:latin typeface="Cambria Math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2400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𝒜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/>
                  <a:t> be computationally bounded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𝒜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/>
                  <a:t> be unbounded</a:t>
                </a:r>
              </a:p>
            </p:txBody>
          </p:sp>
        </mc:Choice>
        <mc:Fallback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2"/>
                </p:custDataLst>
              </p:nvPr>
            </p:nvSpPr>
            <p:spPr>
              <a:xfrm>
                <a:off x="786162" y="1081287"/>
                <a:ext cx="10394064" cy="1569660"/>
              </a:xfrm>
              <a:prstGeom prst="rect">
                <a:avLst/>
              </a:prstGeom>
              <a:blipFill>
                <a:blip r:embed="rId18"/>
                <a:stretch>
                  <a:fillRect l="-821" t="-3101" b="-77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/>
              <p:cNvSpPr txBox="1"/>
              <p:nvPr>
                <p:custDataLst>
                  <p:tags r:id="rId3"/>
                </p:custDataLst>
              </p:nvPr>
            </p:nvSpPr>
            <p:spPr>
              <a:xfrm>
                <a:off x="1182111" y="6100280"/>
                <a:ext cx="6325001" cy="5091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Goal: Show that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charset="0"/>
                      </a:rPr>
                      <m:t>TD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charset="0"/>
                              </a:rPr>
                              <m:t>Hyb</m:t>
                            </m:r>
                          </m:e>
                          <m:sub>
                            <m:r>
                              <a:rPr lang="en-US" sz="2400" b="0" i="0" smtClean="0">
                                <a:latin typeface="Cambria Math" charset="0"/>
                              </a:rPr>
                              <m:t>0</m:t>
                            </m:r>
                          </m:sub>
                        </m:sSub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0" smtClean="0">
                                <a:latin typeface="Cambria Math" charset="0"/>
                              </a:rPr>
                              <m:t>0</m:t>
                            </m:r>
                          </m:e>
                        </m:d>
                        <m:r>
                          <a:rPr lang="en-US" sz="2400" b="0" i="0" smtClean="0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charset="0"/>
                              </a:rPr>
                              <m:t>Hyb</m:t>
                            </m:r>
                          </m:e>
                          <m:sub>
                            <m:r>
                              <a:rPr lang="en-US" sz="2400" b="0" i="0" smtClean="0">
                                <a:latin typeface="Cambria Math" charset="0"/>
                              </a:rPr>
                              <m:t>0</m:t>
                            </m:r>
                          </m:sub>
                        </m:sSub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0" smtClean="0">
                                <a:latin typeface="Cambria Math" charset="0"/>
                              </a:rPr>
                              <m:t>1</m:t>
                            </m:r>
                          </m:e>
                        </m:d>
                      </m:e>
                    </m:d>
                    <m:r>
                      <a:rPr lang="en-US" sz="2400" b="0" i="0" smtClean="0">
                        <a:latin typeface="Cambria Math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charset="0"/>
                      </a:rPr>
                      <m:t>negl</m:t>
                    </m:r>
                  </m:oMath>
                </a14:m>
                <a:endParaRPr lang="en-US" sz="2400" dirty="0"/>
              </a:p>
            </p:txBody>
          </p:sp>
        </mc:Choice>
        <mc:Fallback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3"/>
                </p:custDataLst>
              </p:nvPr>
            </p:nvSpPr>
            <p:spPr>
              <a:xfrm>
                <a:off x="1182111" y="6100280"/>
                <a:ext cx="6325001" cy="509178"/>
              </a:xfrm>
              <a:prstGeom prst="rect">
                <a:avLst/>
              </a:prstGeom>
              <a:blipFill>
                <a:blip r:embed="rId19"/>
                <a:stretch>
                  <a:fillRect l="-1543" t="-3614" b="-240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ounded Rectangle 11"/>
          <p:cNvSpPr/>
          <p:nvPr>
            <p:custDataLst>
              <p:tags r:id="rId4"/>
            </p:custDataLst>
          </p:nvPr>
        </p:nvSpPr>
        <p:spPr>
          <a:xfrm>
            <a:off x="786162" y="2820003"/>
            <a:ext cx="7256686" cy="3086100"/>
          </a:xfrm>
          <a:prstGeom prst="roundRect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>
            <p:custDataLst>
              <p:tags r:id="rId5"/>
            </p:custDataLst>
          </p:nvPr>
        </p:nvSpPr>
        <p:spPr>
          <a:xfrm>
            <a:off x="1182111" y="6100280"/>
            <a:ext cx="6481824" cy="509178"/>
          </a:xfrm>
          <a:prstGeom prst="round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/>
              <p:cNvSpPr txBox="1"/>
              <p:nvPr>
                <p:custDataLst>
                  <p:tags r:id="rId6"/>
                </p:custDataLst>
              </p:nvPr>
            </p:nvSpPr>
            <p:spPr>
              <a:xfrm>
                <a:off x="3330823" y="2947450"/>
                <a:ext cx="1360501" cy="461665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25400">
                <a:solidFill>
                  <a:schemeClr val="accent2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charset="0"/>
                            </a:rPr>
                            <m:t>Hyb</m:t>
                          </m:r>
                        </m:e>
                        <m:sub>
                          <m:r>
                            <a:rPr lang="en-US" sz="2400" b="0" i="0" smtClean="0"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𝑏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6"/>
                </p:custDataLst>
              </p:nvPr>
            </p:nvSpPr>
            <p:spPr>
              <a:xfrm>
                <a:off x="3330823" y="2947450"/>
                <a:ext cx="1360501" cy="461665"/>
              </a:xfrm>
              <a:prstGeom prst="rect">
                <a:avLst/>
              </a:prstGeom>
              <a:blipFill>
                <a:blip r:embed="rId20"/>
                <a:stretch>
                  <a:fillRect b="-15190"/>
                </a:stretch>
              </a:blipFill>
              <a:ln w="2540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/>
              <p:cNvSpPr txBox="1"/>
              <p:nvPr>
                <p:custDataLst>
                  <p:tags r:id="rId7"/>
                </p:custDataLst>
              </p:nvPr>
            </p:nvSpPr>
            <p:spPr>
              <a:xfrm>
                <a:off x="957224" y="2898698"/>
                <a:ext cx="65915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u="sng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𝒜</m:t>
                      </m:r>
                    </m:oMath>
                  </m:oMathPara>
                </a14:m>
                <a:endParaRPr lang="en-US" sz="3200" u="sng" dirty="0"/>
              </a:p>
            </p:txBody>
          </p:sp>
        </mc:Choice>
        <mc:Fallback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7"/>
                </p:custDataLst>
              </p:nvPr>
            </p:nvSpPr>
            <p:spPr>
              <a:xfrm>
                <a:off x="957224" y="2898698"/>
                <a:ext cx="659155" cy="584775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/>
              <p:cNvSpPr txBox="1"/>
              <p:nvPr>
                <p:custDataLst>
                  <p:tags r:id="rId8"/>
                </p:custDataLst>
              </p:nvPr>
            </p:nvSpPr>
            <p:spPr>
              <a:xfrm>
                <a:off x="6487006" y="2898699"/>
                <a:ext cx="75751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u="sng" smtClean="0">
                          <a:latin typeface="Cambria Math" charset="0"/>
                        </a:rPr>
                        <m:t>𝐶h</m:t>
                      </m:r>
                    </m:oMath>
                  </m:oMathPara>
                </a14:m>
                <a:endParaRPr lang="en-US" sz="3200" u="sng" dirty="0"/>
              </a:p>
            </p:txBody>
          </p:sp>
        </mc:Choice>
        <mc:Fallback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8"/>
                </p:custDataLst>
              </p:nvPr>
            </p:nvSpPr>
            <p:spPr>
              <a:xfrm>
                <a:off x="6487006" y="2898699"/>
                <a:ext cx="757515" cy="584775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>
                <p:custDataLst>
                  <p:tags r:id="rId9"/>
                </p:custDataLst>
              </p:nvPr>
            </p:nvSpPr>
            <p:spPr>
              <a:xfrm>
                <a:off x="5067348" y="3483473"/>
                <a:ext cx="229133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Sample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charset="0"/>
                          </a:rPr>
                          <m:t>𝑆</m:t>
                        </m:r>
                        <m:r>
                          <a:rPr lang="en-US" sz="2400" i="1">
                            <a:latin typeface="Cambria Math" charset="0"/>
                          </a:rPr>
                          <m:t>,</m:t>
                        </m:r>
                        <m:r>
                          <a:rPr lang="en-US" sz="2400" i="1">
                            <a:latin typeface="Cambria Math" charset="0"/>
                          </a:rPr>
                          <m:t>𝑥</m:t>
                        </m:r>
                        <m:r>
                          <a:rPr lang="en-US" sz="2400" i="1">
                            <a:latin typeface="Cambria Math" charset="0"/>
                          </a:rPr>
                          <m:t>,</m:t>
                        </m:r>
                        <m:r>
                          <a:rPr lang="en-US" sz="2400" i="1">
                            <a:latin typeface="Cambria Math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en-US" sz="2400" dirty="0"/>
                  <a:t>  </a:t>
                </a:r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9"/>
                </p:custDataLst>
              </p:nvPr>
            </p:nvSpPr>
            <p:spPr>
              <a:xfrm>
                <a:off x="5067348" y="3483473"/>
                <a:ext cx="2291333" cy="461665"/>
              </a:xfrm>
              <a:prstGeom prst="rect">
                <a:avLst/>
              </a:prstGeom>
              <a:blipFill>
                <a:blip r:embed="rId23"/>
                <a:stretch>
                  <a:fillRect l="-3989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/>
          <p:cNvCxnSpPr/>
          <p:nvPr>
            <p:custDataLst>
              <p:tags r:id="rId10"/>
            </p:custDataLst>
          </p:nvPr>
        </p:nvCxnSpPr>
        <p:spPr>
          <a:xfrm flipH="1">
            <a:off x="2354982" y="4477353"/>
            <a:ext cx="182880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/>
              <p:cNvSpPr txBox="1"/>
              <p:nvPr>
                <p:custDataLst>
                  <p:tags r:id="rId11"/>
                </p:custDataLst>
              </p:nvPr>
            </p:nvSpPr>
            <p:spPr>
              <a:xfrm>
                <a:off x="1671150" y="3902237"/>
                <a:ext cx="3268331" cy="4778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Com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𝑆</m:t>
                          </m:r>
                        </m:e>
                      </m:d>
                      <m:r>
                        <a:rPr lang="en-US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,</m:t>
                      </m:r>
                      <m:r>
                        <a:rPr lang="en-US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𝑏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⊕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,|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𝑧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⟩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1"/>
                </p:custDataLst>
              </p:nvPr>
            </p:nvSpPr>
            <p:spPr>
              <a:xfrm>
                <a:off x="1671150" y="3902237"/>
                <a:ext cx="3268331" cy="477888"/>
              </a:xfrm>
              <a:prstGeom prst="rect">
                <a:avLst/>
              </a:prstGeom>
              <a:blipFill>
                <a:blip r:embed="rId24"/>
                <a:stretch>
                  <a:fillRect b="-139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/>
          <p:cNvCxnSpPr/>
          <p:nvPr>
            <p:custDataLst>
              <p:tags r:id="rId12"/>
            </p:custDataLst>
          </p:nvPr>
        </p:nvCxnSpPr>
        <p:spPr>
          <a:xfrm flipV="1">
            <a:off x="2367682" y="4978014"/>
            <a:ext cx="1828800" cy="38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/>
              <p:cNvSpPr txBox="1"/>
              <p:nvPr>
                <p:custDataLst>
                  <p:tags r:id="rId13"/>
                </p:custDataLst>
              </p:nvPr>
            </p:nvSpPr>
            <p:spPr>
              <a:xfrm>
                <a:off x="3024630" y="4491349"/>
                <a:ext cx="61238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𝜋</m:t>
                      </m:r>
                      <m:r>
                        <a:rPr lang="en-US" sz="2400" b="0" i="1" smtClean="0">
                          <a:latin typeface="Cambria Math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charset="0"/>
                        </a:rPr>
                        <m:t>st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3"/>
                </p:custDataLst>
              </p:nvPr>
            </p:nvSpPr>
            <p:spPr>
              <a:xfrm>
                <a:off x="3024630" y="4491349"/>
                <a:ext cx="612386" cy="461665"/>
              </a:xfrm>
              <a:prstGeom prst="rect">
                <a:avLst/>
              </a:prstGeom>
              <a:blipFill>
                <a:blip r:embed="rId25"/>
                <a:stretch>
                  <a:fillRect r="-168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/>
              <p:cNvSpPr txBox="1"/>
              <p:nvPr>
                <p:custDataLst>
                  <p:tags r:id="rId14"/>
                </p:custDataLst>
              </p:nvPr>
            </p:nvSpPr>
            <p:spPr>
              <a:xfrm>
                <a:off x="4298361" y="4939646"/>
                <a:ext cx="3744487" cy="11079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If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𝜋</m:t>
                    </m:r>
                    <m:r>
                      <a:rPr lang="en-US" sz="2400" i="1">
                        <a:latin typeface="Cambria Math" charset="0"/>
                      </a:rPr>
                      <m:t>∉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charset="0"/>
                          </a:rPr>
                          <m:t>𝑆</m:t>
                        </m:r>
                      </m:e>
                      <m:sup>
                        <m:r>
                          <a:rPr lang="en-US" sz="2400" i="1">
                            <a:latin typeface="Cambria Math" charset="0"/>
                          </a:rPr>
                          <m:t>⊥</m:t>
                        </m:r>
                      </m:sup>
                    </m:sSup>
                    <m:r>
                      <a:rPr lang="en-US" sz="2400" i="1">
                        <a:latin typeface="Cambria Math" charset="0"/>
                      </a:rPr>
                      <m:t>+</m:t>
                    </m:r>
                    <m:r>
                      <a:rPr lang="en-US" sz="2400" i="1">
                        <a:latin typeface="Cambria Math" charset="0"/>
                      </a:rPr>
                      <m:t>𝑧</m:t>
                    </m:r>
                  </m:oMath>
                </a14:m>
                <a:r>
                  <a:rPr lang="en-US" sz="2400" dirty="0"/>
                  <a:t>, output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⊥</m:t>
                        </m:r>
                      </m:e>
                    </m:d>
                    <m:d>
                      <m:dPr>
                        <m:begChr m:val="⟨"/>
                        <m:endChr m:val="|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charset="0"/>
                          </a:rPr>
                          <m:t>⊥</m:t>
                        </m:r>
                      </m:e>
                    </m:d>
                  </m:oMath>
                </a14:m>
                <a:endParaRPr lang="en-US" sz="2400" dirty="0"/>
              </a:p>
              <a:p>
                <a:r>
                  <a:rPr lang="en-US" sz="2400" dirty="0"/>
                  <a:t>Otherwise, output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charset="0"/>
                      </a:rPr>
                      <m:t>st</m:t>
                    </m:r>
                  </m:oMath>
                </a14:m>
                <a:endParaRPr lang="en-US" sz="2400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4"/>
                </p:custDataLst>
              </p:nvPr>
            </p:nvSpPr>
            <p:spPr>
              <a:xfrm>
                <a:off x="4298361" y="4939646"/>
                <a:ext cx="3744487" cy="1107996"/>
              </a:xfrm>
              <a:prstGeom prst="rect">
                <a:avLst/>
              </a:prstGeom>
              <a:blipFill>
                <a:blip r:embed="rId26"/>
                <a:stretch>
                  <a:fillRect l="-2443" t="-43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itle 1"/>
          <p:cNvSpPr txBox="1">
            <a:spLocks/>
          </p:cNvSpPr>
          <p:nvPr>
            <p:custDataLst>
              <p:tags r:id="rId15"/>
            </p:custDataLst>
          </p:nvPr>
        </p:nvSpPr>
        <p:spPr>
          <a:xfrm>
            <a:off x="388143" y="193842"/>
            <a:ext cx="4104190" cy="8154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Example Proof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6172326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/>
              <p:cNvSpPr txBox="1"/>
              <p:nvPr>
                <p:custDataLst>
                  <p:tags r:id="rId2"/>
                </p:custDataLst>
              </p:nvPr>
            </p:nvSpPr>
            <p:spPr>
              <a:xfrm>
                <a:off x="833302" y="1410566"/>
                <a:ext cx="723285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Hybrid 1: Delay the dependence of the experiment on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𝑏</m:t>
                    </m:r>
                  </m:oMath>
                </a14:m>
                <a:endParaRPr lang="en-US" sz="2400" b="0" i="1" dirty="0">
                  <a:latin typeface="Cambria Math" charset="0"/>
                </a:endParaRPr>
              </a:p>
            </p:txBody>
          </p:sp>
        </mc:Choice>
        <mc:Fallback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2"/>
                </p:custDataLst>
              </p:nvPr>
            </p:nvSpPr>
            <p:spPr>
              <a:xfrm>
                <a:off x="833302" y="1410566"/>
                <a:ext cx="7232852" cy="461665"/>
              </a:xfrm>
              <a:prstGeom prst="rect">
                <a:avLst/>
              </a:prstGeom>
              <a:blipFill>
                <a:blip r:embed="rId16"/>
                <a:stretch>
                  <a:fillRect l="-1349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itle 1"/>
          <p:cNvSpPr txBox="1">
            <a:spLocks/>
          </p:cNvSpPr>
          <p:nvPr>
            <p:custDataLst>
              <p:tags r:id="rId3"/>
            </p:custDataLst>
          </p:nvPr>
        </p:nvSpPr>
        <p:spPr>
          <a:xfrm>
            <a:off x="388143" y="193842"/>
            <a:ext cx="4104190" cy="8154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Example Proof</a:t>
            </a:r>
          </a:p>
        </p:txBody>
      </p:sp>
      <p:sp>
        <p:nvSpPr>
          <p:cNvPr id="21" name="Rounded Rectangle 20"/>
          <p:cNvSpPr/>
          <p:nvPr>
            <p:custDataLst>
              <p:tags r:id="rId4"/>
            </p:custDataLst>
          </p:nvPr>
        </p:nvSpPr>
        <p:spPr>
          <a:xfrm>
            <a:off x="786162" y="2820002"/>
            <a:ext cx="7256686" cy="3415697"/>
          </a:xfrm>
          <a:prstGeom prst="roundRect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/>
              <p:cNvSpPr txBox="1"/>
              <p:nvPr>
                <p:custDataLst>
                  <p:tags r:id="rId5"/>
                </p:custDataLst>
              </p:nvPr>
            </p:nvSpPr>
            <p:spPr>
              <a:xfrm>
                <a:off x="3330823" y="2947450"/>
                <a:ext cx="1353383" cy="461665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25400">
                <a:solidFill>
                  <a:schemeClr val="accent2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charset="0"/>
                            </a:rPr>
                            <m:t>Hyb</m:t>
                          </m:r>
                        </m:e>
                        <m:sub>
                          <m:r>
                            <a:rPr lang="en-US" sz="2400" b="0" i="0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𝑏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5"/>
                </p:custDataLst>
              </p:nvPr>
            </p:nvSpPr>
            <p:spPr>
              <a:xfrm>
                <a:off x="3330823" y="2947450"/>
                <a:ext cx="1353383" cy="461665"/>
              </a:xfrm>
              <a:prstGeom prst="rect">
                <a:avLst/>
              </a:prstGeom>
              <a:blipFill>
                <a:blip r:embed="rId17"/>
                <a:stretch>
                  <a:fillRect b="-15190"/>
                </a:stretch>
              </a:blipFill>
              <a:ln w="2540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/>
              <p:cNvSpPr txBox="1"/>
              <p:nvPr>
                <p:custDataLst>
                  <p:tags r:id="rId6"/>
                </p:custDataLst>
              </p:nvPr>
            </p:nvSpPr>
            <p:spPr>
              <a:xfrm>
                <a:off x="957224" y="2898698"/>
                <a:ext cx="65915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u="sng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𝒜</m:t>
                      </m:r>
                    </m:oMath>
                  </m:oMathPara>
                </a14:m>
                <a:endParaRPr lang="en-US" sz="3200" u="sng" dirty="0"/>
              </a:p>
            </p:txBody>
          </p:sp>
        </mc:Choice>
        <mc:Fallback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6"/>
                </p:custDataLst>
              </p:nvPr>
            </p:nvSpPr>
            <p:spPr>
              <a:xfrm>
                <a:off x="957224" y="2898698"/>
                <a:ext cx="659155" cy="584775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/>
              <p:cNvSpPr txBox="1"/>
              <p:nvPr>
                <p:custDataLst>
                  <p:tags r:id="rId7"/>
                </p:custDataLst>
              </p:nvPr>
            </p:nvSpPr>
            <p:spPr>
              <a:xfrm>
                <a:off x="6487006" y="2898699"/>
                <a:ext cx="75751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u="sng" smtClean="0">
                          <a:latin typeface="Cambria Math" charset="0"/>
                        </a:rPr>
                        <m:t>𝐶h</m:t>
                      </m:r>
                    </m:oMath>
                  </m:oMathPara>
                </a14:m>
                <a:endParaRPr lang="en-US" sz="3200" u="sng" dirty="0"/>
              </a:p>
            </p:txBody>
          </p:sp>
        </mc:Choice>
        <mc:Fallback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7"/>
                </p:custDataLst>
              </p:nvPr>
            </p:nvSpPr>
            <p:spPr>
              <a:xfrm>
                <a:off x="6487006" y="2898699"/>
                <a:ext cx="757515" cy="584775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/>
          <p:cNvCxnSpPr/>
          <p:nvPr>
            <p:custDataLst>
              <p:tags r:id="rId8"/>
            </p:custDataLst>
          </p:nvPr>
        </p:nvCxnSpPr>
        <p:spPr>
          <a:xfrm flipH="1">
            <a:off x="2354982" y="4477353"/>
            <a:ext cx="182880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/>
              <p:cNvSpPr txBox="1"/>
              <p:nvPr>
                <p:custDataLst>
                  <p:tags r:id="rId9"/>
                </p:custDataLst>
              </p:nvPr>
            </p:nvSpPr>
            <p:spPr>
              <a:xfrm>
                <a:off x="1988650" y="3902237"/>
                <a:ext cx="2426433" cy="4778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Com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𝑆</m:t>
                          </m:r>
                        </m:e>
                      </m:d>
                      <m:r>
                        <a:rPr lang="en-US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,</m:t>
                      </m:r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𝑏</m:t>
                      </m:r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′,|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𝑧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⟩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9"/>
                </p:custDataLst>
              </p:nvPr>
            </p:nvSpPr>
            <p:spPr>
              <a:xfrm>
                <a:off x="1988650" y="3902237"/>
                <a:ext cx="2426433" cy="477888"/>
              </a:xfrm>
              <a:prstGeom prst="rect">
                <a:avLst/>
              </a:prstGeom>
              <a:blipFill>
                <a:blip r:embed="rId20"/>
                <a:stretch>
                  <a:fillRect r="-503" b="-139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/>
          <p:cNvCxnSpPr/>
          <p:nvPr>
            <p:custDataLst>
              <p:tags r:id="rId10"/>
            </p:custDataLst>
          </p:nvPr>
        </p:nvCxnSpPr>
        <p:spPr>
          <a:xfrm flipV="1">
            <a:off x="2367682" y="4978014"/>
            <a:ext cx="1828800" cy="38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/>
              <p:cNvSpPr txBox="1"/>
              <p:nvPr>
                <p:custDataLst>
                  <p:tags r:id="rId11"/>
                </p:custDataLst>
              </p:nvPr>
            </p:nvSpPr>
            <p:spPr>
              <a:xfrm>
                <a:off x="3024630" y="4491349"/>
                <a:ext cx="61238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𝜋</m:t>
                      </m:r>
                      <m:r>
                        <a:rPr lang="en-US" sz="2400" b="0" i="1" smtClean="0">
                          <a:latin typeface="Cambria Math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charset="0"/>
                        </a:rPr>
                        <m:t>st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1"/>
                </p:custDataLst>
              </p:nvPr>
            </p:nvSpPr>
            <p:spPr>
              <a:xfrm>
                <a:off x="3024630" y="4491349"/>
                <a:ext cx="612386" cy="461665"/>
              </a:xfrm>
              <a:prstGeom prst="rect">
                <a:avLst/>
              </a:prstGeom>
              <a:blipFill>
                <a:blip r:embed="rId21"/>
                <a:stretch>
                  <a:fillRect r="-168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2" name="TextBox 31"/>
              <p:cNvSpPr txBox="1"/>
              <p:nvPr>
                <p:custDataLst>
                  <p:tags r:id="rId12"/>
                </p:custDataLst>
              </p:nvPr>
            </p:nvSpPr>
            <p:spPr>
              <a:xfrm>
                <a:off x="5067348" y="3483473"/>
                <a:ext cx="2747355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Sample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charset="0"/>
                          </a:rPr>
                          <m:t>𝑆</m:t>
                        </m:r>
                        <m:r>
                          <a:rPr lang="en-US" sz="2400" i="1">
                            <a:latin typeface="Cambria Math" charset="0"/>
                          </a:rPr>
                          <m:t>,</m:t>
                        </m:r>
                        <m:r>
                          <a:rPr lang="en-US" sz="2400" i="1">
                            <a:latin typeface="Cambria Math" charset="0"/>
                          </a:rPr>
                          <m:t>𝑥</m:t>
                        </m:r>
                        <m:r>
                          <a:rPr lang="en-US" sz="2400" i="1">
                            <a:latin typeface="Cambria Math" charset="0"/>
                          </a:rPr>
                          <m:t>,</m:t>
                        </m:r>
                        <m:r>
                          <a:rPr lang="en-US" sz="2400" i="1">
                            <a:latin typeface="Cambria Math" charset="0"/>
                          </a:rPr>
                          <m:t>𝑧</m:t>
                        </m:r>
                      </m:e>
                    </m:d>
                  </m:oMath>
                </a14:m>
                <a:endParaRPr lang="en-US" sz="2400" dirty="0"/>
              </a:p>
              <a:p>
                <a:r>
                  <a:rPr lang="en-US" sz="2400" dirty="0">
                    <a:solidFill>
                      <a:srgbClr val="FF0000"/>
                    </a:solidFill>
                  </a:rPr>
                  <a:t>Sample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←</m:t>
                    </m:r>
                    <m:r>
                      <m:rPr>
                        <m:lit/>
                      </m:rPr>
                      <a:rPr lang="en-US" sz="2400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{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0,1</m:t>
                    </m:r>
                    <m:r>
                      <m:rPr>
                        <m:lit/>
                      </m:rPr>
                      <a:rPr lang="en-US" sz="2400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}</m:t>
                    </m:r>
                  </m:oMath>
                </a14:m>
                <a:r>
                  <a:rPr lang="en-US" sz="2400" dirty="0">
                    <a:solidFill>
                      <a:srgbClr val="FF0000"/>
                    </a:solidFill>
                  </a:rPr>
                  <a:t>  </a:t>
                </a:r>
              </a:p>
            </p:txBody>
          </p:sp>
        </mc:Choice>
        <mc:Fallback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2"/>
                </p:custDataLst>
              </p:nvPr>
            </p:nvSpPr>
            <p:spPr>
              <a:xfrm>
                <a:off x="5067348" y="3483473"/>
                <a:ext cx="2747355" cy="830997"/>
              </a:xfrm>
              <a:prstGeom prst="rect">
                <a:avLst/>
              </a:prstGeom>
              <a:blipFill>
                <a:blip r:embed="rId22"/>
                <a:stretch>
                  <a:fillRect l="-3326" t="-5839" b="-153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Box 32"/>
              <p:cNvSpPr txBox="1"/>
              <p:nvPr>
                <p:custDataLst>
                  <p:tags r:id="rId13"/>
                </p:custDataLst>
              </p:nvPr>
            </p:nvSpPr>
            <p:spPr>
              <a:xfrm>
                <a:off x="4298361" y="4939646"/>
                <a:ext cx="3937873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If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𝜋</m:t>
                    </m:r>
                    <m:r>
                      <a:rPr lang="en-US" sz="2400" i="1">
                        <a:latin typeface="Cambria Math" charset="0"/>
                      </a:rPr>
                      <m:t>∉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charset="0"/>
                          </a:rPr>
                          <m:t>𝑆</m:t>
                        </m:r>
                      </m:e>
                      <m:sup>
                        <m:r>
                          <a:rPr lang="en-US" sz="2400" i="1">
                            <a:latin typeface="Cambria Math" charset="0"/>
                          </a:rPr>
                          <m:t>⊥</m:t>
                        </m:r>
                      </m:sup>
                    </m:sSup>
                    <m:r>
                      <a:rPr lang="en-US" sz="2400" i="1">
                        <a:latin typeface="Cambria Math" charset="0"/>
                      </a:rPr>
                      <m:t>+</m:t>
                    </m:r>
                    <m:r>
                      <a:rPr lang="en-US" sz="2400" i="1">
                        <a:latin typeface="Cambria Math" charset="0"/>
                      </a:rPr>
                      <m:t>𝑧</m:t>
                    </m:r>
                  </m:oMath>
                </a14:m>
                <a:r>
                  <a:rPr lang="en-US" sz="2400" dirty="0"/>
                  <a:t>, output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⊥</m:t>
                        </m:r>
                      </m:e>
                    </m:d>
                    <m:d>
                      <m:dPr>
                        <m:begChr m:val="⟨"/>
                        <m:endChr m:val="|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charset="0"/>
                          </a:rPr>
                          <m:t>⊥</m:t>
                        </m:r>
                      </m:e>
                    </m:d>
                  </m:oMath>
                </a14:m>
                <a:endParaRPr lang="en-US" sz="2400" dirty="0"/>
              </a:p>
              <a:p>
                <a:r>
                  <a:rPr lang="en-US" sz="2400" dirty="0">
                    <a:solidFill>
                      <a:srgbClr val="FF0000"/>
                    </a:solidFill>
                  </a:rPr>
                  <a:t>If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𝑏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⊕</m:t>
                        </m:r>
                      </m:e>
                      <m:sub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</m:t>
                        </m:r>
                      </m:sub>
                    </m:sSub>
                    <m:r>
                      <a:rPr lang="en-US" sz="2400" i="1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≠</m:t>
                    </m:r>
                    <m:r>
                      <a:rPr lang="en-US" sz="2400" i="1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𝑏</m:t>
                    </m:r>
                    <m:r>
                      <a:rPr lang="en-US" sz="2400" i="1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′</m:t>
                    </m:r>
                  </m:oMath>
                </a14:m>
                <a:r>
                  <a:rPr lang="en-US" sz="2400" dirty="0">
                    <a:solidFill>
                      <a:srgbClr val="FF0000"/>
                    </a:solidFill>
                  </a:rPr>
                  <a:t>, output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⊥</m:t>
                        </m:r>
                      </m:e>
                    </m:d>
                    <m:d>
                      <m:dPr>
                        <m:begChr m:val="⟨"/>
                        <m:endChr m:val="|"/>
                        <m:ctrlP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⊥</m:t>
                        </m:r>
                      </m:e>
                    </m:d>
                  </m:oMath>
                </a14:m>
                <a:endParaRPr lang="en-US" sz="2400" dirty="0"/>
              </a:p>
              <a:p>
                <a:r>
                  <a:rPr lang="en-US" sz="2400" dirty="0"/>
                  <a:t>Otherwise, output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charset="0"/>
                      </a:rPr>
                      <m:t>st</m:t>
                    </m:r>
                  </m:oMath>
                </a14:m>
                <a:endParaRPr lang="en-US" sz="2400" dirty="0"/>
              </a:p>
            </p:txBody>
          </p:sp>
        </mc:Choice>
        <mc:Fallback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3"/>
                </p:custDataLst>
              </p:nvPr>
            </p:nvSpPr>
            <p:spPr>
              <a:xfrm>
                <a:off x="4298361" y="4939646"/>
                <a:ext cx="3937873" cy="1200329"/>
              </a:xfrm>
              <a:prstGeom prst="rect">
                <a:avLst/>
              </a:prstGeom>
              <a:blipFill>
                <a:blip r:embed="rId23"/>
                <a:stretch>
                  <a:fillRect l="-2322" t="-4061" b="-10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24592976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/>
              <p:cNvSpPr txBox="1"/>
              <p:nvPr>
                <p:custDataLst>
                  <p:tags r:id="rId2"/>
                </p:custDataLst>
              </p:nvPr>
            </p:nvSpPr>
            <p:spPr>
              <a:xfrm>
                <a:off x="833302" y="1410566"/>
                <a:ext cx="723285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Hybrid 1: Delay the dependence of the experiment on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𝑏</m:t>
                    </m:r>
                  </m:oMath>
                </a14:m>
                <a:endParaRPr lang="en-US" sz="2400" b="0" i="1" dirty="0">
                  <a:latin typeface="Cambria Math" charset="0"/>
                </a:endParaRPr>
              </a:p>
            </p:txBody>
          </p:sp>
        </mc:Choice>
        <mc:Fallback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2"/>
                </p:custDataLst>
              </p:nvPr>
            </p:nvSpPr>
            <p:spPr>
              <a:xfrm>
                <a:off x="833302" y="1410566"/>
                <a:ext cx="7232852" cy="461665"/>
              </a:xfrm>
              <a:prstGeom prst="rect">
                <a:avLst/>
              </a:prstGeom>
              <a:blipFill>
                <a:blip r:embed="rId17"/>
                <a:stretch>
                  <a:fillRect l="-1349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>
                <p:custDataLst>
                  <p:tags r:id="rId3"/>
                </p:custDataLst>
              </p:nvPr>
            </p:nvSpPr>
            <p:spPr>
              <a:xfrm>
                <a:off x="884606" y="1861134"/>
                <a:ext cx="6827510" cy="7838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>
                          <a:latin typeface="Cambria Math" charset="0"/>
                        </a:rPr>
                        <m:t>TD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charset="0"/>
                                </a:rPr>
                                <m:t>Hyb</m:t>
                              </m:r>
                            </m:e>
                            <m:sub>
                              <m:r>
                                <a:rPr lang="en-US" sz="240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>
                                  <a:latin typeface="Cambria Math" charset="0"/>
                                </a:rPr>
                                <m:t>0</m:t>
                              </m:r>
                            </m:e>
                          </m:d>
                          <m:r>
                            <a:rPr lang="en-US" sz="2400">
                              <a:latin typeface="Cambria Math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charset="0"/>
                                </a:rPr>
                                <m:t>Hyb</m:t>
                              </m:r>
                            </m:e>
                            <m:sub>
                              <m:r>
                                <a:rPr lang="en-US" sz="240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>
                                  <a:latin typeface="Cambria Math" charset="0"/>
                                </a:rPr>
                                <m:t>1</m:t>
                              </m:r>
                            </m:e>
                          </m:d>
                        </m:e>
                      </m:d>
                      <m:r>
                        <a:rPr lang="en-US" sz="240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>
                              <a:latin typeface="Cambria Math" charset="0"/>
                            </a:rPr>
                            <m:t>2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US" sz="2400">
                          <a:latin typeface="Cambria Math" charset="0"/>
                        </a:rPr>
                        <m:t>TD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charset="0"/>
                                </a:rPr>
                                <m:t>Hyb</m:t>
                              </m:r>
                            </m:e>
                            <m:sub>
                              <m:r>
                                <a:rPr lang="en-US" sz="2400">
                                  <a:latin typeface="Cambria Math" charset="0"/>
                                </a:rPr>
                                <m:t>0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>
                                  <a:latin typeface="Cambria Math" charset="0"/>
                                </a:rPr>
                                <m:t>0</m:t>
                              </m:r>
                            </m:e>
                          </m:d>
                          <m:r>
                            <a:rPr lang="en-US" sz="2400">
                              <a:latin typeface="Cambria Math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charset="0"/>
                                </a:rPr>
                                <m:t>Hyb</m:t>
                              </m:r>
                            </m:e>
                            <m:sub>
                              <m:r>
                                <a:rPr lang="en-US" sz="2400">
                                  <a:latin typeface="Cambria Math" charset="0"/>
                                </a:rPr>
                                <m:t>0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>
                                  <a:latin typeface="Cambria Math" charset="0"/>
                                </a:rPr>
                                <m:t>1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3"/>
                </p:custDataLst>
              </p:nvPr>
            </p:nvSpPr>
            <p:spPr>
              <a:xfrm>
                <a:off x="884606" y="1861134"/>
                <a:ext cx="6827510" cy="783804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itle 1"/>
          <p:cNvSpPr txBox="1">
            <a:spLocks/>
          </p:cNvSpPr>
          <p:nvPr>
            <p:custDataLst>
              <p:tags r:id="rId4"/>
            </p:custDataLst>
          </p:nvPr>
        </p:nvSpPr>
        <p:spPr>
          <a:xfrm>
            <a:off x="388143" y="193842"/>
            <a:ext cx="4104190" cy="8154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Example Proof</a:t>
            </a:r>
          </a:p>
        </p:txBody>
      </p:sp>
      <p:sp>
        <p:nvSpPr>
          <p:cNvPr id="21" name="Rounded Rectangle 20"/>
          <p:cNvSpPr/>
          <p:nvPr>
            <p:custDataLst>
              <p:tags r:id="rId5"/>
            </p:custDataLst>
          </p:nvPr>
        </p:nvSpPr>
        <p:spPr>
          <a:xfrm>
            <a:off x="786162" y="2820002"/>
            <a:ext cx="7256686" cy="3415697"/>
          </a:xfrm>
          <a:prstGeom prst="roundRect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/>
              <p:cNvSpPr txBox="1"/>
              <p:nvPr>
                <p:custDataLst>
                  <p:tags r:id="rId6"/>
                </p:custDataLst>
              </p:nvPr>
            </p:nvSpPr>
            <p:spPr>
              <a:xfrm>
                <a:off x="3330823" y="2947450"/>
                <a:ext cx="1353383" cy="461665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25400">
                <a:solidFill>
                  <a:schemeClr val="accent2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charset="0"/>
                            </a:rPr>
                            <m:t>Hyb</m:t>
                          </m:r>
                        </m:e>
                        <m:sub>
                          <m:r>
                            <a:rPr lang="en-US" sz="2400" b="0" i="0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𝑏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6"/>
                </p:custDataLst>
              </p:nvPr>
            </p:nvSpPr>
            <p:spPr>
              <a:xfrm>
                <a:off x="3330823" y="2947450"/>
                <a:ext cx="1353383" cy="461665"/>
              </a:xfrm>
              <a:prstGeom prst="rect">
                <a:avLst/>
              </a:prstGeom>
              <a:blipFill>
                <a:blip r:embed="rId19"/>
                <a:stretch>
                  <a:fillRect b="-15190"/>
                </a:stretch>
              </a:blipFill>
              <a:ln w="2540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/>
              <p:cNvSpPr txBox="1"/>
              <p:nvPr>
                <p:custDataLst>
                  <p:tags r:id="rId7"/>
                </p:custDataLst>
              </p:nvPr>
            </p:nvSpPr>
            <p:spPr>
              <a:xfrm>
                <a:off x="957224" y="2898698"/>
                <a:ext cx="65915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u="sng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𝒜</m:t>
                      </m:r>
                    </m:oMath>
                  </m:oMathPara>
                </a14:m>
                <a:endParaRPr lang="en-US" sz="3200" u="sng" dirty="0"/>
              </a:p>
            </p:txBody>
          </p:sp>
        </mc:Choice>
        <mc:Fallback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7"/>
                </p:custDataLst>
              </p:nvPr>
            </p:nvSpPr>
            <p:spPr>
              <a:xfrm>
                <a:off x="957224" y="2898698"/>
                <a:ext cx="659155" cy="584775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/>
              <p:cNvSpPr txBox="1"/>
              <p:nvPr>
                <p:custDataLst>
                  <p:tags r:id="rId8"/>
                </p:custDataLst>
              </p:nvPr>
            </p:nvSpPr>
            <p:spPr>
              <a:xfrm>
                <a:off x="6487006" y="2898699"/>
                <a:ext cx="75751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u="sng" smtClean="0">
                          <a:latin typeface="Cambria Math" charset="0"/>
                        </a:rPr>
                        <m:t>𝐶h</m:t>
                      </m:r>
                    </m:oMath>
                  </m:oMathPara>
                </a14:m>
                <a:endParaRPr lang="en-US" sz="3200" u="sng" dirty="0"/>
              </a:p>
            </p:txBody>
          </p:sp>
        </mc:Choice>
        <mc:Fallback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8"/>
                </p:custDataLst>
              </p:nvPr>
            </p:nvSpPr>
            <p:spPr>
              <a:xfrm>
                <a:off x="6487006" y="2898699"/>
                <a:ext cx="757515" cy="584775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/>
          <p:cNvCxnSpPr/>
          <p:nvPr>
            <p:custDataLst>
              <p:tags r:id="rId9"/>
            </p:custDataLst>
          </p:nvPr>
        </p:nvCxnSpPr>
        <p:spPr>
          <a:xfrm flipH="1">
            <a:off x="2354982" y="4477353"/>
            <a:ext cx="182880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/>
              <p:cNvSpPr txBox="1"/>
              <p:nvPr>
                <p:custDataLst>
                  <p:tags r:id="rId10"/>
                </p:custDataLst>
              </p:nvPr>
            </p:nvSpPr>
            <p:spPr>
              <a:xfrm>
                <a:off x="1988650" y="3902237"/>
                <a:ext cx="2426433" cy="4778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Com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𝑆</m:t>
                          </m:r>
                        </m:e>
                      </m:d>
                      <m:r>
                        <a:rPr lang="en-US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,</m:t>
                      </m:r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𝑏</m:t>
                      </m:r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′,|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𝑧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⟩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0"/>
                </p:custDataLst>
              </p:nvPr>
            </p:nvSpPr>
            <p:spPr>
              <a:xfrm>
                <a:off x="1988650" y="3902237"/>
                <a:ext cx="2426433" cy="477888"/>
              </a:xfrm>
              <a:prstGeom prst="rect">
                <a:avLst/>
              </a:prstGeom>
              <a:blipFill>
                <a:blip r:embed="rId22"/>
                <a:stretch>
                  <a:fillRect r="-503" b="-139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/>
          <p:cNvCxnSpPr/>
          <p:nvPr>
            <p:custDataLst>
              <p:tags r:id="rId11"/>
            </p:custDataLst>
          </p:nvPr>
        </p:nvCxnSpPr>
        <p:spPr>
          <a:xfrm flipV="1">
            <a:off x="2367682" y="4978014"/>
            <a:ext cx="1828800" cy="38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/>
              <p:cNvSpPr txBox="1"/>
              <p:nvPr>
                <p:custDataLst>
                  <p:tags r:id="rId12"/>
                </p:custDataLst>
              </p:nvPr>
            </p:nvSpPr>
            <p:spPr>
              <a:xfrm>
                <a:off x="3024630" y="4491349"/>
                <a:ext cx="61238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𝜋</m:t>
                      </m:r>
                      <m:r>
                        <a:rPr lang="en-US" sz="2400" b="0" i="1" smtClean="0">
                          <a:latin typeface="Cambria Math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charset="0"/>
                        </a:rPr>
                        <m:t>st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2"/>
                </p:custDataLst>
              </p:nvPr>
            </p:nvSpPr>
            <p:spPr>
              <a:xfrm>
                <a:off x="3024630" y="4491349"/>
                <a:ext cx="612386" cy="461665"/>
              </a:xfrm>
              <a:prstGeom prst="rect">
                <a:avLst/>
              </a:prstGeom>
              <a:blipFill>
                <a:blip r:embed="rId23"/>
                <a:stretch>
                  <a:fillRect r="-168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2" name="TextBox 31"/>
              <p:cNvSpPr txBox="1"/>
              <p:nvPr>
                <p:custDataLst>
                  <p:tags r:id="rId13"/>
                </p:custDataLst>
              </p:nvPr>
            </p:nvSpPr>
            <p:spPr>
              <a:xfrm>
                <a:off x="5067348" y="3483473"/>
                <a:ext cx="2747355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Sample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charset="0"/>
                          </a:rPr>
                          <m:t>𝑆</m:t>
                        </m:r>
                        <m:r>
                          <a:rPr lang="en-US" sz="2400" i="1">
                            <a:latin typeface="Cambria Math" charset="0"/>
                          </a:rPr>
                          <m:t>,</m:t>
                        </m:r>
                        <m:r>
                          <a:rPr lang="en-US" sz="2400" i="1">
                            <a:latin typeface="Cambria Math" charset="0"/>
                          </a:rPr>
                          <m:t>𝑥</m:t>
                        </m:r>
                        <m:r>
                          <a:rPr lang="en-US" sz="2400" i="1">
                            <a:latin typeface="Cambria Math" charset="0"/>
                          </a:rPr>
                          <m:t>,</m:t>
                        </m:r>
                        <m:r>
                          <a:rPr lang="en-US" sz="2400" i="1">
                            <a:latin typeface="Cambria Math" charset="0"/>
                          </a:rPr>
                          <m:t>𝑧</m:t>
                        </m:r>
                      </m:e>
                    </m:d>
                  </m:oMath>
                </a14:m>
                <a:endParaRPr lang="en-US" sz="2400" dirty="0"/>
              </a:p>
              <a:p>
                <a:r>
                  <a:rPr lang="en-US" sz="2400" dirty="0">
                    <a:solidFill>
                      <a:srgbClr val="FF0000"/>
                    </a:solidFill>
                  </a:rPr>
                  <a:t>Sample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←</m:t>
                    </m:r>
                    <m:r>
                      <m:rPr>
                        <m:lit/>
                      </m:rPr>
                      <a:rPr lang="en-US" sz="2400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{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0,1</m:t>
                    </m:r>
                    <m:r>
                      <m:rPr>
                        <m:lit/>
                      </m:rPr>
                      <a:rPr lang="en-US" sz="2400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}</m:t>
                    </m:r>
                  </m:oMath>
                </a14:m>
                <a:r>
                  <a:rPr lang="en-US" sz="2400" dirty="0">
                    <a:solidFill>
                      <a:srgbClr val="FF0000"/>
                    </a:solidFill>
                  </a:rPr>
                  <a:t>  </a:t>
                </a:r>
              </a:p>
            </p:txBody>
          </p:sp>
        </mc:Choice>
        <mc:Fallback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3"/>
                </p:custDataLst>
              </p:nvPr>
            </p:nvSpPr>
            <p:spPr>
              <a:xfrm>
                <a:off x="5067348" y="3483473"/>
                <a:ext cx="2747355" cy="830997"/>
              </a:xfrm>
              <a:prstGeom prst="rect">
                <a:avLst/>
              </a:prstGeom>
              <a:blipFill>
                <a:blip r:embed="rId24"/>
                <a:stretch>
                  <a:fillRect l="-3326" t="-5839" b="-153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Box 32"/>
              <p:cNvSpPr txBox="1"/>
              <p:nvPr>
                <p:custDataLst>
                  <p:tags r:id="rId14"/>
                </p:custDataLst>
              </p:nvPr>
            </p:nvSpPr>
            <p:spPr>
              <a:xfrm>
                <a:off x="4298361" y="4939646"/>
                <a:ext cx="3937873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If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𝜋</m:t>
                    </m:r>
                    <m:r>
                      <a:rPr lang="en-US" sz="2400" i="1">
                        <a:latin typeface="Cambria Math" charset="0"/>
                      </a:rPr>
                      <m:t>∉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charset="0"/>
                          </a:rPr>
                          <m:t>𝑆</m:t>
                        </m:r>
                      </m:e>
                      <m:sup>
                        <m:r>
                          <a:rPr lang="en-US" sz="2400" i="1">
                            <a:latin typeface="Cambria Math" charset="0"/>
                          </a:rPr>
                          <m:t>⊥</m:t>
                        </m:r>
                      </m:sup>
                    </m:sSup>
                    <m:r>
                      <a:rPr lang="en-US" sz="2400" i="1">
                        <a:latin typeface="Cambria Math" charset="0"/>
                      </a:rPr>
                      <m:t>+</m:t>
                    </m:r>
                    <m:r>
                      <a:rPr lang="en-US" sz="2400" i="1">
                        <a:latin typeface="Cambria Math" charset="0"/>
                      </a:rPr>
                      <m:t>𝑧</m:t>
                    </m:r>
                  </m:oMath>
                </a14:m>
                <a:r>
                  <a:rPr lang="en-US" sz="2400" dirty="0"/>
                  <a:t>, output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⊥</m:t>
                        </m:r>
                      </m:e>
                    </m:d>
                    <m:d>
                      <m:dPr>
                        <m:begChr m:val="⟨"/>
                        <m:endChr m:val="|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charset="0"/>
                          </a:rPr>
                          <m:t>⊥</m:t>
                        </m:r>
                      </m:e>
                    </m:d>
                  </m:oMath>
                </a14:m>
                <a:endParaRPr lang="en-US" sz="2400" dirty="0"/>
              </a:p>
              <a:p>
                <a:r>
                  <a:rPr lang="en-US" sz="2400" dirty="0">
                    <a:solidFill>
                      <a:srgbClr val="FF0000"/>
                    </a:solidFill>
                  </a:rPr>
                  <a:t>If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𝑏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⊕</m:t>
                        </m:r>
                      </m:e>
                      <m:sub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</m:t>
                        </m:r>
                      </m:sub>
                    </m:sSub>
                    <m:r>
                      <a:rPr lang="en-US" sz="2400" i="1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≠</m:t>
                    </m:r>
                    <m:r>
                      <a:rPr lang="en-US" sz="2400" i="1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𝑏</m:t>
                    </m:r>
                    <m:r>
                      <a:rPr lang="en-US" sz="2400" i="1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′</m:t>
                    </m:r>
                  </m:oMath>
                </a14:m>
                <a:r>
                  <a:rPr lang="en-US" sz="2400" dirty="0">
                    <a:solidFill>
                      <a:srgbClr val="FF0000"/>
                    </a:solidFill>
                  </a:rPr>
                  <a:t>, output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⊥</m:t>
                        </m:r>
                      </m:e>
                    </m:d>
                    <m:d>
                      <m:dPr>
                        <m:begChr m:val="⟨"/>
                        <m:endChr m:val="|"/>
                        <m:ctrlP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⊥</m:t>
                        </m:r>
                      </m:e>
                    </m:d>
                  </m:oMath>
                </a14:m>
                <a:endParaRPr lang="en-US" sz="2400" dirty="0"/>
              </a:p>
              <a:p>
                <a:r>
                  <a:rPr lang="en-US" sz="2400" dirty="0"/>
                  <a:t>Otherwise, output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charset="0"/>
                      </a:rPr>
                      <m:t>st</m:t>
                    </m:r>
                  </m:oMath>
                </a14:m>
                <a:endParaRPr lang="en-US" sz="2400" dirty="0"/>
              </a:p>
            </p:txBody>
          </p:sp>
        </mc:Choice>
        <mc:Fallback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4"/>
                </p:custDataLst>
              </p:nvPr>
            </p:nvSpPr>
            <p:spPr>
              <a:xfrm>
                <a:off x="4298361" y="4939646"/>
                <a:ext cx="3937873" cy="1200329"/>
              </a:xfrm>
              <a:prstGeom prst="rect">
                <a:avLst/>
              </a:prstGeom>
              <a:blipFill>
                <a:blip r:embed="rId25"/>
                <a:stretch>
                  <a:fillRect l="-2322" t="-4061" b="-10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89986235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/>
              <p:cNvSpPr txBox="1"/>
              <p:nvPr>
                <p:custDataLst>
                  <p:tags r:id="rId2"/>
                </p:custDataLst>
              </p:nvPr>
            </p:nvSpPr>
            <p:spPr>
              <a:xfrm>
                <a:off x="833302" y="1410566"/>
                <a:ext cx="723285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Hybrid 1: Delay the dependence of the experiment on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𝑏</m:t>
                    </m:r>
                  </m:oMath>
                </a14:m>
                <a:endParaRPr lang="en-US" sz="2400" b="0" i="1" dirty="0">
                  <a:latin typeface="Cambria Math" charset="0"/>
                </a:endParaRPr>
              </a:p>
            </p:txBody>
          </p:sp>
        </mc:Choice>
        <mc:Fallback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2"/>
                </p:custDataLst>
              </p:nvPr>
            </p:nvSpPr>
            <p:spPr>
              <a:xfrm>
                <a:off x="833302" y="1410566"/>
                <a:ext cx="7232852" cy="461665"/>
              </a:xfrm>
              <a:prstGeom prst="rect">
                <a:avLst/>
              </a:prstGeom>
              <a:blipFill>
                <a:blip r:embed="rId19"/>
                <a:stretch>
                  <a:fillRect l="-1349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>
                <p:custDataLst>
                  <p:tags r:id="rId3"/>
                </p:custDataLst>
              </p:nvPr>
            </p:nvSpPr>
            <p:spPr>
              <a:xfrm>
                <a:off x="884606" y="1861134"/>
                <a:ext cx="6827510" cy="7838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>
                          <a:latin typeface="Cambria Math" charset="0"/>
                        </a:rPr>
                        <m:t>TD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charset="0"/>
                                </a:rPr>
                                <m:t>Hyb</m:t>
                              </m:r>
                            </m:e>
                            <m:sub>
                              <m:r>
                                <a:rPr lang="en-US" sz="240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>
                                  <a:latin typeface="Cambria Math" charset="0"/>
                                </a:rPr>
                                <m:t>0</m:t>
                              </m:r>
                            </m:e>
                          </m:d>
                          <m:r>
                            <a:rPr lang="en-US" sz="2400">
                              <a:latin typeface="Cambria Math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charset="0"/>
                                </a:rPr>
                                <m:t>Hyb</m:t>
                              </m:r>
                            </m:e>
                            <m:sub>
                              <m:r>
                                <a:rPr lang="en-US" sz="240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>
                                  <a:latin typeface="Cambria Math" charset="0"/>
                                </a:rPr>
                                <m:t>1</m:t>
                              </m:r>
                            </m:e>
                          </m:d>
                        </m:e>
                      </m:d>
                      <m:r>
                        <a:rPr lang="en-US" sz="240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>
                              <a:latin typeface="Cambria Math" charset="0"/>
                            </a:rPr>
                            <m:t>2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US" sz="2400">
                          <a:latin typeface="Cambria Math" charset="0"/>
                        </a:rPr>
                        <m:t>TD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charset="0"/>
                                </a:rPr>
                                <m:t>Hyb</m:t>
                              </m:r>
                            </m:e>
                            <m:sub>
                              <m:r>
                                <a:rPr lang="en-US" sz="2400">
                                  <a:latin typeface="Cambria Math" charset="0"/>
                                </a:rPr>
                                <m:t>0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>
                                  <a:latin typeface="Cambria Math" charset="0"/>
                                </a:rPr>
                                <m:t>0</m:t>
                              </m:r>
                            </m:e>
                          </m:d>
                          <m:r>
                            <a:rPr lang="en-US" sz="2400">
                              <a:latin typeface="Cambria Math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charset="0"/>
                                </a:rPr>
                                <m:t>Hyb</m:t>
                              </m:r>
                            </m:e>
                            <m:sub>
                              <m:r>
                                <a:rPr lang="en-US" sz="2400">
                                  <a:latin typeface="Cambria Math" charset="0"/>
                                </a:rPr>
                                <m:t>0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>
                                  <a:latin typeface="Cambria Math" charset="0"/>
                                </a:rPr>
                                <m:t>1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3"/>
                </p:custDataLst>
              </p:nvPr>
            </p:nvSpPr>
            <p:spPr>
              <a:xfrm>
                <a:off x="884606" y="1861134"/>
                <a:ext cx="6827510" cy="783804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itle 1"/>
          <p:cNvSpPr txBox="1">
            <a:spLocks/>
          </p:cNvSpPr>
          <p:nvPr>
            <p:custDataLst>
              <p:tags r:id="rId4"/>
            </p:custDataLst>
          </p:nvPr>
        </p:nvSpPr>
        <p:spPr>
          <a:xfrm>
            <a:off x="388143" y="193842"/>
            <a:ext cx="4104190" cy="8154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Example Proof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/>
              <p:cNvSpPr txBox="1"/>
              <p:nvPr>
                <p:custDataLst>
                  <p:tags r:id="rId5"/>
                </p:custDataLst>
              </p:nvPr>
            </p:nvSpPr>
            <p:spPr>
              <a:xfrm>
                <a:off x="8142805" y="5031962"/>
                <a:ext cx="3492500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rgbClr val="7030A0"/>
                    </a:solidFill>
                  </a:rPr>
                  <a:t>Remains to show that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7030A0"/>
                        </a:solidFill>
                        <a:latin typeface="Cambria Math" charset="0"/>
                      </a:rPr>
                      <m:t>𝑥</m:t>
                    </m:r>
                  </m:oMath>
                </a14:m>
                <a:r>
                  <a:rPr lang="en-US" sz="2400" dirty="0">
                    <a:solidFill>
                      <a:srgbClr val="7030A0"/>
                    </a:solidFill>
                  </a:rPr>
                  <a:t> has a lot of conditional min-entropy</a:t>
                </a:r>
              </a:p>
            </p:txBody>
          </p:sp>
        </mc:Choice>
        <mc:Fallback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5"/>
                </p:custDataLst>
              </p:nvPr>
            </p:nvSpPr>
            <p:spPr>
              <a:xfrm>
                <a:off x="8142805" y="5031962"/>
                <a:ext cx="3492500" cy="1200329"/>
              </a:xfrm>
              <a:prstGeom prst="rect">
                <a:avLst/>
              </a:prstGeom>
              <a:blipFill>
                <a:blip r:embed="rId21"/>
                <a:stretch>
                  <a:fillRect t="-4061" b="-10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ounded Rectangle 20"/>
          <p:cNvSpPr/>
          <p:nvPr>
            <p:custDataLst>
              <p:tags r:id="rId6"/>
            </p:custDataLst>
          </p:nvPr>
        </p:nvSpPr>
        <p:spPr>
          <a:xfrm>
            <a:off x="786162" y="2820002"/>
            <a:ext cx="7256686" cy="3415697"/>
          </a:xfrm>
          <a:prstGeom prst="roundRect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/>
              <p:cNvSpPr txBox="1"/>
              <p:nvPr>
                <p:custDataLst>
                  <p:tags r:id="rId7"/>
                </p:custDataLst>
              </p:nvPr>
            </p:nvSpPr>
            <p:spPr>
              <a:xfrm>
                <a:off x="3330823" y="2947450"/>
                <a:ext cx="1353383" cy="461665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25400">
                <a:solidFill>
                  <a:schemeClr val="accent2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charset="0"/>
                            </a:rPr>
                            <m:t>Hyb</m:t>
                          </m:r>
                        </m:e>
                        <m:sub>
                          <m:r>
                            <a:rPr lang="en-US" sz="2400" b="0" i="0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𝑏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7"/>
                </p:custDataLst>
              </p:nvPr>
            </p:nvSpPr>
            <p:spPr>
              <a:xfrm>
                <a:off x="3330823" y="2947450"/>
                <a:ext cx="1353383" cy="461665"/>
              </a:xfrm>
              <a:prstGeom prst="rect">
                <a:avLst/>
              </a:prstGeom>
              <a:blipFill>
                <a:blip r:embed="rId22"/>
                <a:stretch>
                  <a:fillRect b="-15190"/>
                </a:stretch>
              </a:blipFill>
              <a:ln w="2540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/>
              <p:cNvSpPr txBox="1"/>
              <p:nvPr>
                <p:custDataLst>
                  <p:tags r:id="rId8"/>
                </p:custDataLst>
              </p:nvPr>
            </p:nvSpPr>
            <p:spPr>
              <a:xfrm>
                <a:off x="957224" y="2898698"/>
                <a:ext cx="65915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u="sng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𝒜</m:t>
                      </m:r>
                    </m:oMath>
                  </m:oMathPara>
                </a14:m>
                <a:endParaRPr lang="en-US" sz="3200" u="sng" dirty="0"/>
              </a:p>
            </p:txBody>
          </p:sp>
        </mc:Choice>
        <mc:Fallback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8"/>
                </p:custDataLst>
              </p:nvPr>
            </p:nvSpPr>
            <p:spPr>
              <a:xfrm>
                <a:off x="957224" y="2898698"/>
                <a:ext cx="659155" cy="584775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/>
              <p:cNvSpPr txBox="1"/>
              <p:nvPr>
                <p:custDataLst>
                  <p:tags r:id="rId9"/>
                </p:custDataLst>
              </p:nvPr>
            </p:nvSpPr>
            <p:spPr>
              <a:xfrm>
                <a:off x="6487006" y="2898699"/>
                <a:ext cx="75751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u="sng" smtClean="0">
                          <a:latin typeface="Cambria Math" charset="0"/>
                        </a:rPr>
                        <m:t>𝐶h</m:t>
                      </m:r>
                    </m:oMath>
                  </m:oMathPara>
                </a14:m>
                <a:endParaRPr lang="en-US" sz="3200" u="sng" dirty="0"/>
              </a:p>
            </p:txBody>
          </p:sp>
        </mc:Choice>
        <mc:Fallback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9"/>
                </p:custDataLst>
              </p:nvPr>
            </p:nvSpPr>
            <p:spPr>
              <a:xfrm>
                <a:off x="6487006" y="2898699"/>
                <a:ext cx="757515" cy="584775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/>
          <p:cNvCxnSpPr/>
          <p:nvPr>
            <p:custDataLst>
              <p:tags r:id="rId10"/>
            </p:custDataLst>
          </p:nvPr>
        </p:nvCxnSpPr>
        <p:spPr>
          <a:xfrm flipH="1">
            <a:off x="2354982" y="4477353"/>
            <a:ext cx="182880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/>
              <p:cNvSpPr txBox="1"/>
              <p:nvPr>
                <p:custDataLst>
                  <p:tags r:id="rId11"/>
                </p:custDataLst>
              </p:nvPr>
            </p:nvSpPr>
            <p:spPr>
              <a:xfrm>
                <a:off x="1988650" y="3902237"/>
                <a:ext cx="2426433" cy="4778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Com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𝑆</m:t>
                          </m:r>
                        </m:e>
                      </m:d>
                      <m:r>
                        <a:rPr lang="en-US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,</m:t>
                      </m:r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𝑏</m:t>
                      </m:r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′,|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𝑧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⟩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1"/>
                </p:custDataLst>
              </p:nvPr>
            </p:nvSpPr>
            <p:spPr>
              <a:xfrm>
                <a:off x="1988650" y="3902237"/>
                <a:ext cx="2426433" cy="477888"/>
              </a:xfrm>
              <a:prstGeom prst="rect">
                <a:avLst/>
              </a:prstGeom>
              <a:blipFill>
                <a:blip r:embed="rId25"/>
                <a:stretch>
                  <a:fillRect r="-503" b="-139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/>
          <p:cNvCxnSpPr/>
          <p:nvPr>
            <p:custDataLst>
              <p:tags r:id="rId12"/>
            </p:custDataLst>
          </p:nvPr>
        </p:nvCxnSpPr>
        <p:spPr>
          <a:xfrm flipV="1">
            <a:off x="2367682" y="4978014"/>
            <a:ext cx="1828800" cy="38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/>
              <p:cNvSpPr txBox="1"/>
              <p:nvPr>
                <p:custDataLst>
                  <p:tags r:id="rId13"/>
                </p:custDataLst>
              </p:nvPr>
            </p:nvSpPr>
            <p:spPr>
              <a:xfrm>
                <a:off x="3024630" y="4491349"/>
                <a:ext cx="61238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𝜋</m:t>
                      </m:r>
                      <m:r>
                        <a:rPr lang="en-US" sz="2400" b="0" i="1" smtClean="0">
                          <a:latin typeface="Cambria Math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charset="0"/>
                        </a:rPr>
                        <m:t>st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3"/>
                </p:custDataLst>
              </p:nvPr>
            </p:nvSpPr>
            <p:spPr>
              <a:xfrm>
                <a:off x="3024630" y="4491349"/>
                <a:ext cx="612386" cy="461665"/>
              </a:xfrm>
              <a:prstGeom prst="rect">
                <a:avLst/>
              </a:prstGeom>
              <a:blipFill>
                <a:blip r:embed="rId26"/>
                <a:stretch>
                  <a:fillRect r="-168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2" name="TextBox 31"/>
              <p:cNvSpPr txBox="1"/>
              <p:nvPr>
                <p:custDataLst>
                  <p:tags r:id="rId14"/>
                </p:custDataLst>
              </p:nvPr>
            </p:nvSpPr>
            <p:spPr>
              <a:xfrm>
                <a:off x="5067348" y="3483473"/>
                <a:ext cx="2747355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Sample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charset="0"/>
                          </a:rPr>
                          <m:t>𝑆</m:t>
                        </m:r>
                        <m:r>
                          <a:rPr lang="en-US" sz="2400" i="1">
                            <a:latin typeface="Cambria Math" charset="0"/>
                          </a:rPr>
                          <m:t>,</m:t>
                        </m:r>
                        <m:r>
                          <a:rPr lang="en-US" sz="2400" i="1">
                            <a:latin typeface="Cambria Math" charset="0"/>
                          </a:rPr>
                          <m:t>𝑥</m:t>
                        </m:r>
                        <m:r>
                          <a:rPr lang="en-US" sz="2400" i="1">
                            <a:latin typeface="Cambria Math" charset="0"/>
                          </a:rPr>
                          <m:t>,</m:t>
                        </m:r>
                        <m:r>
                          <a:rPr lang="en-US" sz="2400" i="1">
                            <a:latin typeface="Cambria Math" charset="0"/>
                          </a:rPr>
                          <m:t>𝑧</m:t>
                        </m:r>
                      </m:e>
                    </m:d>
                  </m:oMath>
                </a14:m>
                <a:endParaRPr lang="en-US" sz="2400" dirty="0"/>
              </a:p>
              <a:p>
                <a:r>
                  <a:rPr lang="en-US" sz="2400" dirty="0">
                    <a:solidFill>
                      <a:srgbClr val="FF0000"/>
                    </a:solidFill>
                  </a:rPr>
                  <a:t>Sample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←</m:t>
                    </m:r>
                    <m:r>
                      <m:rPr>
                        <m:lit/>
                      </m:rPr>
                      <a:rPr lang="en-US" sz="2400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{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0,1</m:t>
                    </m:r>
                    <m:r>
                      <m:rPr>
                        <m:lit/>
                      </m:rPr>
                      <a:rPr lang="en-US" sz="2400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}</m:t>
                    </m:r>
                  </m:oMath>
                </a14:m>
                <a:r>
                  <a:rPr lang="en-US" sz="2400" dirty="0">
                    <a:solidFill>
                      <a:srgbClr val="FF0000"/>
                    </a:solidFill>
                  </a:rPr>
                  <a:t>  </a:t>
                </a:r>
              </a:p>
            </p:txBody>
          </p:sp>
        </mc:Choice>
        <mc:Fallback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4"/>
                </p:custDataLst>
              </p:nvPr>
            </p:nvSpPr>
            <p:spPr>
              <a:xfrm>
                <a:off x="5067348" y="3483473"/>
                <a:ext cx="2747355" cy="830997"/>
              </a:xfrm>
              <a:prstGeom prst="rect">
                <a:avLst/>
              </a:prstGeom>
              <a:blipFill>
                <a:blip r:embed="rId27"/>
                <a:stretch>
                  <a:fillRect l="-3326" t="-5839" b="-153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Box 32"/>
              <p:cNvSpPr txBox="1"/>
              <p:nvPr>
                <p:custDataLst>
                  <p:tags r:id="rId15"/>
                </p:custDataLst>
              </p:nvPr>
            </p:nvSpPr>
            <p:spPr>
              <a:xfrm>
                <a:off x="4298361" y="4939646"/>
                <a:ext cx="3937873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If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𝜋</m:t>
                    </m:r>
                    <m:r>
                      <a:rPr lang="en-US" sz="2400" i="1">
                        <a:latin typeface="Cambria Math" charset="0"/>
                      </a:rPr>
                      <m:t>∉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charset="0"/>
                          </a:rPr>
                          <m:t>𝑆</m:t>
                        </m:r>
                      </m:e>
                      <m:sup>
                        <m:r>
                          <a:rPr lang="en-US" sz="2400" i="1">
                            <a:latin typeface="Cambria Math" charset="0"/>
                          </a:rPr>
                          <m:t>⊥</m:t>
                        </m:r>
                      </m:sup>
                    </m:sSup>
                    <m:r>
                      <a:rPr lang="en-US" sz="2400" i="1">
                        <a:latin typeface="Cambria Math" charset="0"/>
                      </a:rPr>
                      <m:t>+</m:t>
                    </m:r>
                    <m:r>
                      <a:rPr lang="en-US" sz="2400" i="1">
                        <a:latin typeface="Cambria Math" charset="0"/>
                      </a:rPr>
                      <m:t>𝑧</m:t>
                    </m:r>
                  </m:oMath>
                </a14:m>
                <a:r>
                  <a:rPr lang="en-US" sz="2400" dirty="0"/>
                  <a:t>, output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⊥</m:t>
                        </m:r>
                      </m:e>
                    </m:d>
                    <m:d>
                      <m:dPr>
                        <m:begChr m:val="⟨"/>
                        <m:endChr m:val="|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charset="0"/>
                          </a:rPr>
                          <m:t>⊥</m:t>
                        </m:r>
                      </m:e>
                    </m:d>
                  </m:oMath>
                </a14:m>
                <a:endParaRPr lang="en-US" sz="2400" dirty="0"/>
              </a:p>
              <a:p>
                <a:r>
                  <a:rPr lang="en-US" sz="2400" dirty="0">
                    <a:solidFill>
                      <a:srgbClr val="FF0000"/>
                    </a:solidFill>
                  </a:rPr>
                  <a:t>If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𝑏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⊕</m:t>
                        </m:r>
                      </m:e>
                      <m:sub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</m:t>
                        </m:r>
                      </m:sub>
                    </m:sSub>
                    <m:r>
                      <a:rPr lang="en-US" sz="2400" i="1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≠</m:t>
                    </m:r>
                    <m:r>
                      <a:rPr lang="en-US" sz="2400" i="1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𝑏</m:t>
                    </m:r>
                    <m:r>
                      <a:rPr lang="en-US" sz="2400" i="1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′</m:t>
                    </m:r>
                  </m:oMath>
                </a14:m>
                <a:r>
                  <a:rPr lang="en-US" sz="2400" dirty="0">
                    <a:solidFill>
                      <a:srgbClr val="FF0000"/>
                    </a:solidFill>
                  </a:rPr>
                  <a:t>, output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⊥</m:t>
                        </m:r>
                      </m:e>
                    </m:d>
                    <m:d>
                      <m:dPr>
                        <m:begChr m:val="⟨"/>
                        <m:endChr m:val="|"/>
                        <m:ctrlP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⊥</m:t>
                        </m:r>
                      </m:e>
                    </m:d>
                  </m:oMath>
                </a14:m>
                <a:endParaRPr lang="en-US" sz="2400" dirty="0"/>
              </a:p>
              <a:p>
                <a:r>
                  <a:rPr lang="en-US" sz="2400" dirty="0"/>
                  <a:t>Otherwise, output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charset="0"/>
                      </a:rPr>
                      <m:t>st</m:t>
                    </m:r>
                  </m:oMath>
                </a14:m>
                <a:endParaRPr lang="en-US" sz="2400" dirty="0"/>
              </a:p>
            </p:txBody>
          </p:sp>
        </mc:Choice>
        <mc:Fallback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5"/>
                </p:custDataLst>
              </p:nvPr>
            </p:nvSpPr>
            <p:spPr>
              <a:xfrm>
                <a:off x="4298361" y="4939646"/>
                <a:ext cx="3937873" cy="1200329"/>
              </a:xfrm>
              <a:prstGeom prst="rect">
                <a:avLst/>
              </a:prstGeom>
              <a:blipFill>
                <a:blip r:embed="rId28"/>
                <a:stretch>
                  <a:fillRect l="-2322" t="-4061" b="-10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Oval 33"/>
          <p:cNvSpPr/>
          <p:nvPr>
            <p:custDataLst>
              <p:tags r:id="rId16"/>
            </p:custDataLst>
          </p:nvPr>
        </p:nvSpPr>
        <p:spPr>
          <a:xfrm>
            <a:off x="5105448" y="5292160"/>
            <a:ext cx="539027" cy="520700"/>
          </a:xfrm>
          <a:prstGeom prst="ellipse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166756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6" descr="ay 15, 2020 - 99+ Outline Cloud Clipart, Free Download Transparent Png 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9195" y="1803421"/>
            <a:ext cx="4211432" cy="2572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" name="Rectangle 69"/>
          <p:cNvSpPr/>
          <p:nvPr/>
        </p:nvSpPr>
        <p:spPr>
          <a:xfrm>
            <a:off x="9382376" y="2938498"/>
            <a:ext cx="548640" cy="548640"/>
          </a:xfrm>
          <a:prstGeom prst="rect">
            <a:avLst/>
          </a:prstGeom>
          <a:solidFill>
            <a:schemeClr val="accent4">
              <a:alpha val="2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  <a:ea typeface="Braggadocio" charset="0"/>
              <a:cs typeface="Braggadocio" charset="0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9023732" y="2644031"/>
            <a:ext cx="53893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|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/>
              <p:cNvSpPr txBox="1"/>
              <p:nvPr/>
            </p:nvSpPr>
            <p:spPr>
              <a:xfrm>
                <a:off x="9755333" y="2644031"/>
                <a:ext cx="636713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000" b="0" i="1" smtClean="0">
                          <a:latin typeface="Cambria Math" charset="0"/>
                        </a:rPr>
                        <m:t>⟩</m:t>
                      </m:r>
                    </m:oMath>
                  </m:oMathPara>
                </a14:m>
                <a:endParaRPr lang="en-US" sz="6000" dirty="0"/>
              </a:p>
            </p:txBody>
          </p:sp>
        </mc:Choice>
        <mc:Fallback xmlns="">
          <p:sp>
            <p:nvSpPr>
              <p:cNvPr id="72" name="TextBox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55333" y="2644031"/>
                <a:ext cx="636713" cy="1015663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5" name="Picture 8" descr="ocked Padlock Outline Security Symbol Vector - Clip Art Black And White  Loc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2456" y="2712408"/>
            <a:ext cx="332850" cy="426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oman reading Icon 387773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191" y="853131"/>
            <a:ext cx="4370107" cy="4370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5" name="Straight Arrow Connector 34"/>
          <p:cNvCxnSpPr/>
          <p:nvPr/>
        </p:nvCxnSpPr>
        <p:spPr>
          <a:xfrm>
            <a:off x="3974356" y="2432668"/>
            <a:ext cx="317689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3970828" y="3419163"/>
            <a:ext cx="3180423" cy="60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4099705" y="2938498"/>
            <a:ext cx="31768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“Please delete my data”</a:t>
            </a:r>
          </a:p>
        </p:txBody>
      </p:sp>
      <p:cxnSp>
        <p:nvCxnSpPr>
          <p:cNvPr id="38" name="Straight Arrow Connector 37"/>
          <p:cNvCxnSpPr/>
          <p:nvPr/>
        </p:nvCxnSpPr>
        <p:spPr>
          <a:xfrm flipH="1">
            <a:off x="3970828" y="3889094"/>
            <a:ext cx="3180423" cy="1138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5037445" y="1445058"/>
            <a:ext cx="53893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|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/>
              <p:cNvSpPr txBox="1"/>
              <p:nvPr/>
            </p:nvSpPr>
            <p:spPr>
              <a:xfrm>
                <a:off x="5769046" y="1445058"/>
                <a:ext cx="636713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000" b="0" i="1" smtClean="0">
                          <a:latin typeface="Cambria Math" charset="0"/>
                        </a:rPr>
                        <m:t>⟩</m:t>
                      </m:r>
                    </m:oMath>
                  </m:oMathPara>
                </a14:m>
                <a:endParaRPr lang="en-US" sz="6000" dirty="0"/>
              </a:p>
            </p:txBody>
          </p:sp>
        </mc:Choice>
        <mc:Fallback xmlns="">
          <p:sp>
            <p:nvSpPr>
              <p:cNvPr id="41" name="TextBox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9046" y="1445058"/>
                <a:ext cx="636713" cy="1015663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Rectangle 41"/>
          <p:cNvSpPr/>
          <p:nvPr/>
        </p:nvSpPr>
        <p:spPr>
          <a:xfrm>
            <a:off x="5397766" y="1744880"/>
            <a:ext cx="548640" cy="548640"/>
          </a:xfrm>
          <a:prstGeom prst="rect">
            <a:avLst/>
          </a:prstGeom>
          <a:solidFill>
            <a:schemeClr val="accent4">
              <a:alpha val="2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ea typeface="Braggadocio" charset="0"/>
                <a:cs typeface="Braggadocio" charset="0"/>
              </a:rPr>
              <a:t>D</a:t>
            </a:r>
          </a:p>
        </p:txBody>
      </p:sp>
      <p:pic>
        <p:nvPicPr>
          <p:cNvPr id="43" name="Picture 8" descr="ocked Padlock Outline Security Symbol Vector - Clip Art Black And White  Loc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0832" y="1515379"/>
            <a:ext cx="332850" cy="426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TextBox 43"/>
          <p:cNvSpPr txBox="1"/>
          <p:nvPr/>
        </p:nvSpPr>
        <p:spPr>
          <a:xfrm>
            <a:off x="345707" y="4935315"/>
            <a:ext cx="118462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400" dirty="0"/>
              <a:t>Assumption: Malicious server cannot recover D from the encoding in polynomial time</a:t>
            </a:r>
          </a:p>
        </p:txBody>
      </p:sp>
      <p:pic>
        <p:nvPicPr>
          <p:cNvPr id="2050" name="Picture 2" descr="ertificate Icon 5927781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3226" y="3240973"/>
            <a:ext cx="875469" cy="875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itle 1"/>
          <p:cNvSpPr txBox="1">
            <a:spLocks/>
          </p:cNvSpPr>
          <p:nvPr/>
        </p:nvSpPr>
        <p:spPr>
          <a:xfrm>
            <a:off x="175191" y="125251"/>
            <a:ext cx="7850763" cy="10343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Certified Deletion: Cloud Storage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667601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388143" y="193842"/>
            <a:ext cx="4104190" cy="815493"/>
          </a:xfrm>
        </p:spPr>
        <p:txBody>
          <a:bodyPr/>
          <a:lstStyle/>
          <a:p>
            <a:r>
              <a:rPr lang="en-US" dirty="0"/>
              <a:t>Example Proof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>
                <p:custDataLst>
                  <p:tags r:id="rId3"/>
                </p:custDataLst>
              </p:nvPr>
            </p:nvSpPr>
            <p:spPr>
              <a:xfrm>
                <a:off x="4748441" y="218507"/>
                <a:ext cx="7294667" cy="847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Want to show: If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𝒜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(|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𝑥</m:t>
                        </m:r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𝑧</m:t>
                        </m:r>
                      </m:sub>
                    </m:sSub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⟩, 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Com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))</m:t>
                    </m:r>
                  </m:oMath>
                </a14:m>
                <a:r>
                  <a:rPr lang="en-US" sz="2400" b="1" dirty="0"/>
                  <a:t> </a:t>
                </a:r>
                <a:r>
                  <a:rPr lang="en-US" sz="2400" dirty="0"/>
                  <a:t>outputs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𝜋</m:t>
                    </m:r>
                    <m:r>
                      <a:rPr lang="en-US" sz="2400" b="0" i="1" smtClean="0">
                        <a:latin typeface="Cambria Math" charset="0"/>
                      </a:rPr>
                      <m:t>∈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𝑆</m:t>
                        </m:r>
                      </m:e>
                      <m:sup>
                        <m:r>
                          <a:rPr lang="en-US" sz="2400" b="0" i="1" smtClean="0">
                            <a:latin typeface="Cambria Math" charset="0"/>
                          </a:rPr>
                          <m:t>⊥</m:t>
                        </m:r>
                      </m:sup>
                    </m:sSup>
                    <m:r>
                      <a:rPr lang="en-US" sz="2400" b="0" i="1" smtClean="0">
                        <a:latin typeface="Cambria Math" charset="0"/>
                      </a:rPr>
                      <m:t>+</m:t>
                    </m:r>
                    <m:r>
                      <a:rPr lang="en-US" sz="2400" b="0" i="1" smtClean="0">
                        <a:latin typeface="Cambria Math" charset="0"/>
                      </a:rPr>
                      <m:t>𝑧</m:t>
                    </m:r>
                  </m:oMath>
                </a14:m>
                <a:r>
                  <a:rPr lang="en-US" sz="2400" dirty="0"/>
                  <a:t>, then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𝑥</m:t>
                    </m:r>
                  </m:oMath>
                </a14:m>
                <a:r>
                  <a:rPr lang="en-US" sz="2400" b="1" dirty="0"/>
                  <a:t> </a:t>
                </a:r>
                <a:r>
                  <a:rPr lang="en-US" sz="2400" dirty="0"/>
                  <a:t>has a lot of conditional min-entropy</a:t>
                </a:r>
                <a:endParaRPr lang="en-US" sz="2400" b="1" dirty="0"/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3"/>
                </p:custDataLst>
              </p:nvPr>
            </p:nvSpPr>
            <p:spPr>
              <a:xfrm>
                <a:off x="4748441" y="218507"/>
                <a:ext cx="7294667" cy="847220"/>
              </a:xfrm>
              <a:prstGeom prst="rect">
                <a:avLst/>
              </a:prstGeom>
              <a:blipFill>
                <a:blip r:embed="rId6"/>
                <a:stretch>
                  <a:fillRect l="-668" t="-5036" r="-1587" b="-158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ounded Rectangle 1"/>
          <p:cNvSpPr/>
          <p:nvPr>
            <p:custDataLst>
              <p:tags r:id="rId4"/>
            </p:custDataLst>
          </p:nvPr>
        </p:nvSpPr>
        <p:spPr>
          <a:xfrm>
            <a:off x="4748441" y="154608"/>
            <a:ext cx="7271624" cy="907039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695893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388143" y="193842"/>
            <a:ext cx="4104190" cy="815493"/>
          </a:xfrm>
        </p:spPr>
        <p:txBody>
          <a:bodyPr/>
          <a:lstStyle/>
          <a:p>
            <a:r>
              <a:rPr lang="en-US" dirty="0"/>
              <a:t>Example Proof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>
                <p:custDataLst>
                  <p:tags r:id="rId3"/>
                </p:custDataLst>
              </p:nvPr>
            </p:nvSpPr>
            <p:spPr>
              <a:xfrm>
                <a:off x="4748441" y="218507"/>
                <a:ext cx="7294667" cy="847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Want to show: If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𝒜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(|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𝑥</m:t>
                        </m:r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𝑧</m:t>
                        </m:r>
                      </m:sub>
                    </m:sSub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⟩, 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Com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))</m:t>
                    </m:r>
                  </m:oMath>
                </a14:m>
                <a:r>
                  <a:rPr lang="en-US" sz="2400" b="1" dirty="0"/>
                  <a:t> </a:t>
                </a:r>
                <a:r>
                  <a:rPr lang="en-US" sz="2400" dirty="0"/>
                  <a:t>outputs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𝜋</m:t>
                    </m:r>
                    <m:r>
                      <a:rPr lang="en-US" sz="2400" b="0" i="1" smtClean="0">
                        <a:latin typeface="Cambria Math" charset="0"/>
                      </a:rPr>
                      <m:t>∈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𝑆</m:t>
                        </m:r>
                      </m:e>
                      <m:sup>
                        <m:r>
                          <a:rPr lang="en-US" sz="2400" b="0" i="1" smtClean="0">
                            <a:latin typeface="Cambria Math" charset="0"/>
                          </a:rPr>
                          <m:t>⊥</m:t>
                        </m:r>
                      </m:sup>
                    </m:sSup>
                    <m:r>
                      <a:rPr lang="en-US" sz="2400" b="0" i="1" smtClean="0">
                        <a:latin typeface="Cambria Math" charset="0"/>
                      </a:rPr>
                      <m:t>+</m:t>
                    </m:r>
                    <m:r>
                      <a:rPr lang="en-US" sz="2400" b="0" i="1" smtClean="0">
                        <a:latin typeface="Cambria Math" charset="0"/>
                      </a:rPr>
                      <m:t>𝑧</m:t>
                    </m:r>
                  </m:oMath>
                </a14:m>
                <a:r>
                  <a:rPr lang="en-US" sz="2400" dirty="0"/>
                  <a:t>, then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𝑥</m:t>
                    </m:r>
                  </m:oMath>
                </a14:m>
                <a:r>
                  <a:rPr lang="en-US" sz="2400" b="1" dirty="0"/>
                  <a:t> </a:t>
                </a:r>
                <a:r>
                  <a:rPr lang="en-US" sz="2400" dirty="0"/>
                  <a:t>has a lot of conditional min-entropy</a:t>
                </a:r>
                <a:endParaRPr lang="en-US" sz="2400" b="1" dirty="0"/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3"/>
                </p:custDataLst>
              </p:nvPr>
            </p:nvSpPr>
            <p:spPr>
              <a:xfrm>
                <a:off x="4748441" y="218507"/>
                <a:ext cx="7294667" cy="847220"/>
              </a:xfrm>
              <a:prstGeom prst="rect">
                <a:avLst/>
              </a:prstGeom>
              <a:blipFill>
                <a:blip r:embed="rId7"/>
                <a:stretch>
                  <a:fillRect l="-668" t="-5036" r="-1587" b="-158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ounded Rectangle 1"/>
          <p:cNvSpPr/>
          <p:nvPr>
            <p:custDataLst>
              <p:tags r:id="rId4"/>
            </p:custDataLst>
          </p:nvPr>
        </p:nvSpPr>
        <p:spPr>
          <a:xfrm>
            <a:off x="4748441" y="154608"/>
            <a:ext cx="7271624" cy="907039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/>
              <p:cNvSpPr txBox="1"/>
              <p:nvPr>
                <p:custDataLst>
                  <p:tags r:id="rId5"/>
                </p:custDataLst>
              </p:nvPr>
            </p:nvSpPr>
            <p:spPr>
              <a:xfrm>
                <a:off x="2116534" y="1103684"/>
                <a:ext cx="3227807" cy="4778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𝒜</m:t>
                      </m:r>
                      <m:r>
                        <a:rPr lang="en-US" sz="24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(|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  <m:r>
                            <a:rPr lang="en-US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𝑧</m:t>
                          </m:r>
                        </m:sub>
                      </m:sSub>
                      <m:r>
                        <a:rPr lang="en-US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⟩</m:t>
                      </m:r>
                      <m:r>
                        <a:rPr lang="en-US" sz="24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Com</m:t>
                      </m:r>
                      <m:r>
                        <a:rPr lang="en-US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r>
                        <a:rPr lang="en-US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𝑆</m:t>
                      </m:r>
                      <m:r>
                        <a:rPr lang="en-US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))→</m:t>
                      </m:r>
                      <m:r>
                        <a:rPr lang="en-US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𝜋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5"/>
                </p:custDataLst>
              </p:nvPr>
            </p:nvSpPr>
            <p:spPr>
              <a:xfrm>
                <a:off x="2116534" y="1103684"/>
                <a:ext cx="3227807" cy="477888"/>
              </a:xfrm>
              <a:prstGeom prst="rect">
                <a:avLst/>
              </a:prstGeom>
              <a:blipFill>
                <a:blip r:embed="rId8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92402872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388143" y="193842"/>
            <a:ext cx="4104190" cy="815493"/>
          </a:xfrm>
        </p:spPr>
        <p:txBody>
          <a:bodyPr/>
          <a:lstStyle/>
          <a:p>
            <a:r>
              <a:rPr lang="en-US" dirty="0"/>
              <a:t>Example Proof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>
                <p:custDataLst>
                  <p:tags r:id="rId3"/>
                </p:custDataLst>
              </p:nvPr>
            </p:nvSpPr>
            <p:spPr>
              <a:xfrm>
                <a:off x="4748441" y="218507"/>
                <a:ext cx="7294667" cy="847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Want to show: If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𝒜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(|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𝑥</m:t>
                        </m:r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𝑧</m:t>
                        </m:r>
                      </m:sub>
                    </m:sSub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⟩, 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Com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))</m:t>
                    </m:r>
                  </m:oMath>
                </a14:m>
                <a:r>
                  <a:rPr lang="en-US" sz="2400" b="1" dirty="0"/>
                  <a:t> </a:t>
                </a:r>
                <a:r>
                  <a:rPr lang="en-US" sz="2400" dirty="0"/>
                  <a:t>outputs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𝜋</m:t>
                    </m:r>
                    <m:r>
                      <a:rPr lang="en-US" sz="2400" b="0" i="1" smtClean="0">
                        <a:latin typeface="Cambria Math" charset="0"/>
                      </a:rPr>
                      <m:t>∈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𝑆</m:t>
                        </m:r>
                      </m:e>
                      <m:sup>
                        <m:r>
                          <a:rPr lang="en-US" sz="2400" b="0" i="1" smtClean="0">
                            <a:latin typeface="Cambria Math" charset="0"/>
                          </a:rPr>
                          <m:t>⊥</m:t>
                        </m:r>
                      </m:sup>
                    </m:sSup>
                    <m:r>
                      <a:rPr lang="en-US" sz="2400" b="0" i="1" smtClean="0">
                        <a:latin typeface="Cambria Math" charset="0"/>
                      </a:rPr>
                      <m:t>+</m:t>
                    </m:r>
                    <m:r>
                      <a:rPr lang="en-US" sz="2400" b="0" i="1" smtClean="0">
                        <a:latin typeface="Cambria Math" charset="0"/>
                      </a:rPr>
                      <m:t>𝑧</m:t>
                    </m:r>
                  </m:oMath>
                </a14:m>
                <a:r>
                  <a:rPr lang="en-US" sz="2400" dirty="0"/>
                  <a:t>, then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𝑥</m:t>
                    </m:r>
                  </m:oMath>
                </a14:m>
                <a:r>
                  <a:rPr lang="en-US" sz="2400" b="1" dirty="0"/>
                  <a:t> </a:t>
                </a:r>
                <a:r>
                  <a:rPr lang="en-US" sz="2400" dirty="0"/>
                  <a:t>has a lot of conditional min-entropy</a:t>
                </a:r>
                <a:endParaRPr lang="en-US" sz="2400" b="1" dirty="0"/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3"/>
                </p:custDataLst>
              </p:nvPr>
            </p:nvSpPr>
            <p:spPr>
              <a:xfrm>
                <a:off x="4748441" y="218507"/>
                <a:ext cx="7294667" cy="847220"/>
              </a:xfrm>
              <a:prstGeom prst="rect">
                <a:avLst/>
              </a:prstGeom>
              <a:blipFill>
                <a:blip r:embed="rId12"/>
                <a:stretch>
                  <a:fillRect l="-668" t="-5036" r="-1587" b="-158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ounded Rectangle 1"/>
          <p:cNvSpPr/>
          <p:nvPr>
            <p:custDataLst>
              <p:tags r:id="rId4"/>
            </p:custDataLst>
          </p:nvPr>
        </p:nvSpPr>
        <p:spPr>
          <a:xfrm>
            <a:off x="4748441" y="154608"/>
            <a:ext cx="7271624" cy="907039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/>
              <p:cNvSpPr txBox="1"/>
              <p:nvPr>
                <p:custDataLst>
                  <p:tags r:id="rId5"/>
                </p:custDataLst>
              </p:nvPr>
            </p:nvSpPr>
            <p:spPr>
              <a:xfrm>
                <a:off x="2116534" y="1103684"/>
                <a:ext cx="3227807" cy="4778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𝒜</m:t>
                      </m:r>
                      <m:r>
                        <a:rPr lang="en-US" sz="24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(|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  <m:r>
                            <a:rPr lang="en-US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𝑧</m:t>
                          </m:r>
                        </m:sub>
                      </m:sSub>
                      <m:r>
                        <a:rPr lang="en-US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⟩</m:t>
                      </m:r>
                      <m:r>
                        <a:rPr lang="en-US" sz="24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Com</m:t>
                      </m:r>
                      <m:r>
                        <a:rPr lang="en-US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r>
                        <a:rPr lang="en-US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𝑆</m:t>
                      </m:r>
                      <m:r>
                        <a:rPr lang="en-US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))→</m:t>
                      </m:r>
                      <m:r>
                        <a:rPr lang="en-US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𝜋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5"/>
                </p:custDataLst>
              </p:nvPr>
            </p:nvSpPr>
            <p:spPr>
              <a:xfrm>
                <a:off x="2116534" y="1103684"/>
                <a:ext cx="3227807" cy="477888"/>
              </a:xfrm>
              <a:prstGeom prst="rect">
                <a:avLst/>
              </a:prstGeom>
              <a:blipFill>
                <a:blip r:embed="rId13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>
                <p:custDataLst>
                  <p:tags r:id="rId6"/>
                </p:custDataLst>
              </p:nvPr>
            </p:nvSpPr>
            <p:spPr>
              <a:xfrm>
                <a:off x="2116534" y="2142728"/>
                <a:ext cx="3227807" cy="4778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𝒜</m:t>
                      </m:r>
                      <m:r>
                        <a:rPr lang="en-US" sz="24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(|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  <m:r>
                            <a:rPr lang="en-US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𝑧</m:t>
                          </m:r>
                        </m:sub>
                      </m:sSub>
                      <m:r>
                        <a:rPr lang="en-US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⟩</m:t>
                      </m:r>
                      <m:r>
                        <a:rPr lang="en-US" sz="24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Com</m:t>
                      </m:r>
                      <m:r>
                        <a:rPr lang="en-US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r>
                        <a:rPr lang="en-US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𝑆</m:t>
                      </m:r>
                      <m:r>
                        <a:rPr lang="en-US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))→</m:t>
                      </m:r>
                      <m:r>
                        <a:rPr lang="en-US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𝜋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6"/>
                </p:custDataLst>
              </p:nvPr>
            </p:nvSpPr>
            <p:spPr>
              <a:xfrm>
                <a:off x="2116534" y="2142728"/>
                <a:ext cx="3227807" cy="477888"/>
              </a:xfrm>
              <a:prstGeom prst="rect">
                <a:avLst/>
              </a:prstGeom>
              <a:blipFill>
                <a:blip r:embed="rId14"/>
                <a:stretch>
                  <a:fillRect b="-139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/>
              <p:cNvSpPr txBox="1"/>
              <p:nvPr>
                <p:custDataLst>
                  <p:tags r:id="rId7"/>
                </p:custDataLst>
              </p:nvPr>
            </p:nvSpPr>
            <p:spPr>
              <a:xfrm>
                <a:off x="200059" y="1927081"/>
                <a:ext cx="1525226" cy="103618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b="0" i="1" smtClean="0">
                              <a:latin typeface="Cambria Math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∈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charset="0"/>
                            </a:rPr>
                            <m:t>co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𝑆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)</m:t>
                          </m:r>
                        </m:sub>
                        <m:sup/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|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⟩</m:t>
                          </m:r>
                        </m:e>
                      </m:nary>
                    </m:oMath>
                  </m:oMathPara>
                </a14:m>
                <a:endParaRPr lang="en-US" sz="2400" i="1" dirty="0"/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7"/>
                </p:custDataLst>
              </p:nvPr>
            </p:nvSpPr>
            <p:spPr>
              <a:xfrm>
                <a:off x="200059" y="1927081"/>
                <a:ext cx="1525226" cy="103618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Straight Arrow Connector 35"/>
          <p:cNvCxnSpPr/>
          <p:nvPr>
            <p:custDataLst>
              <p:tags r:id="rId8"/>
            </p:custDataLst>
          </p:nvPr>
        </p:nvCxnSpPr>
        <p:spPr>
          <a:xfrm>
            <a:off x="3327400" y="1619672"/>
            <a:ext cx="0" cy="45720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Block Arc 39"/>
          <p:cNvSpPr/>
          <p:nvPr>
            <p:custDataLst>
              <p:tags r:id="rId9"/>
            </p:custDataLst>
          </p:nvPr>
        </p:nvSpPr>
        <p:spPr>
          <a:xfrm>
            <a:off x="1390893" y="1809415"/>
            <a:ext cx="1636574" cy="793625"/>
          </a:xfrm>
          <a:prstGeom prst="blockArc">
            <a:avLst>
              <a:gd name="adj1" fmla="val 10800000"/>
              <a:gd name="adj2" fmla="val 37669"/>
              <a:gd name="adj3" fmla="val 2947"/>
            </a:avLst>
          </a:prstGeom>
          <a:pattFill prst="dkVert">
            <a:fgClr>
              <a:schemeClr val="tx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2" name="TextBox 41"/>
          <p:cNvSpPr txBox="1"/>
          <p:nvPr>
            <p:custDataLst>
              <p:tags r:id="rId10"/>
            </p:custDataLst>
          </p:nvPr>
        </p:nvSpPr>
        <p:spPr>
          <a:xfrm>
            <a:off x="3327400" y="1650953"/>
            <a:ext cx="90877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Purify</a:t>
            </a:r>
            <a:r>
              <a:rPr lang="en-US" dirty="0"/>
              <a:t>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3523306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388143" y="193842"/>
            <a:ext cx="4104190" cy="815493"/>
          </a:xfrm>
        </p:spPr>
        <p:txBody>
          <a:bodyPr/>
          <a:lstStyle/>
          <a:p>
            <a:r>
              <a:rPr lang="en-US" dirty="0"/>
              <a:t>Example Proof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>
                <p:custDataLst>
                  <p:tags r:id="rId3"/>
                </p:custDataLst>
              </p:nvPr>
            </p:nvSpPr>
            <p:spPr>
              <a:xfrm>
                <a:off x="4748441" y="218507"/>
                <a:ext cx="7294667" cy="847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Want to show: If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𝒜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(|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𝑥</m:t>
                        </m:r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𝑧</m:t>
                        </m:r>
                      </m:sub>
                    </m:sSub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⟩, 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Com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))</m:t>
                    </m:r>
                  </m:oMath>
                </a14:m>
                <a:r>
                  <a:rPr lang="en-US" sz="2400" b="1" dirty="0"/>
                  <a:t> </a:t>
                </a:r>
                <a:r>
                  <a:rPr lang="en-US" sz="2400" dirty="0"/>
                  <a:t>outputs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𝜋</m:t>
                    </m:r>
                    <m:r>
                      <a:rPr lang="en-US" sz="2400" b="0" i="1" smtClean="0">
                        <a:latin typeface="Cambria Math" charset="0"/>
                      </a:rPr>
                      <m:t>∈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𝑆</m:t>
                        </m:r>
                      </m:e>
                      <m:sup>
                        <m:r>
                          <a:rPr lang="en-US" sz="2400" b="0" i="1" smtClean="0">
                            <a:latin typeface="Cambria Math" charset="0"/>
                          </a:rPr>
                          <m:t>⊥</m:t>
                        </m:r>
                      </m:sup>
                    </m:sSup>
                    <m:r>
                      <a:rPr lang="en-US" sz="2400" b="0" i="1" smtClean="0">
                        <a:latin typeface="Cambria Math" charset="0"/>
                      </a:rPr>
                      <m:t>+</m:t>
                    </m:r>
                    <m:r>
                      <a:rPr lang="en-US" sz="2400" b="0" i="1" smtClean="0">
                        <a:latin typeface="Cambria Math" charset="0"/>
                      </a:rPr>
                      <m:t>𝑧</m:t>
                    </m:r>
                  </m:oMath>
                </a14:m>
                <a:r>
                  <a:rPr lang="en-US" sz="2400" dirty="0"/>
                  <a:t>, then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𝑥</m:t>
                    </m:r>
                  </m:oMath>
                </a14:m>
                <a:r>
                  <a:rPr lang="en-US" sz="2400" b="1" dirty="0"/>
                  <a:t> </a:t>
                </a:r>
                <a:r>
                  <a:rPr lang="en-US" sz="2400" dirty="0"/>
                  <a:t>has a lot of conditional min-entropy</a:t>
                </a:r>
                <a:endParaRPr lang="en-US" sz="2400" b="1" dirty="0"/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3"/>
                </p:custDataLst>
              </p:nvPr>
            </p:nvSpPr>
            <p:spPr>
              <a:xfrm>
                <a:off x="4748441" y="218507"/>
                <a:ext cx="7294667" cy="847220"/>
              </a:xfrm>
              <a:prstGeom prst="rect">
                <a:avLst/>
              </a:prstGeom>
              <a:blipFill>
                <a:blip r:embed="rId17"/>
                <a:stretch>
                  <a:fillRect l="-668" t="-5036" r="-1587" b="-158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ounded Rectangle 1"/>
          <p:cNvSpPr/>
          <p:nvPr>
            <p:custDataLst>
              <p:tags r:id="rId4"/>
            </p:custDataLst>
          </p:nvPr>
        </p:nvSpPr>
        <p:spPr>
          <a:xfrm>
            <a:off x="4748441" y="154608"/>
            <a:ext cx="7271624" cy="907039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/>
              <p:cNvSpPr txBox="1"/>
              <p:nvPr>
                <p:custDataLst>
                  <p:tags r:id="rId5"/>
                </p:custDataLst>
              </p:nvPr>
            </p:nvSpPr>
            <p:spPr>
              <a:xfrm>
                <a:off x="2116534" y="1103684"/>
                <a:ext cx="3227807" cy="4778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𝒜</m:t>
                      </m:r>
                      <m:r>
                        <a:rPr lang="en-US" sz="24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(|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  <m:r>
                            <a:rPr lang="en-US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𝑧</m:t>
                          </m:r>
                        </m:sub>
                      </m:sSub>
                      <m:r>
                        <a:rPr lang="en-US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⟩</m:t>
                      </m:r>
                      <m:r>
                        <a:rPr lang="en-US" sz="24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Com</m:t>
                      </m:r>
                      <m:r>
                        <a:rPr lang="en-US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r>
                        <a:rPr lang="en-US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𝑆</m:t>
                      </m:r>
                      <m:r>
                        <a:rPr lang="en-US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))→</m:t>
                      </m:r>
                      <m:r>
                        <a:rPr lang="en-US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𝜋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5"/>
                </p:custDataLst>
              </p:nvPr>
            </p:nvSpPr>
            <p:spPr>
              <a:xfrm>
                <a:off x="2116534" y="1103684"/>
                <a:ext cx="3227807" cy="477888"/>
              </a:xfrm>
              <a:prstGeom prst="rect">
                <a:avLst/>
              </a:prstGeom>
              <a:blipFill>
                <a:blip r:embed="rId18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>
                <p:custDataLst>
                  <p:tags r:id="rId6"/>
                </p:custDataLst>
              </p:nvPr>
            </p:nvSpPr>
            <p:spPr>
              <a:xfrm>
                <a:off x="2116534" y="2142728"/>
                <a:ext cx="3227807" cy="4778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𝒜</m:t>
                      </m:r>
                      <m:r>
                        <a:rPr lang="en-US" sz="24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(|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  <m:r>
                            <a:rPr lang="en-US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𝑧</m:t>
                          </m:r>
                        </m:sub>
                      </m:sSub>
                      <m:r>
                        <a:rPr lang="en-US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⟩</m:t>
                      </m:r>
                      <m:r>
                        <a:rPr lang="en-US" sz="24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Com</m:t>
                      </m:r>
                      <m:r>
                        <a:rPr lang="en-US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r>
                        <a:rPr lang="en-US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𝑆</m:t>
                      </m:r>
                      <m:r>
                        <a:rPr lang="en-US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))→</m:t>
                      </m:r>
                      <m:r>
                        <a:rPr lang="en-US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𝜋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6"/>
                </p:custDataLst>
              </p:nvPr>
            </p:nvSpPr>
            <p:spPr>
              <a:xfrm>
                <a:off x="2116534" y="2142728"/>
                <a:ext cx="3227807" cy="477888"/>
              </a:xfrm>
              <a:prstGeom prst="rect">
                <a:avLst/>
              </a:prstGeom>
              <a:blipFill>
                <a:blip r:embed="rId19"/>
                <a:stretch>
                  <a:fillRect b="-139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/>
              <p:cNvSpPr txBox="1"/>
              <p:nvPr>
                <p:custDataLst>
                  <p:tags r:id="rId7"/>
                </p:custDataLst>
              </p:nvPr>
            </p:nvSpPr>
            <p:spPr>
              <a:xfrm>
                <a:off x="200059" y="1927081"/>
                <a:ext cx="1525226" cy="103618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b="0" i="1" smtClean="0">
                              <a:latin typeface="Cambria Math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∈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charset="0"/>
                            </a:rPr>
                            <m:t>co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𝑆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)</m:t>
                          </m:r>
                        </m:sub>
                        <m:sup/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|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⟩</m:t>
                          </m:r>
                        </m:e>
                      </m:nary>
                    </m:oMath>
                  </m:oMathPara>
                </a14:m>
                <a:endParaRPr lang="en-US" sz="2400" i="1" dirty="0"/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7"/>
                </p:custDataLst>
              </p:nvPr>
            </p:nvSpPr>
            <p:spPr>
              <a:xfrm>
                <a:off x="200059" y="1927081"/>
                <a:ext cx="1525226" cy="1036181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ounded Rectangle 12"/>
          <p:cNvSpPr/>
          <p:nvPr>
            <p:custDataLst>
              <p:tags r:id="rId8"/>
            </p:custDataLst>
          </p:nvPr>
        </p:nvSpPr>
        <p:spPr>
          <a:xfrm>
            <a:off x="6995471" y="1619672"/>
            <a:ext cx="5029118" cy="2046897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/>
              <p:cNvSpPr txBox="1"/>
              <p:nvPr>
                <p:custDataLst>
                  <p:tags r:id="rId9"/>
                </p:custDataLst>
              </p:nvPr>
            </p:nvSpPr>
            <p:spPr>
              <a:xfrm>
                <a:off x="8727943" y="1675547"/>
                <a:ext cx="3079689" cy="9307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200">
                              <a:latin typeface="Cambria Math" charset="0"/>
                            </a:rPr>
                            <m:t>U</m:t>
                          </m:r>
                        </m:e>
                        <m:sub>
                          <m:r>
                            <a:rPr lang="en-US" sz="2200" i="1">
                              <a:latin typeface="Cambria Math" charset="0"/>
                            </a:rPr>
                            <m:t>𝑆</m:t>
                          </m:r>
                        </m:sub>
                      </m:sSub>
                      <m:d>
                        <m:dPr>
                          <m:begChr m:val="|"/>
                          <m:endChr m:val="⟩"/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latin typeface="Cambria Math" charset="0"/>
                            </a:rPr>
                            <m:t>𝑥</m:t>
                          </m:r>
                        </m:e>
                      </m:d>
                      <m:r>
                        <a:rPr lang="en-US" sz="2200" i="1">
                          <a:latin typeface="Cambria Math" charset="0"/>
                        </a:rPr>
                        <m:t>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200" b="0" i="1" smtClean="0">
                              <a:latin typeface="Cambria Math" charset="0"/>
                            </a:rPr>
                            <m:t>𝑣</m:t>
                          </m:r>
                          <m:r>
                            <a:rPr lang="en-US" sz="2200" i="1">
                              <a:latin typeface="Cambria Math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𝑆</m:t>
                              </m:r>
                            </m:e>
                            <m:sup>
                              <m:r>
                                <a:rPr lang="en-US" sz="2200" i="1">
                                  <a:latin typeface="Cambria Math" charset="0"/>
                                </a:rPr>
                                <m:t>⊥</m:t>
                              </m:r>
                            </m:sup>
                          </m:sSup>
                        </m:sub>
                        <m:sup/>
                        <m:e>
                          <m:sSup>
                            <m:sSup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𝑣</m:t>
                              </m:r>
                              <m:r>
                                <a:rPr lang="en-US" sz="2200" i="1">
                                  <a:latin typeface="Cambria Math" charset="0"/>
                                </a:rPr>
                                <m:t>⋅</m:t>
                              </m:r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en-US" sz="2200" i="1">
                              <a:latin typeface="Cambria Math" charset="0"/>
                            </a:rPr>
                            <m:t>|</m:t>
                          </m:r>
                          <m:r>
                            <a:rPr lang="en-US" sz="2200" b="0" i="1" smtClean="0">
                              <a:latin typeface="Cambria Math" charset="0"/>
                            </a:rPr>
                            <m:t>𝑣</m:t>
                          </m:r>
                          <m:r>
                            <a:rPr lang="en-US" sz="2200" i="1">
                              <a:latin typeface="Cambria Math" charset="0"/>
                            </a:rPr>
                            <m:t>⟩</m:t>
                          </m:r>
                        </m:e>
                      </m:nary>
                    </m:oMath>
                  </m:oMathPara>
                </a14:m>
                <a:endParaRPr lang="en-US" sz="2200" dirty="0"/>
              </a:p>
            </p:txBody>
          </p:sp>
        </mc:Choice>
        <mc:Fallback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9"/>
                </p:custDataLst>
              </p:nvPr>
            </p:nvSpPr>
            <p:spPr>
              <a:xfrm>
                <a:off x="8727943" y="1675547"/>
                <a:ext cx="3079689" cy="930704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Rectangle 14"/>
              <p:cNvSpPr/>
              <p:nvPr>
                <p:custDataLst>
                  <p:tags r:id="rId10"/>
                </p:custDataLst>
              </p:nvPr>
            </p:nvSpPr>
            <p:spPr>
              <a:xfrm>
                <a:off x="8746463" y="2602617"/>
                <a:ext cx="3296645" cy="95750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2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2200">
                              <a:latin typeface="Cambria Math" charset="0"/>
                            </a:rPr>
                            <m:t>U</m:t>
                          </m:r>
                        </m:e>
                        <m:sub>
                          <m:r>
                            <a:rPr lang="en-US" sz="2200" i="1">
                              <a:latin typeface="Cambria Math" charset="0"/>
                            </a:rPr>
                            <m:t>𝑆</m:t>
                          </m:r>
                        </m:sub>
                        <m:sup>
                          <m:r>
                            <a:rPr lang="en-US" sz="2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†</m:t>
                          </m:r>
                        </m:sup>
                      </m:sSubSup>
                      <m:d>
                        <m:dPr>
                          <m:begChr m:val="|"/>
                          <m:endChr m:val="⟩"/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latin typeface="Cambria Math" charset="0"/>
                            </a:rPr>
                            <m:t>𝑣</m:t>
                          </m:r>
                        </m:e>
                      </m:d>
                      <m:r>
                        <a:rPr lang="en-US" sz="2200" i="1">
                          <a:latin typeface="Cambria Math" charset="0"/>
                        </a:rPr>
                        <m:t>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200" i="1">
                              <a:latin typeface="Cambria Math" charset="0"/>
                            </a:rPr>
                            <m:t>𝑥</m:t>
                          </m:r>
                          <m:r>
                            <a:rPr lang="en-US" sz="2200" i="1">
                              <a:latin typeface="Cambria Math" charset="0"/>
                            </a:rPr>
                            <m:t>∈</m:t>
                          </m:r>
                          <m:r>
                            <m:rPr>
                              <m:sty m:val="p"/>
                            </m:rPr>
                            <a:rPr lang="en-US" sz="2200">
                              <a:latin typeface="Cambria Math" charset="0"/>
                            </a:rPr>
                            <m:t>co</m:t>
                          </m:r>
                          <m:r>
                            <a:rPr lang="en-US" sz="2200" i="1">
                              <a:latin typeface="Cambria Math" charset="0"/>
                            </a:rPr>
                            <m:t>(</m:t>
                          </m:r>
                          <m:r>
                            <a:rPr lang="en-US" sz="2200" i="1">
                              <a:latin typeface="Cambria Math" charset="0"/>
                            </a:rPr>
                            <m:t>𝑆</m:t>
                          </m:r>
                          <m:r>
                            <a:rPr lang="en-US" sz="2200" i="1">
                              <a:latin typeface="Cambria Math" charset="0"/>
                            </a:rPr>
                            <m:t>)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𝑣</m:t>
                              </m:r>
                              <m:r>
                                <a:rPr lang="en-US" sz="2200" i="1">
                                  <a:latin typeface="Cambria Math" charset="0"/>
                                </a:rPr>
                                <m:t>⋅</m:t>
                              </m:r>
                              <m:r>
                                <a:rPr lang="en-US" sz="2200" i="1">
                                  <a:latin typeface="Cambria Math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en-US" sz="2200" i="1">
                              <a:latin typeface="Cambria Math" charset="0"/>
                            </a:rPr>
                            <m:t>|</m:t>
                          </m:r>
                          <m:r>
                            <a:rPr lang="en-US" sz="2200" i="1">
                              <a:latin typeface="Cambria Math" charset="0"/>
                            </a:rPr>
                            <m:t>𝑥</m:t>
                          </m:r>
                          <m:r>
                            <a:rPr lang="en-US" sz="2200" i="1">
                              <a:latin typeface="Cambria Math" charset="0"/>
                            </a:rPr>
                            <m:t>⟩</m:t>
                          </m:r>
                        </m:e>
                      </m:nary>
                    </m:oMath>
                  </m:oMathPara>
                </a14:m>
                <a:endParaRPr lang="en-US" sz="2200" dirty="0"/>
              </a:p>
            </p:txBody>
          </p:sp>
        </mc:Choice>
        <mc:Fallback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0"/>
                </p:custDataLst>
              </p:nvPr>
            </p:nvSpPr>
            <p:spPr>
              <a:xfrm>
                <a:off x="8746463" y="2602617"/>
                <a:ext cx="3296645" cy="957506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Straight Arrow Connector 35"/>
          <p:cNvCxnSpPr/>
          <p:nvPr>
            <p:custDataLst>
              <p:tags r:id="rId11"/>
            </p:custDataLst>
          </p:nvPr>
        </p:nvCxnSpPr>
        <p:spPr>
          <a:xfrm>
            <a:off x="3327400" y="1619672"/>
            <a:ext cx="0" cy="45720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8" name="TextBox 37"/>
              <p:cNvSpPr txBox="1"/>
              <p:nvPr>
                <p:custDataLst>
                  <p:tags r:id="rId12"/>
                </p:custDataLst>
              </p:nvPr>
            </p:nvSpPr>
            <p:spPr>
              <a:xfrm>
                <a:off x="6995471" y="1866397"/>
                <a:ext cx="1850699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dirty="0"/>
                  <a:t>For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charset="0"/>
                      </a:rPr>
                      <m:t>𝑥</m:t>
                    </m:r>
                    <m:r>
                      <a:rPr lang="en-US" sz="2200" b="0" i="1" smtClean="0">
                        <a:latin typeface="Cambria Math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 sz="2200" b="0" i="0" smtClean="0">
                        <a:latin typeface="Cambria Math" charset="0"/>
                      </a:rPr>
                      <m:t>co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charset="0"/>
                          </a:rPr>
                          <m:t>𝑆</m:t>
                        </m:r>
                      </m:e>
                    </m:d>
                    <m:r>
                      <a:rPr lang="en-US" sz="2200" b="0" i="1" smtClean="0">
                        <a:latin typeface="Cambria Math" charset="0"/>
                      </a:rPr>
                      <m:t>:</m:t>
                    </m:r>
                  </m:oMath>
                </a14:m>
                <a:endParaRPr lang="en-US" sz="2200" i="1" dirty="0"/>
              </a:p>
            </p:txBody>
          </p:sp>
        </mc:Choice>
        <mc:Fallback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2"/>
                </p:custDataLst>
              </p:nvPr>
            </p:nvSpPr>
            <p:spPr>
              <a:xfrm>
                <a:off x="6995471" y="1866397"/>
                <a:ext cx="1850699" cy="430887"/>
              </a:xfrm>
              <a:prstGeom prst="rect">
                <a:avLst/>
              </a:prstGeom>
              <a:blipFill>
                <a:blip r:embed="rId23"/>
                <a:stretch>
                  <a:fillRect l="-4290" t="-9859" b="-281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9" name="TextBox 38"/>
              <p:cNvSpPr txBox="1"/>
              <p:nvPr>
                <p:custDataLst>
                  <p:tags r:id="rId13"/>
                </p:custDataLst>
              </p:nvPr>
            </p:nvSpPr>
            <p:spPr>
              <a:xfrm>
                <a:off x="7234511" y="2804657"/>
                <a:ext cx="1511952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dirty="0"/>
                  <a:t>For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charset="0"/>
                      </a:rPr>
                      <m:t>𝑣</m:t>
                    </m:r>
                    <m:r>
                      <a:rPr lang="en-US" sz="2200" b="0" i="1" smtClean="0">
                        <a:latin typeface="Cambria Math" charset="0"/>
                      </a:rPr>
                      <m:t>∈</m:t>
                    </m:r>
                    <m:sSup>
                      <m:sSup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 smtClean="0">
                            <a:latin typeface="Cambria Math" charset="0"/>
                          </a:rPr>
                          <m:t>𝑆</m:t>
                        </m:r>
                      </m:e>
                      <m:sup>
                        <m:r>
                          <a:rPr lang="en-US" sz="2200" b="0" i="1" smtClean="0">
                            <a:latin typeface="Cambria Math" charset="0"/>
                          </a:rPr>
                          <m:t>⊥</m:t>
                        </m:r>
                      </m:sup>
                    </m:sSup>
                    <m:r>
                      <a:rPr lang="en-US" sz="2200" b="0" i="1" smtClean="0">
                        <a:latin typeface="Cambria Math" charset="0"/>
                      </a:rPr>
                      <m:t>:</m:t>
                    </m:r>
                  </m:oMath>
                </a14:m>
                <a:endParaRPr lang="en-US" sz="2200" i="1" dirty="0"/>
              </a:p>
            </p:txBody>
          </p:sp>
        </mc:Choice>
        <mc:Fallback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3"/>
                </p:custDataLst>
              </p:nvPr>
            </p:nvSpPr>
            <p:spPr>
              <a:xfrm>
                <a:off x="7234511" y="2804657"/>
                <a:ext cx="1511952" cy="430887"/>
              </a:xfrm>
              <a:prstGeom prst="rect">
                <a:avLst/>
              </a:prstGeom>
              <a:blipFill>
                <a:blip r:embed="rId24"/>
                <a:stretch>
                  <a:fillRect l="-5242" t="-9859" b="-281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Block Arc 39"/>
          <p:cNvSpPr/>
          <p:nvPr>
            <p:custDataLst>
              <p:tags r:id="rId14"/>
            </p:custDataLst>
          </p:nvPr>
        </p:nvSpPr>
        <p:spPr>
          <a:xfrm>
            <a:off x="1390893" y="1809415"/>
            <a:ext cx="1636574" cy="793625"/>
          </a:xfrm>
          <a:prstGeom prst="blockArc">
            <a:avLst>
              <a:gd name="adj1" fmla="val 10800000"/>
              <a:gd name="adj2" fmla="val 37669"/>
              <a:gd name="adj3" fmla="val 2947"/>
            </a:avLst>
          </a:prstGeom>
          <a:pattFill prst="dkVert">
            <a:fgClr>
              <a:schemeClr val="tx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2" name="TextBox 41"/>
          <p:cNvSpPr txBox="1"/>
          <p:nvPr>
            <p:custDataLst>
              <p:tags r:id="rId15"/>
            </p:custDataLst>
          </p:nvPr>
        </p:nvSpPr>
        <p:spPr>
          <a:xfrm>
            <a:off x="3327400" y="1650953"/>
            <a:ext cx="90877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Purify</a:t>
            </a:r>
            <a:r>
              <a:rPr lang="en-US" dirty="0"/>
              <a:t>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2454637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388143" y="193842"/>
            <a:ext cx="4104190" cy="815493"/>
          </a:xfrm>
        </p:spPr>
        <p:txBody>
          <a:bodyPr/>
          <a:lstStyle/>
          <a:p>
            <a:r>
              <a:rPr lang="en-US" dirty="0"/>
              <a:t>Example Proof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>
                <p:custDataLst>
                  <p:tags r:id="rId3"/>
                </p:custDataLst>
              </p:nvPr>
            </p:nvSpPr>
            <p:spPr>
              <a:xfrm>
                <a:off x="4748441" y="218507"/>
                <a:ext cx="7294667" cy="847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Want to show: If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𝒜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(|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𝑥</m:t>
                        </m:r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𝑧</m:t>
                        </m:r>
                      </m:sub>
                    </m:sSub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⟩, 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Com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))</m:t>
                    </m:r>
                  </m:oMath>
                </a14:m>
                <a:r>
                  <a:rPr lang="en-US" sz="2400" b="1" dirty="0"/>
                  <a:t> </a:t>
                </a:r>
                <a:r>
                  <a:rPr lang="en-US" sz="2400" dirty="0"/>
                  <a:t>outputs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𝜋</m:t>
                    </m:r>
                    <m:r>
                      <a:rPr lang="en-US" sz="2400" b="0" i="1" smtClean="0">
                        <a:latin typeface="Cambria Math" charset="0"/>
                      </a:rPr>
                      <m:t>∈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𝑆</m:t>
                        </m:r>
                      </m:e>
                      <m:sup>
                        <m:r>
                          <a:rPr lang="en-US" sz="2400" b="0" i="1" smtClean="0">
                            <a:latin typeface="Cambria Math" charset="0"/>
                          </a:rPr>
                          <m:t>⊥</m:t>
                        </m:r>
                      </m:sup>
                    </m:sSup>
                    <m:r>
                      <a:rPr lang="en-US" sz="2400" b="0" i="1" smtClean="0">
                        <a:latin typeface="Cambria Math" charset="0"/>
                      </a:rPr>
                      <m:t>+</m:t>
                    </m:r>
                    <m:r>
                      <a:rPr lang="en-US" sz="2400" b="0" i="1" smtClean="0">
                        <a:latin typeface="Cambria Math" charset="0"/>
                      </a:rPr>
                      <m:t>𝑧</m:t>
                    </m:r>
                  </m:oMath>
                </a14:m>
                <a:r>
                  <a:rPr lang="en-US" sz="2400" dirty="0"/>
                  <a:t>, then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𝑥</m:t>
                    </m:r>
                  </m:oMath>
                </a14:m>
                <a:r>
                  <a:rPr lang="en-US" sz="2400" b="1" dirty="0"/>
                  <a:t> </a:t>
                </a:r>
                <a:r>
                  <a:rPr lang="en-US" sz="2400" dirty="0"/>
                  <a:t>has a lot of conditional min-entropy</a:t>
                </a:r>
                <a:endParaRPr lang="en-US" sz="2400" b="1" dirty="0"/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3"/>
                </p:custDataLst>
              </p:nvPr>
            </p:nvSpPr>
            <p:spPr>
              <a:xfrm>
                <a:off x="4748441" y="218507"/>
                <a:ext cx="7294667" cy="847220"/>
              </a:xfrm>
              <a:prstGeom prst="rect">
                <a:avLst/>
              </a:prstGeom>
              <a:blipFill>
                <a:blip r:embed="rId22"/>
                <a:stretch>
                  <a:fillRect l="-668" t="-5036" r="-1587" b="-158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ounded Rectangle 1"/>
          <p:cNvSpPr/>
          <p:nvPr>
            <p:custDataLst>
              <p:tags r:id="rId4"/>
            </p:custDataLst>
          </p:nvPr>
        </p:nvSpPr>
        <p:spPr>
          <a:xfrm>
            <a:off x="4748441" y="154608"/>
            <a:ext cx="7271624" cy="907039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/>
              <p:cNvSpPr txBox="1"/>
              <p:nvPr>
                <p:custDataLst>
                  <p:tags r:id="rId5"/>
                </p:custDataLst>
              </p:nvPr>
            </p:nvSpPr>
            <p:spPr>
              <a:xfrm>
                <a:off x="2116534" y="1103684"/>
                <a:ext cx="3227807" cy="4778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𝒜</m:t>
                      </m:r>
                      <m:r>
                        <a:rPr lang="en-US" sz="24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(|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  <m:r>
                            <a:rPr lang="en-US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𝑧</m:t>
                          </m:r>
                        </m:sub>
                      </m:sSub>
                      <m:r>
                        <a:rPr lang="en-US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⟩</m:t>
                      </m:r>
                      <m:r>
                        <a:rPr lang="en-US" sz="24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Com</m:t>
                      </m:r>
                      <m:r>
                        <a:rPr lang="en-US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r>
                        <a:rPr lang="en-US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𝑆</m:t>
                      </m:r>
                      <m:r>
                        <a:rPr lang="en-US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))→</m:t>
                      </m:r>
                      <m:r>
                        <a:rPr lang="en-US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𝜋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5"/>
                </p:custDataLst>
              </p:nvPr>
            </p:nvSpPr>
            <p:spPr>
              <a:xfrm>
                <a:off x="2116534" y="1103684"/>
                <a:ext cx="3227807" cy="477888"/>
              </a:xfrm>
              <a:prstGeom prst="rect">
                <a:avLst/>
              </a:prstGeom>
              <a:blipFill>
                <a:blip r:embed="rId23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>
                <p:custDataLst>
                  <p:tags r:id="rId6"/>
                </p:custDataLst>
              </p:nvPr>
            </p:nvSpPr>
            <p:spPr>
              <a:xfrm>
                <a:off x="2116534" y="2142728"/>
                <a:ext cx="3227807" cy="4778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𝒜</m:t>
                      </m:r>
                      <m:r>
                        <a:rPr lang="en-US" sz="24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(|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  <m:r>
                            <a:rPr lang="en-US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𝑧</m:t>
                          </m:r>
                        </m:sub>
                      </m:sSub>
                      <m:r>
                        <a:rPr lang="en-US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⟩</m:t>
                      </m:r>
                      <m:r>
                        <a:rPr lang="en-US" sz="24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Com</m:t>
                      </m:r>
                      <m:r>
                        <a:rPr lang="en-US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r>
                        <a:rPr lang="en-US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𝑆</m:t>
                      </m:r>
                      <m:r>
                        <a:rPr lang="en-US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))→</m:t>
                      </m:r>
                      <m:r>
                        <a:rPr lang="en-US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𝜋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6"/>
                </p:custDataLst>
              </p:nvPr>
            </p:nvSpPr>
            <p:spPr>
              <a:xfrm>
                <a:off x="2116534" y="2142728"/>
                <a:ext cx="3227807" cy="477888"/>
              </a:xfrm>
              <a:prstGeom prst="rect">
                <a:avLst/>
              </a:prstGeom>
              <a:blipFill>
                <a:blip r:embed="rId24"/>
                <a:stretch>
                  <a:fillRect b="-139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/>
              <p:cNvSpPr txBox="1"/>
              <p:nvPr>
                <p:custDataLst>
                  <p:tags r:id="rId7"/>
                </p:custDataLst>
              </p:nvPr>
            </p:nvSpPr>
            <p:spPr>
              <a:xfrm>
                <a:off x="200059" y="1927081"/>
                <a:ext cx="1525226" cy="103618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b="0" i="1" smtClean="0">
                              <a:latin typeface="Cambria Math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∈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charset="0"/>
                            </a:rPr>
                            <m:t>co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𝑆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)</m:t>
                          </m:r>
                        </m:sub>
                        <m:sup/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|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⟩</m:t>
                          </m:r>
                        </m:e>
                      </m:nary>
                    </m:oMath>
                  </m:oMathPara>
                </a14:m>
                <a:endParaRPr lang="en-US" sz="2400" i="1" dirty="0"/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7"/>
                </p:custDataLst>
              </p:nvPr>
            </p:nvSpPr>
            <p:spPr>
              <a:xfrm>
                <a:off x="200059" y="1927081"/>
                <a:ext cx="1525226" cy="1036181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/>
              <p:cNvSpPr txBox="1"/>
              <p:nvPr>
                <p:custDataLst>
                  <p:tags r:id="rId8"/>
                </p:custDataLst>
              </p:nvPr>
            </p:nvSpPr>
            <p:spPr>
              <a:xfrm>
                <a:off x="2077954" y="3122377"/>
                <a:ext cx="4978799" cy="9882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𝒜</m:t>
                      </m:r>
                      <m:r>
                        <a:rPr lang="en-US" sz="240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𝑤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𝑤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⋅(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𝑧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+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𝑣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|</m:t>
                          </m:r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𝑤</m:t>
                          </m:r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⟩</m:t>
                          </m:r>
                        </m:e>
                      </m:nary>
                      <m:r>
                        <a:rPr lang="en-US" sz="24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Com</m:t>
                      </m:r>
                      <m:r>
                        <a:rPr lang="en-US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r>
                        <a:rPr lang="en-US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𝑆</m:t>
                      </m:r>
                      <m:r>
                        <a:rPr lang="en-US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))→</m:t>
                      </m:r>
                      <m:r>
                        <a:rPr lang="en-US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𝜋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8"/>
                </p:custDataLst>
              </p:nvPr>
            </p:nvSpPr>
            <p:spPr>
              <a:xfrm>
                <a:off x="2077954" y="3122377"/>
                <a:ext cx="4978799" cy="988284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/>
              <p:cNvSpPr txBox="1"/>
              <p:nvPr>
                <p:custDataLst>
                  <p:tags r:id="rId9"/>
                </p:custDataLst>
              </p:nvPr>
            </p:nvSpPr>
            <p:spPr>
              <a:xfrm>
                <a:off x="454059" y="3122394"/>
                <a:ext cx="1245597" cy="10068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b="0" i="1" smtClean="0">
                              <a:latin typeface="Cambria Math" charset="0"/>
                            </a:rPr>
                            <m:t>𝑣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𝑆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⊥</m:t>
                              </m:r>
                            </m:sup>
                          </m:sSup>
                        </m:sub>
                        <m:sup/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|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𝑣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⟩</m:t>
                          </m:r>
                        </m:e>
                      </m:nary>
                    </m:oMath>
                  </m:oMathPara>
                </a14:m>
                <a:endParaRPr lang="en-US" sz="2400" i="1" dirty="0"/>
              </a:p>
            </p:txBody>
          </p:sp>
        </mc:Choice>
        <mc:Fallback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9"/>
                </p:custDataLst>
              </p:nvPr>
            </p:nvSpPr>
            <p:spPr>
              <a:xfrm>
                <a:off x="454059" y="3122394"/>
                <a:ext cx="1245597" cy="1006879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ounded Rectangle 12"/>
          <p:cNvSpPr/>
          <p:nvPr>
            <p:custDataLst>
              <p:tags r:id="rId10"/>
            </p:custDataLst>
          </p:nvPr>
        </p:nvSpPr>
        <p:spPr>
          <a:xfrm>
            <a:off x="6995471" y="1619672"/>
            <a:ext cx="5029118" cy="2046897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/>
              <p:cNvSpPr txBox="1"/>
              <p:nvPr>
                <p:custDataLst>
                  <p:tags r:id="rId11"/>
                </p:custDataLst>
              </p:nvPr>
            </p:nvSpPr>
            <p:spPr>
              <a:xfrm>
                <a:off x="8727943" y="1675547"/>
                <a:ext cx="3079689" cy="9307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200">
                              <a:latin typeface="Cambria Math" charset="0"/>
                            </a:rPr>
                            <m:t>U</m:t>
                          </m:r>
                        </m:e>
                        <m:sub>
                          <m:r>
                            <a:rPr lang="en-US" sz="2200" i="1">
                              <a:latin typeface="Cambria Math" charset="0"/>
                            </a:rPr>
                            <m:t>𝑆</m:t>
                          </m:r>
                        </m:sub>
                      </m:sSub>
                      <m:d>
                        <m:dPr>
                          <m:begChr m:val="|"/>
                          <m:endChr m:val="⟩"/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latin typeface="Cambria Math" charset="0"/>
                            </a:rPr>
                            <m:t>𝑥</m:t>
                          </m:r>
                        </m:e>
                      </m:d>
                      <m:r>
                        <a:rPr lang="en-US" sz="2200" i="1">
                          <a:latin typeface="Cambria Math" charset="0"/>
                        </a:rPr>
                        <m:t>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200" b="0" i="1" smtClean="0">
                              <a:latin typeface="Cambria Math" charset="0"/>
                            </a:rPr>
                            <m:t>𝑣</m:t>
                          </m:r>
                          <m:r>
                            <a:rPr lang="en-US" sz="2200" i="1">
                              <a:latin typeface="Cambria Math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𝑆</m:t>
                              </m:r>
                            </m:e>
                            <m:sup>
                              <m:r>
                                <a:rPr lang="en-US" sz="2200" i="1">
                                  <a:latin typeface="Cambria Math" charset="0"/>
                                </a:rPr>
                                <m:t>⊥</m:t>
                              </m:r>
                            </m:sup>
                          </m:sSup>
                        </m:sub>
                        <m:sup/>
                        <m:e>
                          <m:sSup>
                            <m:sSup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𝑣</m:t>
                              </m:r>
                              <m:r>
                                <a:rPr lang="en-US" sz="2200" i="1">
                                  <a:latin typeface="Cambria Math" charset="0"/>
                                </a:rPr>
                                <m:t>⋅</m:t>
                              </m:r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en-US" sz="2200" i="1">
                              <a:latin typeface="Cambria Math" charset="0"/>
                            </a:rPr>
                            <m:t>|</m:t>
                          </m:r>
                          <m:r>
                            <a:rPr lang="en-US" sz="2200" b="0" i="1" smtClean="0">
                              <a:latin typeface="Cambria Math" charset="0"/>
                            </a:rPr>
                            <m:t>𝑣</m:t>
                          </m:r>
                          <m:r>
                            <a:rPr lang="en-US" sz="2200" i="1">
                              <a:latin typeface="Cambria Math" charset="0"/>
                            </a:rPr>
                            <m:t>⟩</m:t>
                          </m:r>
                        </m:e>
                      </m:nary>
                    </m:oMath>
                  </m:oMathPara>
                </a14:m>
                <a:endParaRPr lang="en-US" sz="2200" dirty="0"/>
              </a:p>
            </p:txBody>
          </p:sp>
        </mc:Choice>
        <mc:Fallback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1"/>
                </p:custDataLst>
              </p:nvPr>
            </p:nvSpPr>
            <p:spPr>
              <a:xfrm>
                <a:off x="8727943" y="1675547"/>
                <a:ext cx="3079689" cy="930704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Rectangle 14"/>
              <p:cNvSpPr/>
              <p:nvPr>
                <p:custDataLst>
                  <p:tags r:id="rId12"/>
                </p:custDataLst>
              </p:nvPr>
            </p:nvSpPr>
            <p:spPr>
              <a:xfrm>
                <a:off x="8746463" y="2602617"/>
                <a:ext cx="3296645" cy="95750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2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2200">
                              <a:latin typeface="Cambria Math" charset="0"/>
                            </a:rPr>
                            <m:t>U</m:t>
                          </m:r>
                        </m:e>
                        <m:sub>
                          <m:r>
                            <a:rPr lang="en-US" sz="2200" i="1">
                              <a:latin typeface="Cambria Math" charset="0"/>
                            </a:rPr>
                            <m:t>𝑆</m:t>
                          </m:r>
                        </m:sub>
                        <m:sup>
                          <m:r>
                            <a:rPr lang="en-US" sz="2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†</m:t>
                          </m:r>
                        </m:sup>
                      </m:sSubSup>
                      <m:d>
                        <m:dPr>
                          <m:begChr m:val="|"/>
                          <m:endChr m:val="⟩"/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latin typeface="Cambria Math" charset="0"/>
                            </a:rPr>
                            <m:t>𝑣</m:t>
                          </m:r>
                        </m:e>
                      </m:d>
                      <m:r>
                        <a:rPr lang="en-US" sz="2200" i="1">
                          <a:latin typeface="Cambria Math" charset="0"/>
                        </a:rPr>
                        <m:t>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200" i="1">
                              <a:latin typeface="Cambria Math" charset="0"/>
                            </a:rPr>
                            <m:t>𝑥</m:t>
                          </m:r>
                          <m:r>
                            <a:rPr lang="en-US" sz="2200" i="1">
                              <a:latin typeface="Cambria Math" charset="0"/>
                            </a:rPr>
                            <m:t>∈</m:t>
                          </m:r>
                          <m:r>
                            <m:rPr>
                              <m:sty m:val="p"/>
                            </m:rPr>
                            <a:rPr lang="en-US" sz="2200">
                              <a:latin typeface="Cambria Math" charset="0"/>
                            </a:rPr>
                            <m:t>co</m:t>
                          </m:r>
                          <m:r>
                            <a:rPr lang="en-US" sz="2200" i="1">
                              <a:latin typeface="Cambria Math" charset="0"/>
                            </a:rPr>
                            <m:t>(</m:t>
                          </m:r>
                          <m:r>
                            <a:rPr lang="en-US" sz="2200" i="1">
                              <a:latin typeface="Cambria Math" charset="0"/>
                            </a:rPr>
                            <m:t>𝑆</m:t>
                          </m:r>
                          <m:r>
                            <a:rPr lang="en-US" sz="2200" i="1">
                              <a:latin typeface="Cambria Math" charset="0"/>
                            </a:rPr>
                            <m:t>)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𝑣</m:t>
                              </m:r>
                              <m:r>
                                <a:rPr lang="en-US" sz="2200" i="1">
                                  <a:latin typeface="Cambria Math" charset="0"/>
                                </a:rPr>
                                <m:t>⋅</m:t>
                              </m:r>
                              <m:r>
                                <a:rPr lang="en-US" sz="2200" i="1">
                                  <a:latin typeface="Cambria Math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en-US" sz="2200" i="1">
                              <a:latin typeface="Cambria Math" charset="0"/>
                            </a:rPr>
                            <m:t>|</m:t>
                          </m:r>
                          <m:r>
                            <a:rPr lang="en-US" sz="2200" i="1">
                              <a:latin typeface="Cambria Math" charset="0"/>
                            </a:rPr>
                            <m:t>𝑥</m:t>
                          </m:r>
                          <m:r>
                            <a:rPr lang="en-US" sz="2200" i="1">
                              <a:latin typeface="Cambria Math" charset="0"/>
                            </a:rPr>
                            <m:t>⟩</m:t>
                          </m:r>
                        </m:e>
                      </m:nary>
                    </m:oMath>
                  </m:oMathPara>
                </a14:m>
                <a:endParaRPr lang="en-US" sz="2200" dirty="0"/>
              </a:p>
            </p:txBody>
          </p:sp>
        </mc:Choice>
        <mc:Fallback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2"/>
                </p:custDataLst>
              </p:nvPr>
            </p:nvSpPr>
            <p:spPr>
              <a:xfrm>
                <a:off x="8746463" y="2602617"/>
                <a:ext cx="3296645" cy="957506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/>
              <p:cNvSpPr txBox="1"/>
              <p:nvPr>
                <p:custDataLst>
                  <p:tags r:id="rId13"/>
                </p:custDataLst>
              </p:nvPr>
            </p:nvSpPr>
            <p:spPr>
              <a:xfrm>
                <a:off x="1272296" y="2692833"/>
                <a:ext cx="558678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200">
                              <a:latin typeface="Cambria Math" charset="0"/>
                            </a:rPr>
                            <m:t>U</m:t>
                          </m:r>
                        </m:e>
                        <m:sub>
                          <m:r>
                            <a:rPr lang="en-US" sz="2200" i="1">
                              <a:latin typeface="Cambria Math" charset="0"/>
                            </a:rPr>
                            <m:t>𝑆</m:t>
                          </m:r>
                        </m:sub>
                      </m:sSub>
                    </m:oMath>
                  </m:oMathPara>
                </a14:m>
                <a:endParaRPr lang="en-US" sz="2200" dirty="0"/>
              </a:p>
            </p:txBody>
          </p:sp>
        </mc:Choice>
        <mc:Fallback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3"/>
                </p:custDataLst>
              </p:nvPr>
            </p:nvSpPr>
            <p:spPr>
              <a:xfrm>
                <a:off x="1272296" y="2692833"/>
                <a:ext cx="558678" cy="430887"/>
              </a:xfrm>
              <a:prstGeom prst="rect">
                <a:avLst/>
              </a:prstGeom>
              <a:blipFill>
                <a:blip r:embed="rId30"/>
                <a:stretch>
                  <a:fillRect b="-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/>
          <p:cNvCxnSpPr/>
          <p:nvPr>
            <p:custDataLst>
              <p:tags r:id="rId14"/>
            </p:custDataLst>
          </p:nvPr>
        </p:nvCxnSpPr>
        <p:spPr>
          <a:xfrm>
            <a:off x="1289293" y="2678654"/>
            <a:ext cx="0" cy="45720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>
            <p:custDataLst>
              <p:tags r:id="rId15"/>
            </p:custDataLst>
          </p:nvPr>
        </p:nvCxnSpPr>
        <p:spPr>
          <a:xfrm>
            <a:off x="3327400" y="1619672"/>
            <a:ext cx="0" cy="45720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8" name="TextBox 37"/>
              <p:cNvSpPr txBox="1"/>
              <p:nvPr>
                <p:custDataLst>
                  <p:tags r:id="rId16"/>
                </p:custDataLst>
              </p:nvPr>
            </p:nvSpPr>
            <p:spPr>
              <a:xfrm>
                <a:off x="6995471" y="1866397"/>
                <a:ext cx="1850699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dirty="0"/>
                  <a:t>For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charset="0"/>
                      </a:rPr>
                      <m:t>𝑥</m:t>
                    </m:r>
                    <m:r>
                      <a:rPr lang="en-US" sz="2200" b="0" i="1" smtClean="0">
                        <a:latin typeface="Cambria Math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 sz="2200" b="0" i="0" smtClean="0">
                        <a:latin typeface="Cambria Math" charset="0"/>
                      </a:rPr>
                      <m:t>co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charset="0"/>
                          </a:rPr>
                          <m:t>𝑆</m:t>
                        </m:r>
                      </m:e>
                    </m:d>
                    <m:r>
                      <a:rPr lang="en-US" sz="2200" b="0" i="1" smtClean="0">
                        <a:latin typeface="Cambria Math" charset="0"/>
                      </a:rPr>
                      <m:t>:</m:t>
                    </m:r>
                  </m:oMath>
                </a14:m>
                <a:endParaRPr lang="en-US" sz="2200" i="1" dirty="0"/>
              </a:p>
            </p:txBody>
          </p:sp>
        </mc:Choice>
        <mc:Fallback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6"/>
                </p:custDataLst>
              </p:nvPr>
            </p:nvSpPr>
            <p:spPr>
              <a:xfrm>
                <a:off x="6995471" y="1866397"/>
                <a:ext cx="1850699" cy="430887"/>
              </a:xfrm>
              <a:prstGeom prst="rect">
                <a:avLst/>
              </a:prstGeom>
              <a:blipFill>
                <a:blip r:embed="rId31"/>
                <a:stretch>
                  <a:fillRect l="-4290" t="-9859" b="-281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9" name="TextBox 38"/>
              <p:cNvSpPr txBox="1"/>
              <p:nvPr>
                <p:custDataLst>
                  <p:tags r:id="rId17"/>
                </p:custDataLst>
              </p:nvPr>
            </p:nvSpPr>
            <p:spPr>
              <a:xfrm>
                <a:off x="7234511" y="2804657"/>
                <a:ext cx="1511952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dirty="0"/>
                  <a:t>For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charset="0"/>
                      </a:rPr>
                      <m:t>𝑣</m:t>
                    </m:r>
                    <m:r>
                      <a:rPr lang="en-US" sz="2200" b="0" i="1" smtClean="0">
                        <a:latin typeface="Cambria Math" charset="0"/>
                      </a:rPr>
                      <m:t>∈</m:t>
                    </m:r>
                    <m:sSup>
                      <m:sSup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 smtClean="0">
                            <a:latin typeface="Cambria Math" charset="0"/>
                          </a:rPr>
                          <m:t>𝑆</m:t>
                        </m:r>
                      </m:e>
                      <m:sup>
                        <m:r>
                          <a:rPr lang="en-US" sz="2200" b="0" i="1" smtClean="0">
                            <a:latin typeface="Cambria Math" charset="0"/>
                          </a:rPr>
                          <m:t>⊥</m:t>
                        </m:r>
                      </m:sup>
                    </m:sSup>
                    <m:r>
                      <a:rPr lang="en-US" sz="2200" b="0" i="1" smtClean="0">
                        <a:latin typeface="Cambria Math" charset="0"/>
                      </a:rPr>
                      <m:t>:</m:t>
                    </m:r>
                  </m:oMath>
                </a14:m>
                <a:endParaRPr lang="en-US" sz="2200" i="1" dirty="0"/>
              </a:p>
            </p:txBody>
          </p:sp>
        </mc:Choice>
        <mc:Fallback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7"/>
                </p:custDataLst>
              </p:nvPr>
            </p:nvSpPr>
            <p:spPr>
              <a:xfrm>
                <a:off x="7234511" y="2804657"/>
                <a:ext cx="1511952" cy="430887"/>
              </a:xfrm>
              <a:prstGeom prst="rect">
                <a:avLst/>
              </a:prstGeom>
              <a:blipFill>
                <a:blip r:embed="rId32"/>
                <a:stretch>
                  <a:fillRect l="-5242" t="-9859" b="-281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Block Arc 39"/>
          <p:cNvSpPr/>
          <p:nvPr>
            <p:custDataLst>
              <p:tags r:id="rId18"/>
            </p:custDataLst>
          </p:nvPr>
        </p:nvSpPr>
        <p:spPr>
          <a:xfrm>
            <a:off x="1390893" y="1809415"/>
            <a:ext cx="1636574" cy="793625"/>
          </a:xfrm>
          <a:prstGeom prst="blockArc">
            <a:avLst>
              <a:gd name="adj1" fmla="val 10800000"/>
              <a:gd name="adj2" fmla="val 37669"/>
              <a:gd name="adj3" fmla="val 2947"/>
            </a:avLst>
          </a:prstGeom>
          <a:pattFill prst="dkVert">
            <a:fgClr>
              <a:schemeClr val="tx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1" name="Block Arc 40"/>
          <p:cNvSpPr/>
          <p:nvPr>
            <p:custDataLst>
              <p:tags r:id="rId19"/>
            </p:custDataLst>
          </p:nvPr>
        </p:nvSpPr>
        <p:spPr>
          <a:xfrm>
            <a:off x="1390893" y="2979328"/>
            <a:ext cx="1636574" cy="793625"/>
          </a:xfrm>
          <a:prstGeom prst="blockArc">
            <a:avLst>
              <a:gd name="adj1" fmla="val 10800000"/>
              <a:gd name="adj2" fmla="val 37669"/>
              <a:gd name="adj3" fmla="val 2947"/>
            </a:avLst>
          </a:prstGeom>
          <a:pattFill prst="dkVert">
            <a:fgClr>
              <a:schemeClr val="tx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2" name="TextBox 41"/>
          <p:cNvSpPr txBox="1"/>
          <p:nvPr>
            <p:custDataLst>
              <p:tags r:id="rId20"/>
            </p:custDataLst>
          </p:nvPr>
        </p:nvSpPr>
        <p:spPr>
          <a:xfrm>
            <a:off x="3327400" y="1650953"/>
            <a:ext cx="90877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Purify</a:t>
            </a:r>
            <a:r>
              <a:rPr lang="en-US" dirty="0"/>
              <a:t>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8829314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388143" y="193842"/>
            <a:ext cx="4104190" cy="815493"/>
          </a:xfrm>
        </p:spPr>
        <p:txBody>
          <a:bodyPr/>
          <a:lstStyle/>
          <a:p>
            <a:r>
              <a:rPr lang="en-US" dirty="0"/>
              <a:t>Example Proof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/>
              <p:cNvSpPr txBox="1"/>
              <p:nvPr>
                <p:custDataLst>
                  <p:tags r:id="rId3"/>
                </p:custDataLst>
              </p:nvPr>
            </p:nvSpPr>
            <p:spPr>
              <a:xfrm>
                <a:off x="2116534" y="1103684"/>
                <a:ext cx="3227807" cy="4778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𝒜</m:t>
                      </m:r>
                      <m:r>
                        <a:rPr lang="en-US" sz="24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(|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  <m:r>
                            <a:rPr lang="en-US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𝑧</m:t>
                          </m:r>
                        </m:sub>
                      </m:sSub>
                      <m:r>
                        <a:rPr lang="en-US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⟩</m:t>
                      </m:r>
                      <m:r>
                        <a:rPr lang="en-US" sz="24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Com</m:t>
                      </m:r>
                      <m:r>
                        <a:rPr lang="en-US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r>
                        <a:rPr lang="en-US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𝑆</m:t>
                      </m:r>
                      <m:r>
                        <a:rPr lang="en-US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))→</m:t>
                      </m:r>
                      <m:r>
                        <a:rPr lang="en-US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𝜋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3"/>
                </p:custDataLst>
              </p:nvPr>
            </p:nvSpPr>
            <p:spPr>
              <a:xfrm>
                <a:off x="2116534" y="1103684"/>
                <a:ext cx="3227807" cy="477888"/>
              </a:xfrm>
              <a:prstGeom prst="rect">
                <a:avLst/>
              </a:prstGeom>
              <a:blipFill>
                <a:blip r:embed="rId23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>
                <p:custDataLst>
                  <p:tags r:id="rId4"/>
                </p:custDataLst>
              </p:nvPr>
            </p:nvSpPr>
            <p:spPr>
              <a:xfrm>
                <a:off x="2116534" y="2142728"/>
                <a:ext cx="3227807" cy="4778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𝒜</m:t>
                      </m:r>
                      <m:r>
                        <a:rPr lang="en-US" sz="24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(|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  <m:r>
                            <a:rPr lang="en-US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𝑧</m:t>
                          </m:r>
                        </m:sub>
                      </m:sSub>
                      <m:r>
                        <a:rPr lang="en-US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⟩</m:t>
                      </m:r>
                      <m:r>
                        <a:rPr lang="en-US" sz="24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Com</m:t>
                      </m:r>
                      <m:r>
                        <a:rPr lang="en-US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r>
                        <a:rPr lang="en-US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𝑆</m:t>
                      </m:r>
                      <m:r>
                        <a:rPr lang="en-US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))→</m:t>
                      </m:r>
                      <m:r>
                        <a:rPr lang="en-US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𝜋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4"/>
                </p:custDataLst>
              </p:nvPr>
            </p:nvSpPr>
            <p:spPr>
              <a:xfrm>
                <a:off x="2116534" y="2142728"/>
                <a:ext cx="3227807" cy="477888"/>
              </a:xfrm>
              <a:prstGeom prst="rect">
                <a:avLst/>
              </a:prstGeom>
              <a:blipFill>
                <a:blip r:embed="rId24"/>
                <a:stretch>
                  <a:fillRect b="-139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/>
              <p:cNvSpPr txBox="1"/>
              <p:nvPr>
                <p:custDataLst>
                  <p:tags r:id="rId5"/>
                </p:custDataLst>
              </p:nvPr>
            </p:nvSpPr>
            <p:spPr>
              <a:xfrm>
                <a:off x="200059" y="1927081"/>
                <a:ext cx="1592551" cy="103618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b="0" i="1" smtClean="0">
                              <a:latin typeface="Cambria Math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∈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charset="0"/>
                            </a:rPr>
                            <m:t>co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𝑆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)</m:t>
                          </m:r>
                        </m:sub>
                        <m:sup/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|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⟩</m:t>
                          </m:r>
                        </m:e>
                      </m:nary>
                      <m:r>
                        <a:rPr lang="en-US" sz="2400" b="0" i="1" smtClean="0">
                          <a:latin typeface="Cambria Math" charset="0"/>
                        </a:rPr>
                        <m:t> </m:t>
                      </m:r>
                    </m:oMath>
                  </m:oMathPara>
                </a14:m>
                <a:endParaRPr lang="en-US" sz="2400" i="1" dirty="0"/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5"/>
                </p:custDataLst>
              </p:nvPr>
            </p:nvSpPr>
            <p:spPr>
              <a:xfrm>
                <a:off x="200059" y="1927081"/>
                <a:ext cx="1592551" cy="1036181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Block Arc 7"/>
          <p:cNvSpPr/>
          <p:nvPr>
            <p:custDataLst>
              <p:tags r:id="rId6"/>
            </p:custDataLst>
          </p:nvPr>
        </p:nvSpPr>
        <p:spPr>
          <a:xfrm>
            <a:off x="1390893" y="1809415"/>
            <a:ext cx="1636574" cy="793625"/>
          </a:xfrm>
          <a:prstGeom prst="blockArc">
            <a:avLst>
              <a:gd name="adj1" fmla="val 10800000"/>
              <a:gd name="adj2" fmla="val 37669"/>
              <a:gd name="adj3" fmla="val 2947"/>
            </a:avLst>
          </a:prstGeom>
          <a:pattFill prst="dkVert">
            <a:fgClr>
              <a:schemeClr val="tx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/>
              <p:cNvSpPr txBox="1"/>
              <p:nvPr>
                <p:custDataLst>
                  <p:tags r:id="rId7"/>
                </p:custDataLst>
              </p:nvPr>
            </p:nvSpPr>
            <p:spPr>
              <a:xfrm>
                <a:off x="2077954" y="3325577"/>
                <a:ext cx="4058740" cy="4769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𝒜</m:t>
                      </m:r>
                      <m:r>
                        <a:rPr lang="en-US" sz="2400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H</m:t>
                          </m:r>
                        </m:e>
                        <m:sup>
                          <m:r>
                            <a:rPr lang="en-US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⊗</m:t>
                          </m:r>
                          <m:r>
                            <a:rPr lang="en-US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</m:t>
                          </m:r>
                        </m:sup>
                      </m:sSup>
                      <m:r>
                        <a:rPr lang="en-US" sz="2400">
                          <a:latin typeface="Cambria Math" charset="0"/>
                          <a:ea typeface="Cambria Math" charset="0"/>
                          <a:cs typeface="Cambria Math" charset="0"/>
                        </a:rPr>
                        <m:t>|</m:t>
                      </m:r>
                      <m:r>
                        <a:rPr lang="en-US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𝑣</m:t>
                      </m:r>
                      <m:r>
                        <a:rPr lang="en-US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r>
                        <a:rPr lang="en-US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𝑧</m:t>
                      </m:r>
                      <m:r>
                        <a:rPr lang="en-US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⟩,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Com</m:t>
                      </m:r>
                      <m:r>
                        <a:rPr lang="en-US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r>
                        <a:rPr lang="en-US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𝑆</m:t>
                      </m:r>
                      <m:r>
                        <a:rPr lang="en-US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))→</m:t>
                      </m:r>
                      <m:r>
                        <a:rPr lang="en-US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𝜋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7"/>
                </p:custDataLst>
              </p:nvPr>
            </p:nvSpPr>
            <p:spPr>
              <a:xfrm>
                <a:off x="2077954" y="3325577"/>
                <a:ext cx="4058740" cy="476990"/>
              </a:xfrm>
              <a:prstGeom prst="rect">
                <a:avLst/>
              </a:prstGeom>
              <a:blipFill>
                <a:blip r:embed="rId26"/>
                <a:stretch>
                  <a:fillRect b="-179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/>
              <p:cNvSpPr txBox="1"/>
              <p:nvPr>
                <p:custDataLst>
                  <p:tags r:id="rId8"/>
                </p:custDataLst>
              </p:nvPr>
            </p:nvSpPr>
            <p:spPr>
              <a:xfrm>
                <a:off x="454059" y="3122394"/>
                <a:ext cx="1245597" cy="10068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b="0" i="1" smtClean="0">
                              <a:latin typeface="Cambria Math" charset="0"/>
                            </a:rPr>
                            <m:t>𝑣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𝑆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⊥</m:t>
                              </m:r>
                            </m:sup>
                          </m:sSup>
                        </m:sub>
                        <m:sup/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|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𝑣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⟩</m:t>
                          </m:r>
                        </m:e>
                      </m:nary>
                    </m:oMath>
                  </m:oMathPara>
                </a14:m>
                <a:endParaRPr lang="en-US" sz="2400" i="1" dirty="0"/>
              </a:p>
            </p:txBody>
          </p:sp>
        </mc:Choice>
        <mc:Fallback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8"/>
                </p:custDataLst>
              </p:nvPr>
            </p:nvSpPr>
            <p:spPr>
              <a:xfrm>
                <a:off x="454059" y="3122394"/>
                <a:ext cx="1245597" cy="1006879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Block Arc 10"/>
          <p:cNvSpPr/>
          <p:nvPr>
            <p:custDataLst>
              <p:tags r:id="rId9"/>
            </p:custDataLst>
          </p:nvPr>
        </p:nvSpPr>
        <p:spPr>
          <a:xfrm>
            <a:off x="1390893" y="2979328"/>
            <a:ext cx="1636574" cy="793625"/>
          </a:xfrm>
          <a:prstGeom prst="blockArc">
            <a:avLst>
              <a:gd name="adj1" fmla="val 10800000"/>
              <a:gd name="adj2" fmla="val 37669"/>
              <a:gd name="adj3" fmla="val 2947"/>
            </a:avLst>
          </a:prstGeom>
          <a:pattFill prst="dkVert">
            <a:fgClr>
              <a:schemeClr val="tx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Rounded Rectangle 12"/>
          <p:cNvSpPr/>
          <p:nvPr>
            <p:custDataLst>
              <p:tags r:id="rId10"/>
            </p:custDataLst>
          </p:nvPr>
        </p:nvSpPr>
        <p:spPr>
          <a:xfrm>
            <a:off x="6995471" y="1619672"/>
            <a:ext cx="5029118" cy="2046897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/>
              <p:cNvSpPr txBox="1"/>
              <p:nvPr>
                <p:custDataLst>
                  <p:tags r:id="rId11"/>
                </p:custDataLst>
              </p:nvPr>
            </p:nvSpPr>
            <p:spPr>
              <a:xfrm>
                <a:off x="8727943" y="1675547"/>
                <a:ext cx="3079689" cy="9307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200">
                              <a:latin typeface="Cambria Math" charset="0"/>
                            </a:rPr>
                            <m:t>U</m:t>
                          </m:r>
                        </m:e>
                        <m:sub>
                          <m:r>
                            <a:rPr lang="en-US" sz="2200" i="1">
                              <a:latin typeface="Cambria Math" charset="0"/>
                            </a:rPr>
                            <m:t>𝑆</m:t>
                          </m:r>
                        </m:sub>
                      </m:sSub>
                      <m:d>
                        <m:dPr>
                          <m:begChr m:val="|"/>
                          <m:endChr m:val="⟩"/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latin typeface="Cambria Math" charset="0"/>
                            </a:rPr>
                            <m:t>𝑥</m:t>
                          </m:r>
                        </m:e>
                      </m:d>
                      <m:r>
                        <a:rPr lang="en-US" sz="2200" i="1">
                          <a:latin typeface="Cambria Math" charset="0"/>
                        </a:rPr>
                        <m:t>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200" b="0" i="1" smtClean="0">
                              <a:latin typeface="Cambria Math" charset="0"/>
                            </a:rPr>
                            <m:t>𝑣</m:t>
                          </m:r>
                          <m:r>
                            <a:rPr lang="en-US" sz="2200" i="1">
                              <a:latin typeface="Cambria Math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𝑆</m:t>
                              </m:r>
                            </m:e>
                            <m:sup>
                              <m:r>
                                <a:rPr lang="en-US" sz="2200" i="1">
                                  <a:latin typeface="Cambria Math" charset="0"/>
                                </a:rPr>
                                <m:t>⊥</m:t>
                              </m:r>
                            </m:sup>
                          </m:sSup>
                        </m:sub>
                        <m:sup/>
                        <m:e>
                          <m:sSup>
                            <m:sSup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𝑣</m:t>
                              </m:r>
                              <m:r>
                                <a:rPr lang="en-US" sz="2200" i="1">
                                  <a:latin typeface="Cambria Math" charset="0"/>
                                </a:rPr>
                                <m:t>⋅</m:t>
                              </m:r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en-US" sz="2200" i="1">
                              <a:latin typeface="Cambria Math" charset="0"/>
                            </a:rPr>
                            <m:t>|</m:t>
                          </m:r>
                          <m:r>
                            <a:rPr lang="en-US" sz="2200" b="0" i="1" smtClean="0">
                              <a:latin typeface="Cambria Math" charset="0"/>
                            </a:rPr>
                            <m:t>𝑣</m:t>
                          </m:r>
                          <m:r>
                            <a:rPr lang="en-US" sz="2200" i="1">
                              <a:latin typeface="Cambria Math" charset="0"/>
                            </a:rPr>
                            <m:t>⟩</m:t>
                          </m:r>
                        </m:e>
                      </m:nary>
                    </m:oMath>
                  </m:oMathPara>
                </a14:m>
                <a:endParaRPr lang="en-US" sz="2200" dirty="0"/>
              </a:p>
            </p:txBody>
          </p:sp>
        </mc:Choice>
        <mc:Fallback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1"/>
                </p:custDataLst>
              </p:nvPr>
            </p:nvSpPr>
            <p:spPr>
              <a:xfrm>
                <a:off x="8727943" y="1675547"/>
                <a:ext cx="3079689" cy="930704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Rectangle 14"/>
              <p:cNvSpPr/>
              <p:nvPr>
                <p:custDataLst>
                  <p:tags r:id="rId12"/>
                </p:custDataLst>
              </p:nvPr>
            </p:nvSpPr>
            <p:spPr>
              <a:xfrm>
                <a:off x="8746463" y="2602617"/>
                <a:ext cx="3296645" cy="95750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2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2200">
                              <a:latin typeface="Cambria Math" charset="0"/>
                            </a:rPr>
                            <m:t>U</m:t>
                          </m:r>
                        </m:e>
                        <m:sub>
                          <m:r>
                            <a:rPr lang="en-US" sz="2200" i="1">
                              <a:latin typeface="Cambria Math" charset="0"/>
                            </a:rPr>
                            <m:t>𝑆</m:t>
                          </m:r>
                        </m:sub>
                        <m:sup>
                          <m:r>
                            <a:rPr lang="en-US" sz="2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†</m:t>
                          </m:r>
                        </m:sup>
                      </m:sSubSup>
                      <m:d>
                        <m:dPr>
                          <m:begChr m:val="|"/>
                          <m:endChr m:val="⟩"/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latin typeface="Cambria Math" charset="0"/>
                            </a:rPr>
                            <m:t>𝑣</m:t>
                          </m:r>
                        </m:e>
                      </m:d>
                      <m:r>
                        <a:rPr lang="en-US" sz="2200" i="1">
                          <a:latin typeface="Cambria Math" charset="0"/>
                        </a:rPr>
                        <m:t>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200" i="1">
                              <a:latin typeface="Cambria Math" charset="0"/>
                            </a:rPr>
                            <m:t>𝑥</m:t>
                          </m:r>
                          <m:r>
                            <a:rPr lang="en-US" sz="2200" i="1">
                              <a:latin typeface="Cambria Math" charset="0"/>
                            </a:rPr>
                            <m:t>∈</m:t>
                          </m:r>
                          <m:r>
                            <m:rPr>
                              <m:sty m:val="p"/>
                            </m:rPr>
                            <a:rPr lang="en-US" sz="2200">
                              <a:latin typeface="Cambria Math" charset="0"/>
                            </a:rPr>
                            <m:t>co</m:t>
                          </m:r>
                          <m:r>
                            <a:rPr lang="en-US" sz="2200" i="1">
                              <a:latin typeface="Cambria Math" charset="0"/>
                            </a:rPr>
                            <m:t>(</m:t>
                          </m:r>
                          <m:r>
                            <a:rPr lang="en-US" sz="2200" i="1">
                              <a:latin typeface="Cambria Math" charset="0"/>
                            </a:rPr>
                            <m:t>𝑆</m:t>
                          </m:r>
                          <m:r>
                            <a:rPr lang="en-US" sz="2200" i="1">
                              <a:latin typeface="Cambria Math" charset="0"/>
                            </a:rPr>
                            <m:t>)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𝑣</m:t>
                              </m:r>
                              <m:r>
                                <a:rPr lang="en-US" sz="2200" i="1">
                                  <a:latin typeface="Cambria Math" charset="0"/>
                                </a:rPr>
                                <m:t>⋅</m:t>
                              </m:r>
                              <m:r>
                                <a:rPr lang="en-US" sz="2200" i="1">
                                  <a:latin typeface="Cambria Math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en-US" sz="2200" i="1">
                              <a:latin typeface="Cambria Math" charset="0"/>
                            </a:rPr>
                            <m:t>|</m:t>
                          </m:r>
                          <m:r>
                            <a:rPr lang="en-US" sz="2200" i="1">
                              <a:latin typeface="Cambria Math" charset="0"/>
                            </a:rPr>
                            <m:t>𝑥</m:t>
                          </m:r>
                          <m:r>
                            <a:rPr lang="en-US" sz="2200" i="1">
                              <a:latin typeface="Cambria Math" charset="0"/>
                            </a:rPr>
                            <m:t>⟩</m:t>
                          </m:r>
                        </m:e>
                      </m:nary>
                    </m:oMath>
                  </m:oMathPara>
                </a14:m>
                <a:endParaRPr lang="en-US" sz="2200" dirty="0"/>
              </a:p>
            </p:txBody>
          </p:sp>
        </mc:Choice>
        <mc:Fallback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2"/>
                </p:custDataLst>
              </p:nvPr>
            </p:nvSpPr>
            <p:spPr>
              <a:xfrm>
                <a:off x="8746463" y="2602617"/>
                <a:ext cx="3296645" cy="957506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/>
              <p:cNvSpPr txBox="1"/>
              <p:nvPr>
                <p:custDataLst>
                  <p:tags r:id="rId13"/>
                </p:custDataLst>
              </p:nvPr>
            </p:nvSpPr>
            <p:spPr>
              <a:xfrm>
                <a:off x="1272296" y="2692833"/>
                <a:ext cx="558678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200">
                              <a:latin typeface="Cambria Math" charset="0"/>
                            </a:rPr>
                            <m:t>U</m:t>
                          </m:r>
                        </m:e>
                        <m:sub>
                          <m:r>
                            <a:rPr lang="en-US" sz="2200" i="1">
                              <a:latin typeface="Cambria Math" charset="0"/>
                            </a:rPr>
                            <m:t>𝑆</m:t>
                          </m:r>
                        </m:sub>
                      </m:sSub>
                    </m:oMath>
                  </m:oMathPara>
                </a14:m>
                <a:endParaRPr lang="en-US" sz="2200" dirty="0"/>
              </a:p>
            </p:txBody>
          </p:sp>
        </mc:Choice>
        <mc:Fallback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3"/>
                </p:custDataLst>
              </p:nvPr>
            </p:nvSpPr>
            <p:spPr>
              <a:xfrm>
                <a:off x="1272296" y="2692833"/>
                <a:ext cx="558678" cy="430887"/>
              </a:xfrm>
              <a:prstGeom prst="rect">
                <a:avLst/>
              </a:prstGeom>
              <a:blipFill>
                <a:blip r:embed="rId30"/>
                <a:stretch>
                  <a:fillRect b="-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/>
          <p:cNvCxnSpPr/>
          <p:nvPr>
            <p:custDataLst>
              <p:tags r:id="rId14"/>
            </p:custDataLst>
          </p:nvPr>
        </p:nvCxnSpPr>
        <p:spPr>
          <a:xfrm>
            <a:off x="1289293" y="2678654"/>
            <a:ext cx="0" cy="45720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>
            <p:custDataLst>
              <p:tags r:id="rId15"/>
            </p:custDataLst>
          </p:nvPr>
        </p:nvCxnSpPr>
        <p:spPr>
          <a:xfrm>
            <a:off x="3327400" y="1619672"/>
            <a:ext cx="0" cy="45720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>
            <p:custDataLst>
              <p:tags r:id="rId16"/>
            </p:custDataLst>
          </p:nvPr>
        </p:nvSpPr>
        <p:spPr>
          <a:xfrm>
            <a:off x="3327400" y="1650953"/>
            <a:ext cx="90877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Purify</a:t>
            </a:r>
            <a:r>
              <a:rPr lang="en-US" dirty="0"/>
              <a:t>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8" name="TextBox 37"/>
              <p:cNvSpPr txBox="1"/>
              <p:nvPr>
                <p:custDataLst>
                  <p:tags r:id="rId17"/>
                </p:custDataLst>
              </p:nvPr>
            </p:nvSpPr>
            <p:spPr>
              <a:xfrm>
                <a:off x="6995471" y="1866397"/>
                <a:ext cx="1850699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dirty="0"/>
                  <a:t>For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charset="0"/>
                      </a:rPr>
                      <m:t>𝑥</m:t>
                    </m:r>
                    <m:r>
                      <a:rPr lang="en-US" sz="2200" b="0" i="1" smtClean="0">
                        <a:latin typeface="Cambria Math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 sz="2200" b="0" i="0" smtClean="0">
                        <a:latin typeface="Cambria Math" charset="0"/>
                      </a:rPr>
                      <m:t>co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charset="0"/>
                          </a:rPr>
                          <m:t>𝑆</m:t>
                        </m:r>
                      </m:e>
                    </m:d>
                    <m:r>
                      <a:rPr lang="en-US" sz="2200" b="0" i="1" smtClean="0">
                        <a:latin typeface="Cambria Math" charset="0"/>
                      </a:rPr>
                      <m:t>:</m:t>
                    </m:r>
                  </m:oMath>
                </a14:m>
                <a:endParaRPr lang="en-US" sz="2200" i="1" dirty="0"/>
              </a:p>
            </p:txBody>
          </p:sp>
        </mc:Choice>
        <mc:Fallback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7"/>
                </p:custDataLst>
              </p:nvPr>
            </p:nvSpPr>
            <p:spPr>
              <a:xfrm>
                <a:off x="6995471" y="1866397"/>
                <a:ext cx="1850699" cy="430887"/>
              </a:xfrm>
              <a:prstGeom prst="rect">
                <a:avLst/>
              </a:prstGeom>
              <a:blipFill>
                <a:blip r:embed="rId31"/>
                <a:stretch>
                  <a:fillRect l="-4290" t="-9859" b="-281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9" name="TextBox 38"/>
              <p:cNvSpPr txBox="1"/>
              <p:nvPr>
                <p:custDataLst>
                  <p:tags r:id="rId18"/>
                </p:custDataLst>
              </p:nvPr>
            </p:nvSpPr>
            <p:spPr>
              <a:xfrm>
                <a:off x="7234511" y="2804657"/>
                <a:ext cx="1511952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dirty="0"/>
                  <a:t>For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charset="0"/>
                      </a:rPr>
                      <m:t>𝑣</m:t>
                    </m:r>
                    <m:r>
                      <a:rPr lang="en-US" sz="2200" b="0" i="1" smtClean="0">
                        <a:latin typeface="Cambria Math" charset="0"/>
                      </a:rPr>
                      <m:t>∈</m:t>
                    </m:r>
                    <m:sSup>
                      <m:sSup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 smtClean="0">
                            <a:latin typeface="Cambria Math" charset="0"/>
                          </a:rPr>
                          <m:t>𝑆</m:t>
                        </m:r>
                      </m:e>
                      <m:sup>
                        <m:r>
                          <a:rPr lang="en-US" sz="2200" b="0" i="1" smtClean="0">
                            <a:latin typeface="Cambria Math" charset="0"/>
                          </a:rPr>
                          <m:t>⊥</m:t>
                        </m:r>
                      </m:sup>
                    </m:sSup>
                    <m:r>
                      <a:rPr lang="en-US" sz="2200" b="0" i="1" smtClean="0">
                        <a:latin typeface="Cambria Math" charset="0"/>
                      </a:rPr>
                      <m:t>:</m:t>
                    </m:r>
                  </m:oMath>
                </a14:m>
                <a:endParaRPr lang="en-US" sz="2200" i="1" dirty="0"/>
              </a:p>
            </p:txBody>
          </p:sp>
        </mc:Choice>
        <mc:Fallback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8"/>
                </p:custDataLst>
              </p:nvPr>
            </p:nvSpPr>
            <p:spPr>
              <a:xfrm>
                <a:off x="7234511" y="2804657"/>
                <a:ext cx="1511952" cy="430887"/>
              </a:xfrm>
              <a:prstGeom prst="rect">
                <a:avLst/>
              </a:prstGeom>
              <a:blipFill>
                <a:blip r:embed="rId32"/>
                <a:stretch>
                  <a:fillRect l="-5242" t="-9859" b="-281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/>
              <p:cNvSpPr txBox="1"/>
              <p:nvPr>
                <p:custDataLst>
                  <p:tags r:id="rId19"/>
                </p:custDataLst>
              </p:nvPr>
            </p:nvSpPr>
            <p:spPr>
              <a:xfrm>
                <a:off x="4748441" y="218507"/>
                <a:ext cx="7294667" cy="847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Want to show: If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𝒜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(|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𝑥</m:t>
                        </m:r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𝑧</m:t>
                        </m:r>
                      </m:sub>
                    </m:sSub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⟩, 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Com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))</m:t>
                    </m:r>
                  </m:oMath>
                </a14:m>
                <a:r>
                  <a:rPr lang="en-US" sz="2400" b="1" dirty="0"/>
                  <a:t> </a:t>
                </a:r>
                <a:r>
                  <a:rPr lang="en-US" sz="2400" dirty="0"/>
                  <a:t>outputs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𝜋</m:t>
                    </m:r>
                    <m:r>
                      <a:rPr lang="en-US" sz="2400" b="0" i="1" smtClean="0">
                        <a:latin typeface="Cambria Math" charset="0"/>
                      </a:rPr>
                      <m:t>∈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𝑆</m:t>
                        </m:r>
                      </m:e>
                      <m:sup>
                        <m:r>
                          <a:rPr lang="en-US" sz="2400" b="0" i="1" smtClean="0">
                            <a:latin typeface="Cambria Math" charset="0"/>
                          </a:rPr>
                          <m:t>⊥</m:t>
                        </m:r>
                      </m:sup>
                    </m:sSup>
                    <m:r>
                      <a:rPr lang="en-US" sz="2400" b="0" i="1" smtClean="0">
                        <a:latin typeface="Cambria Math" charset="0"/>
                      </a:rPr>
                      <m:t>+</m:t>
                    </m:r>
                    <m:r>
                      <a:rPr lang="en-US" sz="2400" b="0" i="1" smtClean="0">
                        <a:latin typeface="Cambria Math" charset="0"/>
                      </a:rPr>
                      <m:t>𝑧</m:t>
                    </m:r>
                  </m:oMath>
                </a14:m>
                <a:r>
                  <a:rPr lang="en-US" sz="2400" dirty="0"/>
                  <a:t>, then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𝑥</m:t>
                    </m:r>
                  </m:oMath>
                </a14:m>
                <a:r>
                  <a:rPr lang="en-US" sz="2400" b="1" dirty="0"/>
                  <a:t> </a:t>
                </a:r>
                <a:r>
                  <a:rPr lang="en-US" sz="2400" dirty="0"/>
                  <a:t>has a lot of conditional min-entropy</a:t>
                </a:r>
                <a:endParaRPr lang="en-US" sz="2400" b="1" dirty="0"/>
              </a:p>
            </p:txBody>
          </p:sp>
        </mc:Choice>
        <mc:Fallback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9"/>
                </p:custDataLst>
              </p:nvPr>
            </p:nvSpPr>
            <p:spPr>
              <a:xfrm>
                <a:off x="4748441" y="218507"/>
                <a:ext cx="7294667" cy="847220"/>
              </a:xfrm>
              <a:prstGeom prst="rect">
                <a:avLst/>
              </a:prstGeom>
              <a:blipFill>
                <a:blip r:embed="rId33"/>
                <a:stretch>
                  <a:fillRect l="-668" t="-5036" r="-1587" b="-158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Rounded Rectangle 31"/>
          <p:cNvSpPr/>
          <p:nvPr>
            <p:custDataLst>
              <p:tags r:id="rId20"/>
            </p:custDataLst>
          </p:nvPr>
        </p:nvSpPr>
        <p:spPr>
          <a:xfrm>
            <a:off x="4748441" y="154608"/>
            <a:ext cx="7271624" cy="907039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5034321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388143" y="193842"/>
            <a:ext cx="4104190" cy="815493"/>
          </a:xfrm>
        </p:spPr>
        <p:txBody>
          <a:bodyPr/>
          <a:lstStyle/>
          <a:p>
            <a:r>
              <a:rPr lang="en-US" dirty="0"/>
              <a:t>Example Proof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/>
              <p:cNvSpPr txBox="1"/>
              <p:nvPr>
                <p:custDataLst>
                  <p:tags r:id="rId3"/>
                </p:custDataLst>
              </p:nvPr>
            </p:nvSpPr>
            <p:spPr>
              <a:xfrm>
                <a:off x="2116534" y="1103684"/>
                <a:ext cx="3227807" cy="4778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𝒜</m:t>
                      </m:r>
                      <m:r>
                        <a:rPr lang="en-US" sz="24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(|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  <m:r>
                            <a:rPr lang="en-US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𝑧</m:t>
                          </m:r>
                        </m:sub>
                      </m:sSub>
                      <m:r>
                        <a:rPr lang="en-US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⟩</m:t>
                      </m:r>
                      <m:r>
                        <a:rPr lang="en-US" sz="24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Com</m:t>
                      </m:r>
                      <m:r>
                        <a:rPr lang="en-US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r>
                        <a:rPr lang="en-US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𝑆</m:t>
                      </m:r>
                      <m:r>
                        <a:rPr lang="en-US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))→</m:t>
                      </m:r>
                      <m:r>
                        <a:rPr lang="en-US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𝜋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3"/>
                </p:custDataLst>
              </p:nvPr>
            </p:nvSpPr>
            <p:spPr>
              <a:xfrm>
                <a:off x="2116534" y="1103684"/>
                <a:ext cx="3227807" cy="477888"/>
              </a:xfrm>
              <a:prstGeom prst="rect">
                <a:avLst/>
              </a:prstGeom>
              <a:blipFill>
                <a:blip r:embed="rId25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>
                <p:custDataLst>
                  <p:tags r:id="rId4"/>
                </p:custDataLst>
              </p:nvPr>
            </p:nvSpPr>
            <p:spPr>
              <a:xfrm>
                <a:off x="2116534" y="2142728"/>
                <a:ext cx="3227807" cy="4778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𝒜</m:t>
                      </m:r>
                      <m:r>
                        <a:rPr lang="en-US" sz="24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(|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  <m:r>
                            <a:rPr lang="en-US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𝑧</m:t>
                          </m:r>
                        </m:sub>
                      </m:sSub>
                      <m:r>
                        <a:rPr lang="en-US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⟩</m:t>
                      </m:r>
                      <m:r>
                        <a:rPr lang="en-US" sz="24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Com</m:t>
                      </m:r>
                      <m:r>
                        <a:rPr lang="en-US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r>
                        <a:rPr lang="en-US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𝑆</m:t>
                      </m:r>
                      <m:r>
                        <a:rPr lang="en-US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))→</m:t>
                      </m:r>
                      <m:r>
                        <a:rPr lang="en-US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𝜋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4"/>
                </p:custDataLst>
              </p:nvPr>
            </p:nvSpPr>
            <p:spPr>
              <a:xfrm>
                <a:off x="2116534" y="2142728"/>
                <a:ext cx="3227807" cy="477888"/>
              </a:xfrm>
              <a:prstGeom prst="rect">
                <a:avLst/>
              </a:prstGeom>
              <a:blipFill>
                <a:blip r:embed="rId26"/>
                <a:stretch>
                  <a:fillRect b="-139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/>
              <p:cNvSpPr txBox="1"/>
              <p:nvPr>
                <p:custDataLst>
                  <p:tags r:id="rId5"/>
                </p:custDataLst>
              </p:nvPr>
            </p:nvSpPr>
            <p:spPr>
              <a:xfrm>
                <a:off x="200059" y="1927081"/>
                <a:ext cx="1592551" cy="103618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b="0" i="1" smtClean="0">
                              <a:latin typeface="Cambria Math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∈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charset="0"/>
                            </a:rPr>
                            <m:t>co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𝑆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)</m:t>
                          </m:r>
                        </m:sub>
                        <m:sup/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|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⟩</m:t>
                          </m:r>
                        </m:e>
                      </m:nary>
                      <m:r>
                        <a:rPr lang="en-US" sz="2400" b="0" i="1" smtClean="0">
                          <a:latin typeface="Cambria Math" charset="0"/>
                        </a:rPr>
                        <m:t> </m:t>
                      </m:r>
                    </m:oMath>
                  </m:oMathPara>
                </a14:m>
                <a:endParaRPr lang="en-US" sz="2400" i="1" dirty="0"/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5"/>
                </p:custDataLst>
              </p:nvPr>
            </p:nvSpPr>
            <p:spPr>
              <a:xfrm>
                <a:off x="200059" y="1927081"/>
                <a:ext cx="1592551" cy="1036181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Block Arc 7"/>
          <p:cNvSpPr/>
          <p:nvPr>
            <p:custDataLst>
              <p:tags r:id="rId6"/>
            </p:custDataLst>
          </p:nvPr>
        </p:nvSpPr>
        <p:spPr>
          <a:xfrm>
            <a:off x="1390893" y="1809415"/>
            <a:ext cx="1636574" cy="793625"/>
          </a:xfrm>
          <a:prstGeom prst="blockArc">
            <a:avLst>
              <a:gd name="adj1" fmla="val 10800000"/>
              <a:gd name="adj2" fmla="val 37669"/>
              <a:gd name="adj3" fmla="val 2947"/>
            </a:avLst>
          </a:prstGeom>
          <a:pattFill prst="dkVert">
            <a:fgClr>
              <a:schemeClr val="tx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/>
              <p:cNvSpPr txBox="1"/>
              <p:nvPr>
                <p:custDataLst>
                  <p:tags r:id="rId7"/>
                </p:custDataLst>
              </p:nvPr>
            </p:nvSpPr>
            <p:spPr>
              <a:xfrm>
                <a:off x="2077954" y="3325577"/>
                <a:ext cx="4058740" cy="4769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𝒜</m:t>
                      </m:r>
                      <m:r>
                        <a:rPr lang="en-US" sz="2400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H</m:t>
                          </m:r>
                        </m:e>
                        <m:sup>
                          <m:r>
                            <a:rPr lang="en-US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⊗</m:t>
                          </m:r>
                          <m:r>
                            <a:rPr lang="en-US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</m:t>
                          </m:r>
                        </m:sup>
                      </m:sSup>
                      <m:r>
                        <a:rPr lang="en-US" sz="2400">
                          <a:latin typeface="Cambria Math" charset="0"/>
                          <a:ea typeface="Cambria Math" charset="0"/>
                          <a:cs typeface="Cambria Math" charset="0"/>
                        </a:rPr>
                        <m:t>|</m:t>
                      </m:r>
                      <m:r>
                        <a:rPr lang="en-US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𝑣</m:t>
                      </m:r>
                      <m:r>
                        <a:rPr lang="en-US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r>
                        <a:rPr lang="en-US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𝑧</m:t>
                      </m:r>
                      <m:r>
                        <a:rPr lang="en-US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⟩,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Com</m:t>
                      </m:r>
                      <m:r>
                        <a:rPr lang="en-US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r>
                        <a:rPr lang="en-US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𝑆</m:t>
                      </m:r>
                      <m:r>
                        <a:rPr lang="en-US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))→</m:t>
                      </m:r>
                      <m:r>
                        <a:rPr lang="en-US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𝜋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7"/>
                </p:custDataLst>
              </p:nvPr>
            </p:nvSpPr>
            <p:spPr>
              <a:xfrm>
                <a:off x="2077954" y="3325577"/>
                <a:ext cx="4058740" cy="476990"/>
              </a:xfrm>
              <a:prstGeom prst="rect">
                <a:avLst/>
              </a:prstGeom>
              <a:blipFill>
                <a:blip r:embed="rId28"/>
                <a:stretch>
                  <a:fillRect b="-179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/>
              <p:cNvSpPr txBox="1"/>
              <p:nvPr>
                <p:custDataLst>
                  <p:tags r:id="rId8"/>
                </p:custDataLst>
              </p:nvPr>
            </p:nvSpPr>
            <p:spPr>
              <a:xfrm>
                <a:off x="454059" y="3122394"/>
                <a:ext cx="1245597" cy="10068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b="0" i="1" smtClean="0">
                              <a:latin typeface="Cambria Math" charset="0"/>
                            </a:rPr>
                            <m:t>𝑣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𝑆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⊥</m:t>
                              </m:r>
                            </m:sup>
                          </m:sSup>
                        </m:sub>
                        <m:sup/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|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𝑣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⟩</m:t>
                          </m:r>
                        </m:e>
                      </m:nary>
                    </m:oMath>
                  </m:oMathPara>
                </a14:m>
                <a:endParaRPr lang="en-US" sz="2400" i="1" dirty="0"/>
              </a:p>
            </p:txBody>
          </p:sp>
        </mc:Choice>
        <mc:Fallback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8"/>
                </p:custDataLst>
              </p:nvPr>
            </p:nvSpPr>
            <p:spPr>
              <a:xfrm>
                <a:off x="454059" y="3122394"/>
                <a:ext cx="1245597" cy="1006879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Block Arc 10"/>
          <p:cNvSpPr/>
          <p:nvPr>
            <p:custDataLst>
              <p:tags r:id="rId9"/>
            </p:custDataLst>
          </p:nvPr>
        </p:nvSpPr>
        <p:spPr>
          <a:xfrm>
            <a:off x="1390893" y="2979328"/>
            <a:ext cx="1636574" cy="793625"/>
          </a:xfrm>
          <a:prstGeom prst="blockArc">
            <a:avLst>
              <a:gd name="adj1" fmla="val 10800000"/>
              <a:gd name="adj2" fmla="val 37669"/>
              <a:gd name="adj3" fmla="val 2947"/>
            </a:avLst>
          </a:prstGeom>
          <a:pattFill prst="dkVert">
            <a:fgClr>
              <a:schemeClr val="tx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Rounded Rectangle 12"/>
          <p:cNvSpPr/>
          <p:nvPr>
            <p:custDataLst>
              <p:tags r:id="rId10"/>
            </p:custDataLst>
          </p:nvPr>
        </p:nvSpPr>
        <p:spPr>
          <a:xfrm>
            <a:off x="6995471" y="1619672"/>
            <a:ext cx="5029118" cy="2046897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/>
              <p:cNvSpPr txBox="1"/>
              <p:nvPr>
                <p:custDataLst>
                  <p:tags r:id="rId11"/>
                </p:custDataLst>
              </p:nvPr>
            </p:nvSpPr>
            <p:spPr>
              <a:xfrm>
                <a:off x="8727943" y="1675547"/>
                <a:ext cx="3079689" cy="9307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200">
                              <a:latin typeface="Cambria Math" charset="0"/>
                            </a:rPr>
                            <m:t>U</m:t>
                          </m:r>
                        </m:e>
                        <m:sub>
                          <m:r>
                            <a:rPr lang="en-US" sz="2200" i="1">
                              <a:latin typeface="Cambria Math" charset="0"/>
                            </a:rPr>
                            <m:t>𝑆</m:t>
                          </m:r>
                        </m:sub>
                      </m:sSub>
                      <m:d>
                        <m:dPr>
                          <m:begChr m:val="|"/>
                          <m:endChr m:val="⟩"/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latin typeface="Cambria Math" charset="0"/>
                            </a:rPr>
                            <m:t>𝑥</m:t>
                          </m:r>
                        </m:e>
                      </m:d>
                      <m:r>
                        <a:rPr lang="en-US" sz="2200" i="1">
                          <a:latin typeface="Cambria Math" charset="0"/>
                        </a:rPr>
                        <m:t>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200" b="0" i="1" smtClean="0">
                              <a:latin typeface="Cambria Math" charset="0"/>
                            </a:rPr>
                            <m:t>𝑣</m:t>
                          </m:r>
                          <m:r>
                            <a:rPr lang="en-US" sz="2200" i="1">
                              <a:latin typeface="Cambria Math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𝑆</m:t>
                              </m:r>
                            </m:e>
                            <m:sup>
                              <m:r>
                                <a:rPr lang="en-US" sz="2200" i="1">
                                  <a:latin typeface="Cambria Math" charset="0"/>
                                </a:rPr>
                                <m:t>⊥</m:t>
                              </m:r>
                            </m:sup>
                          </m:sSup>
                        </m:sub>
                        <m:sup/>
                        <m:e>
                          <m:sSup>
                            <m:sSup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𝑣</m:t>
                              </m:r>
                              <m:r>
                                <a:rPr lang="en-US" sz="2200" i="1">
                                  <a:latin typeface="Cambria Math" charset="0"/>
                                </a:rPr>
                                <m:t>⋅</m:t>
                              </m:r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en-US" sz="2200" i="1">
                              <a:latin typeface="Cambria Math" charset="0"/>
                            </a:rPr>
                            <m:t>|</m:t>
                          </m:r>
                          <m:r>
                            <a:rPr lang="en-US" sz="2200" b="0" i="1" smtClean="0">
                              <a:latin typeface="Cambria Math" charset="0"/>
                            </a:rPr>
                            <m:t>𝑣</m:t>
                          </m:r>
                          <m:r>
                            <a:rPr lang="en-US" sz="2200" i="1">
                              <a:latin typeface="Cambria Math" charset="0"/>
                            </a:rPr>
                            <m:t>⟩</m:t>
                          </m:r>
                        </m:e>
                      </m:nary>
                    </m:oMath>
                  </m:oMathPara>
                </a14:m>
                <a:endParaRPr lang="en-US" sz="2200" dirty="0"/>
              </a:p>
            </p:txBody>
          </p:sp>
        </mc:Choice>
        <mc:Fallback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1"/>
                </p:custDataLst>
              </p:nvPr>
            </p:nvSpPr>
            <p:spPr>
              <a:xfrm>
                <a:off x="8727943" y="1675547"/>
                <a:ext cx="3079689" cy="930704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Rectangle 14"/>
              <p:cNvSpPr/>
              <p:nvPr>
                <p:custDataLst>
                  <p:tags r:id="rId12"/>
                </p:custDataLst>
              </p:nvPr>
            </p:nvSpPr>
            <p:spPr>
              <a:xfrm>
                <a:off x="8746463" y="2602617"/>
                <a:ext cx="3296645" cy="95750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2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2200">
                              <a:latin typeface="Cambria Math" charset="0"/>
                            </a:rPr>
                            <m:t>U</m:t>
                          </m:r>
                        </m:e>
                        <m:sub>
                          <m:r>
                            <a:rPr lang="en-US" sz="2200" i="1">
                              <a:latin typeface="Cambria Math" charset="0"/>
                            </a:rPr>
                            <m:t>𝑆</m:t>
                          </m:r>
                        </m:sub>
                        <m:sup>
                          <m:r>
                            <a:rPr lang="en-US" sz="2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†</m:t>
                          </m:r>
                        </m:sup>
                      </m:sSubSup>
                      <m:d>
                        <m:dPr>
                          <m:begChr m:val="|"/>
                          <m:endChr m:val="⟩"/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latin typeface="Cambria Math" charset="0"/>
                            </a:rPr>
                            <m:t>𝑣</m:t>
                          </m:r>
                        </m:e>
                      </m:d>
                      <m:r>
                        <a:rPr lang="en-US" sz="2200" i="1">
                          <a:latin typeface="Cambria Math" charset="0"/>
                        </a:rPr>
                        <m:t>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200" i="1">
                              <a:latin typeface="Cambria Math" charset="0"/>
                            </a:rPr>
                            <m:t>𝑥</m:t>
                          </m:r>
                          <m:r>
                            <a:rPr lang="en-US" sz="2200" i="1">
                              <a:latin typeface="Cambria Math" charset="0"/>
                            </a:rPr>
                            <m:t>∈</m:t>
                          </m:r>
                          <m:r>
                            <m:rPr>
                              <m:sty m:val="p"/>
                            </m:rPr>
                            <a:rPr lang="en-US" sz="2200">
                              <a:latin typeface="Cambria Math" charset="0"/>
                            </a:rPr>
                            <m:t>co</m:t>
                          </m:r>
                          <m:r>
                            <a:rPr lang="en-US" sz="2200" i="1">
                              <a:latin typeface="Cambria Math" charset="0"/>
                            </a:rPr>
                            <m:t>(</m:t>
                          </m:r>
                          <m:r>
                            <a:rPr lang="en-US" sz="2200" i="1">
                              <a:latin typeface="Cambria Math" charset="0"/>
                            </a:rPr>
                            <m:t>𝑆</m:t>
                          </m:r>
                          <m:r>
                            <a:rPr lang="en-US" sz="2200" i="1">
                              <a:latin typeface="Cambria Math" charset="0"/>
                            </a:rPr>
                            <m:t>)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𝑣</m:t>
                              </m:r>
                              <m:r>
                                <a:rPr lang="en-US" sz="2200" i="1">
                                  <a:latin typeface="Cambria Math" charset="0"/>
                                </a:rPr>
                                <m:t>⋅</m:t>
                              </m:r>
                              <m:r>
                                <a:rPr lang="en-US" sz="2200" i="1">
                                  <a:latin typeface="Cambria Math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en-US" sz="2200" i="1">
                              <a:latin typeface="Cambria Math" charset="0"/>
                            </a:rPr>
                            <m:t>|</m:t>
                          </m:r>
                          <m:r>
                            <a:rPr lang="en-US" sz="2200" i="1">
                              <a:latin typeface="Cambria Math" charset="0"/>
                            </a:rPr>
                            <m:t>𝑥</m:t>
                          </m:r>
                          <m:r>
                            <a:rPr lang="en-US" sz="2200" i="1">
                              <a:latin typeface="Cambria Math" charset="0"/>
                            </a:rPr>
                            <m:t>⟩</m:t>
                          </m:r>
                        </m:e>
                      </m:nary>
                    </m:oMath>
                  </m:oMathPara>
                </a14:m>
                <a:endParaRPr lang="en-US" sz="2200" dirty="0"/>
              </a:p>
            </p:txBody>
          </p:sp>
        </mc:Choice>
        <mc:Fallback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2"/>
                </p:custDataLst>
              </p:nvPr>
            </p:nvSpPr>
            <p:spPr>
              <a:xfrm>
                <a:off x="8746463" y="2602617"/>
                <a:ext cx="3296645" cy="957506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/>
              <p:cNvSpPr txBox="1"/>
              <p:nvPr>
                <p:custDataLst>
                  <p:tags r:id="rId13"/>
                </p:custDataLst>
              </p:nvPr>
            </p:nvSpPr>
            <p:spPr>
              <a:xfrm>
                <a:off x="1272296" y="2692833"/>
                <a:ext cx="558678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200">
                              <a:latin typeface="Cambria Math" charset="0"/>
                            </a:rPr>
                            <m:t>U</m:t>
                          </m:r>
                        </m:e>
                        <m:sub>
                          <m:r>
                            <a:rPr lang="en-US" sz="2200" i="1">
                              <a:latin typeface="Cambria Math" charset="0"/>
                            </a:rPr>
                            <m:t>𝑆</m:t>
                          </m:r>
                        </m:sub>
                      </m:sSub>
                    </m:oMath>
                  </m:oMathPara>
                </a14:m>
                <a:endParaRPr lang="en-US" sz="2200" dirty="0"/>
              </a:p>
            </p:txBody>
          </p:sp>
        </mc:Choice>
        <mc:Fallback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3"/>
                </p:custDataLst>
              </p:nvPr>
            </p:nvSpPr>
            <p:spPr>
              <a:xfrm>
                <a:off x="1272296" y="2692833"/>
                <a:ext cx="558678" cy="430887"/>
              </a:xfrm>
              <a:prstGeom prst="rect">
                <a:avLst/>
              </a:prstGeom>
              <a:blipFill>
                <a:blip r:embed="rId32"/>
                <a:stretch>
                  <a:fillRect b="-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/>
          <p:cNvCxnSpPr/>
          <p:nvPr>
            <p:custDataLst>
              <p:tags r:id="rId14"/>
            </p:custDataLst>
          </p:nvPr>
        </p:nvCxnSpPr>
        <p:spPr>
          <a:xfrm>
            <a:off x="1289293" y="2678654"/>
            <a:ext cx="0" cy="45720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>
            <p:custDataLst>
              <p:tags r:id="rId15"/>
            </p:custDataLst>
          </p:nvPr>
        </p:nvCxnSpPr>
        <p:spPr>
          <a:xfrm>
            <a:off x="3327400" y="1619672"/>
            <a:ext cx="0" cy="45720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>
            <p:custDataLst>
              <p:tags r:id="rId16"/>
            </p:custDataLst>
          </p:nvPr>
        </p:nvSpPr>
        <p:spPr>
          <a:xfrm>
            <a:off x="3327400" y="1650953"/>
            <a:ext cx="90877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Purify</a:t>
            </a:r>
            <a:r>
              <a:rPr lang="en-US" dirty="0"/>
              <a:t>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8" name="TextBox 37"/>
              <p:cNvSpPr txBox="1"/>
              <p:nvPr>
                <p:custDataLst>
                  <p:tags r:id="rId17"/>
                </p:custDataLst>
              </p:nvPr>
            </p:nvSpPr>
            <p:spPr>
              <a:xfrm>
                <a:off x="6995471" y="1866397"/>
                <a:ext cx="1850699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dirty="0"/>
                  <a:t>For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charset="0"/>
                      </a:rPr>
                      <m:t>𝑥</m:t>
                    </m:r>
                    <m:r>
                      <a:rPr lang="en-US" sz="2200" b="0" i="1" smtClean="0">
                        <a:latin typeface="Cambria Math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 sz="2200" b="0" i="0" smtClean="0">
                        <a:latin typeface="Cambria Math" charset="0"/>
                      </a:rPr>
                      <m:t>co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charset="0"/>
                          </a:rPr>
                          <m:t>𝑆</m:t>
                        </m:r>
                      </m:e>
                    </m:d>
                    <m:r>
                      <a:rPr lang="en-US" sz="2200" b="0" i="1" smtClean="0">
                        <a:latin typeface="Cambria Math" charset="0"/>
                      </a:rPr>
                      <m:t>:</m:t>
                    </m:r>
                  </m:oMath>
                </a14:m>
                <a:endParaRPr lang="en-US" sz="2200" i="1" dirty="0"/>
              </a:p>
            </p:txBody>
          </p:sp>
        </mc:Choice>
        <mc:Fallback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7"/>
                </p:custDataLst>
              </p:nvPr>
            </p:nvSpPr>
            <p:spPr>
              <a:xfrm>
                <a:off x="6995471" y="1866397"/>
                <a:ext cx="1850699" cy="430887"/>
              </a:xfrm>
              <a:prstGeom prst="rect">
                <a:avLst/>
              </a:prstGeom>
              <a:blipFill>
                <a:blip r:embed="rId33"/>
                <a:stretch>
                  <a:fillRect l="-4290" t="-9859" b="-281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9" name="TextBox 38"/>
              <p:cNvSpPr txBox="1"/>
              <p:nvPr>
                <p:custDataLst>
                  <p:tags r:id="rId18"/>
                </p:custDataLst>
              </p:nvPr>
            </p:nvSpPr>
            <p:spPr>
              <a:xfrm>
                <a:off x="7234511" y="2804657"/>
                <a:ext cx="1511952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dirty="0"/>
                  <a:t>For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charset="0"/>
                      </a:rPr>
                      <m:t>𝑣</m:t>
                    </m:r>
                    <m:r>
                      <a:rPr lang="en-US" sz="2200" b="0" i="1" smtClean="0">
                        <a:latin typeface="Cambria Math" charset="0"/>
                      </a:rPr>
                      <m:t>∈</m:t>
                    </m:r>
                    <m:sSup>
                      <m:sSup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 smtClean="0">
                            <a:latin typeface="Cambria Math" charset="0"/>
                          </a:rPr>
                          <m:t>𝑆</m:t>
                        </m:r>
                      </m:e>
                      <m:sup>
                        <m:r>
                          <a:rPr lang="en-US" sz="2200" b="0" i="1" smtClean="0">
                            <a:latin typeface="Cambria Math" charset="0"/>
                          </a:rPr>
                          <m:t>⊥</m:t>
                        </m:r>
                      </m:sup>
                    </m:sSup>
                    <m:r>
                      <a:rPr lang="en-US" sz="2200" b="0" i="1" smtClean="0">
                        <a:latin typeface="Cambria Math" charset="0"/>
                      </a:rPr>
                      <m:t>:</m:t>
                    </m:r>
                  </m:oMath>
                </a14:m>
                <a:endParaRPr lang="en-US" sz="2200" i="1" dirty="0"/>
              </a:p>
            </p:txBody>
          </p:sp>
        </mc:Choice>
        <mc:Fallback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8"/>
                </p:custDataLst>
              </p:nvPr>
            </p:nvSpPr>
            <p:spPr>
              <a:xfrm>
                <a:off x="7234511" y="2804657"/>
                <a:ext cx="1511952" cy="430887"/>
              </a:xfrm>
              <a:prstGeom prst="rect">
                <a:avLst/>
              </a:prstGeom>
              <a:blipFill>
                <a:blip r:embed="rId34"/>
                <a:stretch>
                  <a:fillRect l="-5242" t="-9859" b="-281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/>
              <p:cNvSpPr txBox="1"/>
              <p:nvPr>
                <p:custDataLst>
                  <p:tags r:id="rId19"/>
                </p:custDataLst>
              </p:nvPr>
            </p:nvSpPr>
            <p:spPr>
              <a:xfrm>
                <a:off x="5194300" y="4108303"/>
                <a:ext cx="6734367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200" dirty="0"/>
                  <a:t>Claim: if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charset="0"/>
                        <a:ea typeface="Cambria Math" charset="0"/>
                        <a:cs typeface="Cambria Math" charset="0"/>
                      </a:rPr>
                      <m:t>𝒜</m:t>
                    </m:r>
                  </m:oMath>
                </a14:m>
                <a:r>
                  <a:rPr lang="en-US" sz="2200" dirty="0"/>
                  <a:t> given random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charset="0"/>
                      </a:rPr>
                      <m:t>𝑣</m:t>
                    </m:r>
                    <m:r>
                      <a:rPr lang="en-US" sz="2200" b="0" i="1" smtClean="0">
                        <a:latin typeface="Cambria Math" charset="0"/>
                      </a:rPr>
                      <m:t>+</m:t>
                    </m:r>
                    <m:r>
                      <a:rPr lang="en-US" sz="2200" b="0" i="1" smtClean="0">
                        <a:latin typeface="Cambria Math" charset="0"/>
                      </a:rPr>
                      <m:t>𝑧</m:t>
                    </m:r>
                  </m:oMath>
                </a14:m>
                <a:r>
                  <a:rPr lang="en-US" sz="2200" dirty="0"/>
                  <a:t> and outputs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charset="0"/>
                      </a:rPr>
                      <m:t>𝜋</m:t>
                    </m:r>
                    <m:r>
                      <a:rPr lang="en-US" sz="2200" b="0" i="1" smtClean="0">
                        <a:latin typeface="Cambria Math" charset="0"/>
                      </a:rPr>
                      <m:t>∈</m:t>
                    </m:r>
                    <m:sSup>
                      <m:sSup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 smtClean="0">
                            <a:latin typeface="Cambria Math" charset="0"/>
                          </a:rPr>
                          <m:t>𝑆</m:t>
                        </m:r>
                      </m:e>
                      <m:sup>
                        <m:r>
                          <a:rPr lang="en-US" sz="2200" b="0" i="1" smtClean="0">
                            <a:latin typeface="Cambria Math" charset="0"/>
                          </a:rPr>
                          <m:t>⊥</m:t>
                        </m:r>
                      </m:sup>
                    </m:sSup>
                    <m:r>
                      <a:rPr lang="en-US" sz="2200" b="0" i="1" smtClean="0">
                        <a:latin typeface="Cambria Math" charset="0"/>
                      </a:rPr>
                      <m:t>+</m:t>
                    </m:r>
                    <m:r>
                      <a:rPr lang="en-US" sz="2200" b="0" i="1" smtClean="0">
                        <a:latin typeface="Cambria Math" charset="0"/>
                      </a:rPr>
                      <m:t>𝑧</m:t>
                    </m:r>
                  </m:oMath>
                </a14:m>
                <a:r>
                  <a:rPr lang="en-US" sz="2200" dirty="0"/>
                  <a:t>, then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charset="0"/>
                      </a:rPr>
                      <m:t>𝜋</m:t>
                    </m:r>
                    <m:r>
                      <a:rPr lang="en-US" sz="2200" b="0" i="1" smtClean="0">
                        <a:latin typeface="Cambria Math" charset="0"/>
                      </a:rPr>
                      <m:t>=</m:t>
                    </m:r>
                    <m:r>
                      <a:rPr lang="en-US" sz="2200" b="0" i="1" smtClean="0">
                        <a:latin typeface="Cambria Math" charset="0"/>
                      </a:rPr>
                      <m:t>𝑣</m:t>
                    </m:r>
                    <m:r>
                      <a:rPr lang="en-US" sz="2200" b="0" i="1" smtClean="0">
                        <a:latin typeface="Cambria Math" charset="0"/>
                      </a:rPr>
                      <m:t>+</m:t>
                    </m:r>
                    <m:r>
                      <a:rPr lang="en-US" sz="2200" b="0" i="1" smtClean="0">
                        <a:latin typeface="Cambria Math" charset="0"/>
                      </a:rPr>
                      <m:t>𝑧</m:t>
                    </m:r>
                    <m:r>
                      <a:rPr lang="en-US" sz="2200" b="0" i="1" smtClean="0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2200" dirty="0"/>
                  <a:t>with overwhelming probability (over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charset="0"/>
                      </a:rPr>
                      <m:t>𝑆</m:t>
                    </m:r>
                    <m:r>
                      <a:rPr lang="en-US" sz="2200" b="0" i="1" smtClean="0">
                        <a:latin typeface="Cambria Math" charset="0"/>
                      </a:rPr>
                      <m:t>,</m:t>
                    </m:r>
                    <m:r>
                      <a:rPr lang="en-US" sz="2200" b="0" i="1" smtClean="0">
                        <a:latin typeface="Cambria Math" charset="0"/>
                      </a:rPr>
                      <m:t>𝑧</m:t>
                    </m:r>
                  </m:oMath>
                </a14:m>
                <a:r>
                  <a:rPr lang="en-US" sz="2200" dirty="0"/>
                  <a:t>)</a:t>
                </a:r>
              </a:p>
            </p:txBody>
          </p:sp>
        </mc:Choice>
        <mc:Fallback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9"/>
                </p:custDataLst>
              </p:nvPr>
            </p:nvSpPr>
            <p:spPr>
              <a:xfrm>
                <a:off x="5194300" y="4108303"/>
                <a:ext cx="6734367" cy="769441"/>
              </a:xfrm>
              <a:prstGeom prst="rect">
                <a:avLst/>
              </a:prstGeom>
              <a:blipFill>
                <a:blip r:embed="rId35"/>
                <a:stretch>
                  <a:fillRect l="-814" t="-5556" r="-1086" b="-150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ounded Rectangle 15"/>
          <p:cNvSpPr/>
          <p:nvPr>
            <p:custDataLst>
              <p:tags r:id="rId20"/>
            </p:custDataLst>
          </p:nvPr>
        </p:nvSpPr>
        <p:spPr>
          <a:xfrm>
            <a:off x="5194300" y="4025217"/>
            <a:ext cx="6705600" cy="884055"/>
          </a:xfrm>
          <a:prstGeom prst="round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/>
              <p:cNvSpPr txBox="1"/>
              <p:nvPr>
                <p:custDataLst>
                  <p:tags r:id="rId21"/>
                </p:custDataLst>
              </p:nvPr>
            </p:nvSpPr>
            <p:spPr>
              <a:xfrm>
                <a:off x="4748441" y="218507"/>
                <a:ext cx="7294667" cy="847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Want to show: If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𝒜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(|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𝑥</m:t>
                        </m:r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𝑧</m:t>
                        </m:r>
                      </m:sub>
                    </m:sSub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⟩, 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Com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))</m:t>
                    </m:r>
                  </m:oMath>
                </a14:m>
                <a:r>
                  <a:rPr lang="en-US" sz="2400" b="1" dirty="0"/>
                  <a:t> </a:t>
                </a:r>
                <a:r>
                  <a:rPr lang="en-US" sz="2400" dirty="0"/>
                  <a:t>outputs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𝜋</m:t>
                    </m:r>
                    <m:r>
                      <a:rPr lang="en-US" sz="2400" b="0" i="1" smtClean="0">
                        <a:latin typeface="Cambria Math" charset="0"/>
                      </a:rPr>
                      <m:t>∈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𝑆</m:t>
                        </m:r>
                      </m:e>
                      <m:sup>
                        <m:r>
                          <a:rPr lang="en-US" sz="2400" b="0" i="1" smtClean="0">
                            <a:latin typeface="Cambria Math" charset="0"/>
                          </a:rPr>
                          <m:t>⊥</m:t>
                        </m:r>
                      </m:sup>
                    </m:sSup>
                    <m:r>
                      <a:rPr lang="en-US" sz="2400" b="0" i="1" smtClean="0">
                        <a:latin typeface="Cambria Math" charset="0"/>
                      </a:rPr>
                      <m:t>+</m:t>
                    </m:r>
                    <m:r>
                      <a:rPr lang="en-US" sz="2400" b="0" i="1" smtClean="0">
                        <a:latin typeface="Cambria Math" charset="0"/>
                      </a:rPr>
                      <m:t>𝑧</m:t>
                    </m:r>
                  </m:oMath>
                </a14:m>
                <a:r>
                  <a:rPr lang="en-US" sz="2400" dirty="0"/>
                  <a:t>, then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𝑥</m:t>
                    </m:r>
                  </m:oMath>
                </a14:m>
                <a:r>
                  <a:rPr lang="en-US" sz="2400" b="1" dirty="0"/>
                  <a:t> </a:t>
                </a:r>
                <a:r>
                  <a:rPr lang="en-US" sz="2400" dirty="0"/>
                  <a:t>has a lot of conditional min-entropy</a:t>
                </a:r>
                <a:endParaRPr lang="en-US" sz="2400" b="1" dirty="0"/>
              </a:p>
            </p:txBody>
          </p:sp>
        </mc:Choice>
        <mc:Fallback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21"/>
                </p:custDataLst>
              </p:nvPr>
            </p:nvSpPr>
            <p:spPr>
              <a:xfrm>
                <a:off x="4748441" y="218507"/>
                <a:ext cx="7294667" cy="847220"/>
              </a:xfrm>
              <a:prstGeom prst="rect">
                <a:avLst/>
              </a:prstGeom>
              <a:blipFill>
                <a:blip r:embed="rId36"/>
                <a:stretch>
                  <a:fillRect l="-668" t="-5036" r="-1587" b="-158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Rounded Rectangle 31"/>
          <p:cNvSpPr/>
          <p:nvPr>
            <p:custDataLst>
              <p:tags r:id="rId22"/>
            </p:custDataLst>
          </p:nvPr>
        </p:nvSpPr>
        <p:spPr>
          <a:xfrm>
            <a:off x="4748441" y="154608"/>
            <a:ext cx="7271624" cy="907039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6173397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388143" y="193842"/>
            <a:ext cx="4104190" cy="815493"/>
          </a:xfrm>
        </p:spPr>
        <p:txBody>
          <a:bodyPr/>
          <a:lstStyle/>
          <a:p>
            <a:r>
              <a:rPr lang="en-US" dirty="0"/>
              <a:t>Example Proof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/>
              <p:cNvSpPr txBox="1"/>
              <p:nvPr>
                <p:custDataLst>
                  <p:tags r:id="rId3"/>
                </p:custDataLst>
              </p:nvPr>
            </p:nvSpPr>
            <p:spPr>
              <a:xfrm>
                <a:off x="2116534" y="1103684"/>
                <a:ext cx="3227807" cy="4778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𝒜</m:t>
                      </m:r>
                      <m:r>
                        <a:rPr lang="en-US" sz="24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(|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  <m:r>
                            <a:rPr lang="en-US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𝑧</m:t>
                          </m:r>
                        </m:sub>
                      </m:sSub>
                      <m:r>
                        <a:rPr lang="en-US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⟩</m:t>
                      </m:r>
                      <m:r>
                        <a:rPr lang="en-US" sz="24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Com</m:t>
                      </m:r>
                      <m:r>
                        <a:rPr lang="en-US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r>
                        <a:rPr lang="en-US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𝑆</m:t>
                      </m:r>
                      <m:r>
                        <a:rPr lang="en-US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))→</m:t>
                      </m:r>
                      <m:r>
                        <a:rPr lang="en-US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𝜋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3"/>
                </p:custDataLst>
              </p:nvPr>
            </p:nvSpPr>
            <p:spPr>
              <a:xfrm>
                <a:off x="2116534" y="1103684"/>
                <a:ext cx="3227807" cy="477888"/>
              </a:xfrm>
              <a:prstGeom prst="rect">
                <a:avLst/>
              </a:prstGeom>
              <a:blipFill>
                <a:blip r:embed="rId28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>
                <p:custDataLst>
                  <p:tags r:id="rId4"/>
                </p:custDataLst>
              </p:nvPr>
            </p:nvSpPr>
            <p:spPr>
              <a:xfrm>
                <a:off x="2116534" y="2142728"/>
                <a:ext cx="3227807" cy="4778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𝒜</m:t>
                      </m:r>
                      <m:r>
                        <a:rPr lang="en-US" sz="24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(|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  <m:r>
                            <a:rPr lang="en-US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𝑧</m:t>
                          </m:r>
                        </m:sub>
                      </m:sSub>
                      <m:r>
                        <a:rPr lang="en-US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⟩</m:t>
                      </m:r>
                      <m:r>
                        <a:rPr lang="en-US" sz="24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Com</m:t>
                      </m:r>
                      <m:r>
                        <a:rPr lang="en-US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r>
                        <a:rPr lang="en-US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𝑆</m:t>
                      </m:r>
                      <m:r>
                        <a:rPr lang="en-US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))→</m:t>
                      </m:r>
                      <m:r>
                        <a:rPr lang="en-US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𝜋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4"/>
                </p:custDataLst>
              </p:nvPr>
            </p:nvSpPr>
            <p:spPr>
              <a:xfrm>
                <a:off x="2116534" y="2142728"/>
                <a:ext cx="3227807" cy="477888"/>
              </a:xfrm>
              <a:prstGeom prst="rect">
                <a:avLst/>
              </a:prstGeom>
              <a:blipFill>
                <a:blip r:embed="rId29"/>
                <a:stretch>
                  <a:fillRect b="-139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/>
              <p:cNvSpPr txBox="1"/>
              <p:nvPr>
                <p:custDataLst>
                  <p:tags r:id="rId5"/>
                </p:custDataLst>
              </p:nvPr>
            </p:nvSpPr>
            <p:spPr>
              <a:xfrm>
                <a:off x="200059" y="1927081"/>
                <a:ext cx="1592551" cy="103618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b="0" i="1" smtClean="0">
                              <a:latin typeface="Cambria Math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∈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charset="0"/>
                            </a:rPr>
                            <m:t>co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𝑆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)</m:t>
                          </m:r>
                        </m:sub>
                        <m:sup/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|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⟩</m:t>
                          </m:r>
                        </m:e>
                      </m:nary>
                      <m:r>
                        <a:rPr lang="en-US" sz="2400" b="0" i="1" smtClean="0">
                          <a:latin typeface="Cambria Math" charset="0"/>
                        </a:rPr>
                        <m:t> </m:t>
                      </m:r>
                    </m:oMath>
                  </m:oMathPara>
                </a14:m>
                <a:endParaRPr lang="en-US" sz="2400" i="1" dirty="0"/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5"/>
                </p:custDataLst>
              </p:nvPr>
            </p:nvSpPr>
            <p:spPr>
              <a:xfrm>
                <a:off x="200059" y="1927081"/>
                <a:ext cx="1592551" cy="1036181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Block Arc 7"/>
          <p:cNvSpPr/>
          <p:nvPr>
            <p:custDataLst>
              <p:tags r:id="rId6"/>
            </p:custDataLst>
          </p:nvPr>
        </p:nvSpPr>
        <p:spPr>
          <a:xfrm>
            <a:off x="1390893" y="1809415"/>
            <a:ext cx="1636574" cy="793625"/>
          </a:xfrm>
          <a:prstGeom prst="blockArc">
            <a:avLst>
              <a:gd name="adj1" fmla="val 10800000"/>
              <a:gd name="adj2" fmla="val 37669"/>
              <a:gd name="adj3" fmla="val 2947"/>
            </a:avLst>
          </a:prstGeom>
          <a:pattFill prst="dkVert">
            <a:fgClr>
              <a:schemeClr val="tx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/>
              <p:cNvSpPr txBox="1"/>
              <p:nvPr>
                <p:custDataLst>
                  <p:tags r:id="rId7"/>
                </p:custDataLst>
              </p:nvPr>
            </p:nvSpPr>
            <p:spPr>
              <a:xfrm>
                <a:off x="2077954" y="3325577"/>
                <a:ext cx="4058740" cy="4769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𝒜</m:t>
                      </m:r>
                      <m:r>
                        <a:rPr lang="en-US" sz="2400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H</m:t>
                          </m:r>
                        </m:e>
                        <m:sup>
                          <m:r>
                            <a:rPr lang="en-US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⊗</m:t>
                          </m:r>
                          <m:r>
                            <a:rPr lang="en-US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</m:t>
                          </m:r>
                        </m:sup>
                      </m:sSup>
                      <m:r>
                        <a:rPr lang="en-US" sz="2400">
                          <a:latin typeface="Cambria Math" charset="0"/>
                          <a:ea typeface="Cambria Math" charset="0"/>
                          <a:cs typeface="Cambria Math" charset="0"/>
                        </a:rPr>
                        <m:t>|</m:t>
                      </m:r>
                      <m:r>
                        <a:rPr lang="en-US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𝑣</m:t>
                      </m:r>
                      <m:r>
                        <a:rPr lang="en-US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r>
                        <a:rPr lang="en-US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𝑧</m:t>
                      </m:r>
                      <m:r>
                        <a:rPr lang="en-US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⟩,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Com</m:t>
                      </m:r>
                      <m:r>
                        <a:rPr lang="en-US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r>
                        <a:rPr lang="en-US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𝑆</m:t>
                      </m:r>
                      <m:r>
                        <a:rPr lang="en-US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))→</m:t>
                      </m:r>
                      <m:r>
                        <a:rPr lang="en-US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𝜋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7"/>
                </p:custDataLst>
              </p:nvPr>
            </p:nvSpPr>
            <p:spPr>
              <a:xfrm>
                <a:off x="2077954" y="3325577"/>
                <a:ext cx="4058740" cy="476990"/>
              </a:xfrm>
              <a:prstGeom prst="rect">
                <a:avLst/>
              </a:prstGeom>
              <a:blipFill>
                <a:blip r:embed="rId31"/>
                <a:stretch>
                  <a:fillRect b="-179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/>
              <p:cNvSpPr txBox="1"/>
              <p:nvPr>
                <p:custDataLst>
                  <p:tags r:id="rId8"/>
                </p:custDataLst>
              </p:nvPr>
            </p:nvSpPr>
            <p:spPr>
              <a:xfrm>
                <a:off x="454059" y="3122394"/>
                <a:ext cx="1245597" cy="10068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b="0" i="1" smtClean="0">
                              <a:latin typeface="Cambria Math" charset="0"/>
                            </a:rPr>
                            <m:t>𝑣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𝑆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⊥</m:t>
                              </m:r>
                            </m:sup>
                          </m:sSup>
                        </m:sub>
                        <m:sup/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|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𝑣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⟩</m:t>
                          </m:r>
                        </m:e>
                      </m:nary>
                    </m:oMath>
                  </m:oMathPara>
                </a14:m>
                <a:endParaRPr lang="en-US" sz="2400" i="1" dirty="0"/>
              </a:p>
            </p:txBody>
          </p:sp>
        </mc:Choice>
        <mc:Fallback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8"/>
                </p:custDataLst>
              </p:nvPr>
            </p:nvSpPr>
            <p:spPr>
              <a:xfrm>
                <a:off x="454059" y="3122394"/>
                <a:ext cx="1245597" cy="1006879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Block Arc 10"/>
          <p:cNvSpPr/>
          <p:nvPr>
            <p:custDataLst>
              <p:tags r:id="rId9"/>
            </p:custDataLst>
          </p:nvPr>
        </p:nvSpPr>
        <p:spPr>
          <a:xfrm>
            <a:off x="1390893" y="2979328"/>
            <a:ext cx="1636574" cy="793625"/>
          </a:xfrm>
          <a:prstGeom prst="blockArc">
            <a:avLst>
              <a:gd name="adj1" fmla="val 10800000"/>
              <a:gd name="adj2" fmla="val 37669"/>
              <a:gd name="adj3" fmla="val 2947"/>
            </a:avLst>
          </a:prstGeom>
          <a:pattFill prst="dkVert">
            <a:fgClr>
              <a:schemeClr val="tx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Rounded Rectangle 12"/>
          <p:cNvSpPr/>
          <p:nvPr>
            <p:custDataLst>
              <p:tags r:id="rId10"/>
            </p:custDataLst>
          </p:nvPr>
        </p:nvSpPr>
        <p:spPr>
          <a:xfrm>
            <a:off x="6995471" y="1619672"/>
            <a:ext cx="5029118" cy="2046897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/>
              <p:cNvSpPr txBox="1"/>
              <p:nvPr>
                <p:custDataLst>
                  <p:tags r:id="rId11"/>
                </p:custDataLst>
              </p:nvPr>
            </p:nvSpPr>
            <p:spPr>
              <a:xfrm>
                <a:off x="8727943" y="1675547"/>
                <a:ext cx="3079689" cy="9307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200">
                              <a:latin typeface="Cambria Math" charset="0"/>
                            </a:rPr>
                            <m:t>U</m:t>
                          </m:r>
                        </m:e>
                        <m:sub>
                          <m:r>
                            <a:rPr lang="en-US" sz="2200" i="1">
                              <a:latin typeface="Cambria Math" charset="0"/>
                            </a:rPr>
                            <m:t>𝑆</m:t>
                          </m:r>
                        </m:sub>
                      </m:sSub>
                      <m:d>
                        <m:dPr>
                          <m:begChr m:val="|"/>
                          <m:endChr m:val="⟩"/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latin typeface="Cambria Math" charset="0"/>
                            </a:rPr>
                            <m:t>𝑥</m:t>
                          </m:r>
                        </m:e>
                      </m:d>
                      <m:r>
                        <a:rPr lang="en-US" sz="2200" i="1">
                          <a:latin typeface="Cambria Math" charset="0"/>
                        </a:rPr>
                        <m:t>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200" b="0" i="1" smtClean="0">
                              <a:latin typeface="Cambria Math" charset="0"/>
                            </a:rPr>
                            <m:t>𝑣</m:t>
                          </m:r>
                          <m:r>
                            <a:rPr lang="en-US" sz="2200" i="1">
                              <a:latin typeface="Cambria Math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𝑆</m:t>
                              </m:r>
                            </m:e>
                            <m:sup>
                              <m:r>
                                <a:rPr lang="en-US" sz="2200" i="1">
                                  <a:latin typeface="Cambria Math" charset="0"/>
                                </a:rPr>
                                <m:t>⊥</m:t>
                              </m:r>
                            </m:sup>
                          </m:sSup>
                        </m:sub>
                        <m:sup/>
                        <m:e>
                          <m:sSup>
                            <m:sSup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𝑣</m:t>
                              </m:r>
                              <m:r>
                                <a:rPr lang="en-US" sz="2200" i="1">
                                  <a:latin typeface="Cambria Math" charset="0"/>
                                </a:rPr>
                                <m:t>⋅</m:t>
                              </m:r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en-US" sz="2200" i="1">
                              <a:latin typeface="Cambria Math" charset="0"/>
                            </a:rPr>
                            <m:t>|</m:t>
                          </m:r>
                          <m:r>
                            <a:rPr lang="en-US" sz="2200" b="0" i="1" smtClean="0">
                              <a:latin typeface="Cambria Math" charset="0"/>
                            </a:rPr>
                            <m:t>𝑣</m:t>
                          </m:r>
                          <m:r>
                            <a:rPr lang="en-US" sz="2200" i="1">
                              <a:latin typeface="Cambria Math" charset="0"/>
                            </a:rPr>
                            <m:t>⟩</m:t>
                          </m:r>
                        </m:e>
                      </m:nary>
                    </m:oMath>
                  </m:oMathPara>
                </a14:m>
                <a:endParaRPr lang="en-US" sz="2200" dirty="0"/>
              </a:p>
            </p:txBody>
          </p:sp>
        </mc:Choice>
        <mc:Fallback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1"/>
                </p:custDataLst>
              </p:nvPr>
            </p:nvSpPr>
            <p:spPr>
              <a:xfrm>
                <a:off x="8727943" y="1675547"/>
                <a:ext cx="3079689" cy="930704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Rectangle 14"/>
              <p:cNvSpPr/>
              <p:nvPr>
                <p:custDataLst>
                  <p:tags r:id="rId12"/>
                </p:custDataLst>
              </p:nvPr>
            </p:nvSpPr>
            <p:spPr>
              <a:xfrm>
                <a:off x="8746463" y="2602617"/>
                <a:ext cx="3296645" cy="95750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2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2200">
                              <a:latin typeface="Cambria Math" charset="0"/>
                            </a:rPr>
                            <m:t>U</m:t>
                          </m:r>
                        </m:e>
                        <m:sub>
                          <m:r>
                            <a:rPr lang="en-US" sz="2200" i="1">
                              <a:latin typeface="Cambria Math" charset="0"/>
                            </a:rPr>
                            <m:t>𝑆</m:t>
                          </m:r>
                        </m:sub>
                        <m:sup>
                          <m:r>
                            <a:rPr lang="en-US" sz="2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†</m:t>
                          </m:r>
                        </m:sup>
                      </m:sSubSup>
                      <m:d>
                        <m:dPr>
                          <m:begChr m:val="|"/>
                          <m:endChr m:val="⟩"/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latin typeface="Cambria Math" charset="0"/>
                            </a:rPr>
                            <m:t>𝑣</m:t>
                          </m:r>
                        </m:e>
                      </m:d>
                      <m:r>
                        <a:rPr lang="en-US" sz="2200" i="1">
                          <a:latin typeface="Cambria Math" charset="0"/>
                        </a:rPr>
                        <m:t>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200" i="1">
                              <a:latin typeface="Cambria Math" charset="0"/>
                            </a:rPr>
                            <m:t>𝑥</m:t>
                          </m:r>
                          <m:r>
                            <a:rPr lang="en-US" sz="2200" i="1">
                              <a:latin typeface="Cambria Math" charset="0"/>
                            </a:rPr>
                            <m:t>∈</m:t>
                          </m:r>
                          <m:r>
                            <m:rPr>
                              <m:sty m:val="p"/>
                            </m:rPr>
                            <a:rPr lang="en-US" sz="2200">
                              <a:latin typeface="Cambria Math" charset="0"/>
                            </a:rPr>
                            <m:t>co</m:t>
                          </m:r>
                          <m:r>
                            <a:rPr lang="en-US" sz="2200" i="1">
                              <a:latin typeface="Cambria Math" charset="0"/>
                            </a:rPr>
                            <m:t>(</m:t>
                          </m:r>
                          <m:r>
                            <a:rPr lang="en-US" sz="2200" i="1">
                              <a:latin typeface="Cambria Math" charset="0"/>
                            </a:rPr>
                            <m:t>𝑆</m:t>
                          </m:r>
                          <m:r>
                            <a:rPr lang="en-US" sz="2200" i="1">
                              <a:latin typeface="Cambria Math" charset="0"/>
                            </a:rPr>
                            <m:t>)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𝑣</m:t>
                              </m:r>
                              <m:r>
                                <a:rPr lang="en-US" sz="2200" i="1">
                                  <a:latin typeface="Cambria Math" charset="0"/>
                                </a:rPr>
                                <m:t>⋅</m:t>
                              </m:r>
                              <m:r>
                                <a:rPr lang="en-US" sz="2200" i="1">
                                  <a:latin typeface="Cambria Math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en-US" sz="2200" i="1">
                              <a:latin typeface="Cambria Math" charset="0"/>
                            </a:rPr>
                            <m:t>|</m:t>
                          </m:r>
                          <m:r>
                            <a:rPr lang="en-US" sz="2200" i="1">
                              <a:latin typeface="Cambria Math" charset="0"/>
                            </a:rPr>
                            <m:t>𝑥</m:t>
                          </m:r>
                          <m:r>
                            <a:rPr lang="en-US" sz="2200" i="1">
                              <a:latin typeface="Cambria Math" charset="0"/>
                            </a:rPr>
                            <m:t>⟩</m:t>
                          </m:r>
                        </m:e>
                      </m:nary>
                    </m:oMath>
                  </m:oMathPara>
                </a14:m>
                <a:endParaRPr lang="en-US" sz="2200" dirty="0"/>
              </a:p>
            </p:txBody>
          </p:sp>
        </mc:Choice>
        <mc:Fallback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2"/>
                </p:custDataLst>
              </p:nvPr>
            </p:nvSpPr>
            <p:spPr>
              <a:xfrm>
                <a:off x="8746463" y="2602617"/>
                <a:ext cx="3296645" cy="957506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/>
              <p:cNvSpPr txBox="1"/>
              <p:nvPr>
                <p:custDataLst>
                  <p:tags r:id="rId13"/>
                </p:custDataLst>
              </p:nvPr>
            </p:nvSpPr>
            <p:spPr>
              <a:xfrm>
                <a:off x="1272296" y="2692833"/>
                <a:ext cx="558678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200">
                              <a:latin typeface="Cambria Math" charset="0"/>
                            </a:rPr>
                            <m:t>U</m:t>
                          </m:r>
                        </m:e>
                        <m:sub>
                          <m:r>
                            <a:rPr lang="en-US" sz="2200" i="1">
                              <a:latin typeface="Cambria Math" charset="0"/>
                            </a:rPr>
                            <m:t>𝑆</m:t>
                          </m:r>
                        </m:sub>
                      </m:sSub>
                    </m:oMath>
                  </m:oMathPara>
                </a14:m>
                <a:endParaRPr lang="en-US" sz="2200" dirty="0"/>
              </a:p>
            </p:txBody>
          </p:sp>
        </mc:Choice>
        <mc:Fallback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3"/>
                </p:custDataLst>
              </p:nvPr>
            </p:nvSpPr>
            <p:spPr>
              <a:xfrm>
                <a:off x="1272296" y="2692833"/>
                <a:ext cx="558678" cy="430887"/>
              </a:xfrm>
              <a:prstGeom prst="rect">
                <a:avLst/>
              </a:prstGeom>
              <a:blipFill>
                <a:blip r:embed="rId35"/>
                <a:stretch>
                  <a:fillRect b="-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/>
          <p:cNvCxnSpPr/>
          <p:nvPr>
            <p:custDataLst>
              <p:tags r:id="rId14"/>
            </p:custDataLst>
          </p:nvPr>
        </p:nvCxnSpPr>
        <p:spPr>
          <a:xfrm>
            <a:off x="1289293" y="2678654"/>
            <a:ext cx="0" cy="45720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>
            <p:custDataLst>
              <p:tags r:id="rId15"/>
            </p:custDataLst>
          </p:nvPr>
        </p:nvCxnSpPr>
        <p:spPr>
          <a:xfrm>
            <a:off x="3327400" y="1619672"/>
            <a:ext cx="0" cy="45720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>
            <p:custDataLst>
              <p:tags r:id="rId16"/>
            </p:custDataLst>
          </p:nvPr>
        </p:nvSpPr>
        <p:spPr>
          <a:xfrm>
            <a:off x="3327400" y="1650953"/>
            <a:ext cx="90877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Purify</a:t>
            </a:r>
            <a:r>
              <a:rPr lang="en-US" dirty="0"/>
              <a:t>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8" name="TextBox 37"/>
              <p:cNvSpPr txBox="1"/>
              <p:nvPr>
                <p:custDataLst>
                  <p:tags r:id="rId17"/>
                </p:custDataLst>
              </p:nvPr>
            </p:nvSpPr>
            <p:spPr>
              <a:xfrm>
                <a:off x="6995471" y="1866397"/>
                <a:ext cx="1850699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dirty="0"/>
                  <a:t>For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charset="0"/>
                      </a:rPr>
                      <m:t>𝑥</m:t>
                    </m:r>
                    <m:r>
                      <a:rPr lang="en-US" sz="2200" b="0" i="1" smtClean="0">
                        <a:latin typeface="Cambria Math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 sz="2200" b="0" i="0" smtClean="0">
                        <a:latin typeface="Cambria Math" charset="0"/>
                      </a:rPr>
                      <m:t>co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charset="0"/>
                          </a:rPr>
                          <m:t>𝑆</m:t>
                        </m:r>
                      </m:e>
                    </m:d>
                    <m:r>
                      <a:rPr lang="en-US" sz="2200" b="0" i="1" smtClean="0">
                        <a:latin typeface="Cambria Math" charset="0"/>
                      </a:rPr>
                      <m:t>:</m:t>
                    </m:r>
                  </m:oMath>
                </a14:m>
                <a:endParaRPr lang="en-US" sz="2200" i="1" dirty="0"/>
              </a:p>
            </p:txBody>
          </p:sp>
        </mc:Choice>
        <mc:Fallback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7"/>
                </p:custDataLst>
              </p:nvPr>
            </p:nvSpPr>
            <p:spPr>
              <a:xfrm>
                <a:off x="6995471" y="1866397"/>
                <a:ext cx="1850699" cy="430887"/>
              </a:xfrm>
              <a:prstGeom prst="rect">
                <a:avLst/>
              </a:prstGeom>
              <a:blipFill>
                <a:blip r:embed="rId36"/>
                <a:stretch>
                  <a:fillRect l="-4290" t="-9859" b="-281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9" name="TextBox 38"/>
              <p:cNvSpPr txBox="1"/>
              <p:nvPr>
                <p:custDataLst>
                  <p:tags r:id="rId18"/>
                </p:custDataLst>
              </p:nvPr>
            </p:nvSpPr>
            <p:spPr>
              <a:xfrm>
                <a:off x="7234511" y="2804657"/>
                <a:ext cx="1511952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dirty="0"/>
                  <a:t>For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charset="0"/>
                      </a:rPr>
                      <m:t>𝑣</m:t>
                    </m:r>
                    <m:r>
                      <a:rPr lang="en-US" sz="2200" b="0" i="1" smtClean="0">
                        <a:latin typeface="Cambria Math" charset="0"/>
                      </a:rPr>
                      <m:t>∈</m:t>
                    </m:r>
                    <m:sSup>
                      <m:sSup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 smtClean="0">
                            <a:latin typeface="Cambria Math" charset="0"/>
                          </a:rPr>
                          <m:t>𝑆</m:t>
                        </m:r>
                      </m:e>
                      <m:sup>
                        <m:r>
                          <a:rPr lang="en-US" sz="2200" b="0" i="1" smtClean="0">
                            <a:latin typeface="Cambria Math" charset="0"/>
                          </a:rPr>
                          <m:t>⊥</m:t>
                        </m:r>
                      </m:sup>
                    </m:sSup>
                    <m:r>
                      <a:rPr lang="en-US" sz="2200" b="0" i="1" smtClean="0">
                        <a:latin typeface="Cambria Math" charset="0"/>
                      </a:rPr>
                      <m:t>:</m:t>
                    </m:r>
                  </m:oMath>
                </a14:m>
                <a:endParaRPr lang="en-US" sz="2200" i="1" dirty="0"/>
              </a:p>
            </p:txBody>
          </p:sp>
        </mc:Choice>
        <mc:Fallback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8"/>
                </p:custDataLst>
              </p:nvPr>
            </p:nvSpPr>
            <p:spPr>
              <a:xfrm>
                <a:off x="7234511" y="2804657"/>
                <a:ext cx="1511952" cy="430887"/>
              </a:xfrm>
              <a:prstGeom prst="rect">
                <a:avLst/>
              </a:prstGeom>
              <a:blipFill>
                <a:blip r:embed="rId37"/>
                <a:stretch>
                  <a:fillRect l="-5242" t="-9859" b="-281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/>
              <p:cNvSpPr txBox="1"/>
              <p:nvPr>
                <p:custDataLst>
                  <p:tags r:id="rId19"/>
                </p:custDataLst>
              </p:nvPr>
            </p:nvSpPr>
            <p:spPr>
              <a:xfrm>
                <a:off x="5194300" y="4108303"/>
                <a:ext cx="6734367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200" dirty="0"/>
                  <a:t>Claim: if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charset="0"/>
                        <a:ea typeface="Cambria Math" charset="0"/>
                        <a:cs typeface="Cambria Math" charset="0"/>
                      </a:rPr>
                      <m:t>𝒜</m:t>
                    </m:r>
                  </m:oMath>
                </a14:m>
                <a:r>
                  <a:rPr lang="en-US" sz="2200" dirty="0"/>
                  <a:t> given random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charset="0"/>
                      </a:rPr>
                      <m:t>𝑣</m:t>
                    </m:r>
                    <m:r>
                      <a:rPr lang="en-US" sz="2200" b="0" i="1" smtClean="0">
                        <a:latin typeface="Cambria Math" charset="0"/>
                      </a:rPr>
                      <m:t>+</m:t>
                    </m:r>
                    <m:r>
                      <a:rPr lang="en-US" sz="2200" b="0" i="1" smtClean="0">
                        <a:latin typeface="Cambria Math" charset="0"/>
                      </a:rPr>
                      <m:t>𝑧</m:t>
                    </m:r>
                  </m:oMath>
                </a14:m>
                <a:r>
                  <a:rPr lang="en-US" sz="2200" dirty="0"/>
                  <a:t> and outputs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charset="0"/>
                      </a:rPr>
                      <m:t>𝜋</m:t>
                    </m:r>
                    <m:r>
                      <a:rPr lang="en-US" sz="2200" b="0" i="1" smtClean="0">
                        <a:latin typeface="Cambria Math" charset="0"/>
                      </a:rPr>
                      <m:t>∈</m:t>
                    </m:r>
                    <m:sSup>
                      <m:sSup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 smtClean="0">
                            <a:latin typeface="Cambria Math" charset="0"/>
                          </a:rPr>
                          <m:t>𝑆</m:t>
                        </m:r>
                      </m:e>
                      <m:sup>
                        <m:r>
                          <a:rPr lang="en-US" sz="2200" b="0" i="1" smtClean="0">
                            <a:latin typeface="Cambria Math" charset="0"/>
                          </a:rPr>
                          <m:t>⊥</m:t>
                        </m:r>
                      </m:sup>
                    </m:sSup>
                    <m:r>
                      <a:rPr lang="en-US" sz="2200" b="0" i="1" smtClean="0">
                        <a:latin typeface="Cambria Math" charset="0"/>
                      </a:rPr>
                      <m:t>+</m:t>
                    </m:r>
                    <m:r>
                      <a:rPr lang="en-US" sz="2200" b="0" i="1" smtClean="0">
                        <a:latin typeface="Cambria Math" charset="0"/>
                      </a:rPr>
                      <m:t>𝑧</m:t>
                    </m:r>
                  </m:oMath>
                </a14:m>
                <a:r>
                  <a:rPr lang="en-US" sz="2200" dirty="0"/>
                  <a:t>, then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charset="0"/>
                      </a:rPr>
                      <m:t>𝜋</m:t>
                    </m:r>
                    <m:r>
                      <a:rPr lang="en-US" sz="2200" b="0" i="1" smtClean="0">
                        <a:latin typeface="Cambria Math" charset="0"/>
                      </a:rPr>
                      <m:t>=</m:t>
                    </m:r>
                    <m:r>
                      <a:rPr lang="en-US" sz="2200" b="0" i="1" smtClean="0">
                        <a:latin typeface="Cambria Math" charset="0"/>
                      </a:rPr>
                      <m:t>𝑣</m:t>
                    </m:r>
                    <m:r>
                      <a:rPr lang="en-US" sz="2200" b="0" i="1" smtClean="0">
                        <a:latin typeface="Cambria Math" charset="0"/>
                      </a:rPr>
                      <m:t>+</m:t>
                    </m:r>
                    <m:r>
                      <a:rPr lang="en-US" sz="2200" b="0" i="1" smtClean="0">
                        <a:latin typeface="Cambria Math" charset="0"/>
                      </a:rPr>
                      <m:t>𝑧</m:t>
                    </m:r>
                    <m:r>
                      <a:rPr lang="en-US" sz="2200" b="0" i="1" smtClean="0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2200" dirty="0"/>
                  <a:t>with overwhelming probability (over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charset="0"/>
                      </a:rPr>
                      <m:t>𝑆</m:t>
                    </m:r>
                    <m:r>
                      <a:rPr lang="en-US" sz="2200" b="0" i="1" smtClean="0">
                        <a:latin typeface="Cambria Math" charset="0"/>
                      </a:rPr>
                      <m:t>,</m:t>
                    </m:r>
                    <m:r>
                      <a:rPr lang="en-US" sz="2200" b="0" i="1" smtClean="0">
                        <a:latin typeface="Cambria Math" charset="0"/>
                      </a:rPr>
                      <m:t>𝑧</m:t>
                    </m:r>
                  </m:oMath>
                </a14:m>
                <a:r>
                  <a:rPr lang="en-US" sz="2200" dirty="0"/>
                  <a:t>)</a:t>
                </a:r>
              </a:p>
            </p:txBody>
          </p:sp>
        </mc:Choice>
        <mc:Fallback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9"/>
                </p:custDataLst>
              </p:nvPr>
            </p:nvSpPr>
            <p:spPr>
              <a:xfrm>
                <a:off x="5194300" y="4108303"/>
                <a:ext cx="6734367" cy="769441"/>
              </a:xfrm>
              <a:prstGeom prst="rect">
                <a:avLst/>
              </a:prstGeom>
              <a:blipFill>
                <a:blip r:embed="rId38"/>
                <a:stretch>
                  <a:fillRect l="-814" t="-5556" r="-1086" b="-150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ounded Rectangle 15"/>
          <p:cNvSpPr/>
          <p:nvPr>
            <p:custDataLst>
              <p:tags r:id="rId20"/>
            </p:custDataLst>
          </p:nvPr>
        </p:nvSpPr>
        <p:spPr>
          <a:xfrm>
            <a:off x="5194300" y="4025217"/>
            <a:ext cx="6705600" cy="884055"/>
          </a:xfrm>
          <a:prstGeom prst="round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/>
          <p:cNvCxnSpPr/>
          <p:nvPr>
            <p:custDataLst>
              <p:tags r:id="rId21"/>
            </p:custDataLst>
          </p:nvPr>
        </p:nvCxnSpPr>
        <p:spPr>
          <a:xfrm>
            <a:off x="1295886" y="3908228"/>
            <a:ext cx="0" cy="45720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>
            <p:custDataLst>
              <p:tags r:id="rId22"/>
            </p:custDataLst>
          </p:nvPr>
        </p:nvSpPr>
        <p:spPr>
          <a:xfrm>
            <a:off x="1333722" y="3881008"/>
            <a:ext cx="99450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Project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/>
              <p:cNvSpPr txBox="1"/>
              <p:nvPr>
                <p:custDataLst>
                  <p:tags r:id="rId23"/>
                </p:custDataLst>
              </p:nvPr>
            </p:nvSpPr>
            <p:spPr>
              <a:xfrm>
                <a:off x="777120" y="4376034"/>
                <a:ext cx="117173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|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𝜋</m:t>
                      </m:r>
                      <m:r>
                        <a:rPr lang="en-US" sz="2400" b="0" i="1" smtClean="0">
                          <a:latin typeface="Cambria Math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𝑧</m:t>
                      </m:r>
                      <m:r>
                        <a:rPr lang="en-US" sz="2400" b="0" i="1" smtClean="0">
                          <a:latin typeface="Cambria Math" charset="0"/>
                        </a:rPr>
                        <m:t>⟩</m:t>
                      </m:r>
                    </m:oMath>
                  </m:oMathPara>
                </a14:m>
                <a:endParaRPr lang="en-US" sz="2400" i="1" dirty="0"/>
              </a:p>
            </p:txBody>
          </p:sp>
        </mc:Choice>
        <mc:Fallback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23"/>
                </p:custDataLst>
              </p:nvPr>
            </p:nvSpPr>
            <p:spPr>
              <a:xfrm>
                <a:off x="777120" y="4376034"/>
                <a:ext cx="1171731" cy="461665"/>
              </a:xfrm>
              <a:prstGeom prst="rect">
                <a:avLst/>
              </a:prstGeom>
              <a:blipFill>
                <a:blip r:embed="rId39"/>
                <a:stretch>
                  <a:fillRect l="-1036" r="-1036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/>
              <p:cNvSpPr txBox="1"/>
              <p:nvPr>
                <p:custDataLst>
                  <p:tags r:id="rId24"/>
                </p:custDataLst>
              </p:nvPr>
            </p:nvSpPr>
            <p:spPr>
              <a:xfrm>
                <a:off x="4748441" y="218507"/>
                <a:ext cx="7294667" cy="847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Want to show: If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𝒜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(|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𝑥</m:t>
                        </m:r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𝑧</m:t>
                        </m:r>
                      </m:sub>
                    </m:sSub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⟩, 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Com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))</m:t>
                    </m:r>
                  </m:oMath>
                </a14:m>
                <a:r>
                  <a:rPr lang="en-US" sz="2400" b="1" dirty="0"/>
                  <a:t> </a:t>
                </a:r>
                <a:r>
                  <a:rPr lang="en-US" sz="2400" dirty="0"/>
                  <a:t>outputs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𝜋</m:t>
                    </m:r>
                    <m:r>
                      <a:rPr lang="en-US" sz="2400" b="0" i="1" smtClean="0">
                        <a:latin typeface="Cambria Math" charset="0"/>
                      </a:rPr>
                      <m:t>∈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𝑆</m:t>
                        </m:r>
                      </m:e>
                      <m:sup>
                        <m:r>
                          <a:rPr lang="en-US" sz="2400" b="0" i="1" smtClean="0">
                            <a:latin typeface="Cambria Math" charset="0"/>
                          </a:rPr>
                          <m:t>⊥</m:t>
                        </m:r>
                      </m:sup>
                    </m:sSup>
                    <m:r>
                      <a:rPr lang="en-US" sz="2400" b="0" i="1" smtClean="0">
                        <a:latin typeface="Cambria Math" charset="0"/>
                      </a:rPr>
                      <m:t>+</m:t>
                    </m:r>
                    <m:r>
                      <a:rPr lang="en-US" sz="2400" b="0" i="1" smtClean="0">
                        <a:latin typeface="Cambria Math" charset="0"/>
                      </a:rPr>
                      <m:t>𝑧</m:t>
                    </m:r>
                  </m:oMath>
                </a14:m>
                <a:r>
                  <a:rPr lang="en-US" sz="2400" dirty="0"/>
                  <a:t>, then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𝑥</m:t>
                    </m:r>
                  </m:oMath>
                </a14:m>
                <a:r>
                  <a:rPr lang="en-US" sz="2400" b="1" dirty="0"/>
                  <a:t> </a:t>
                </a:r>
                <a:r>
                  <a:rPr lang="en-US" sz="2400" dirty="0"/>
                  <a:t>has a lot of conditional min-entropy</a:t>
                </a:r>
                <a:endParaRPr lang="en-US" sz="2400" b="1" dirty="0"/>
              </a:p>
            </p:txBody>
          </p:sp>
        </mc:Choice>
        <mc:Fallback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24"/>
                </p:custDataLst>
              </p:nvPr>
            </p:nvSpPr>
            <p:spPr>
              <a:xfrm>
                <a:off x="4748441" y="218507"/>
                <a:ext cx="7294667" cy="847220"/>
              </a:xfrm>
              <a:prstGeom prst="rect">
                <a:avLst/>
              </a:prstGeom>
              <a:blipFill>
                <a:blip r:embed="rId40"/>
                <a:stretch>
                  <a:fillRect l="-668" t="-5036" r="-1587" b="-158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Rounded Rectangle 31"/>
          <p:cNvSpPr/>
          <p:nvPr>
            <p:custDataLst>
              <p:tags r:id="rId25"/>
            </p:custDataLst>
          </p:nvPr>
        </p:nvSpPr>
        <p:spPr>
          <a:xfrm>
            <a:off x="4748441" y="154608"/>
            <a:ext cx="7271624" cy="907039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0719369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388143" y="193842"/>
            <a:ext cx="4104190" cy="815493"/>
          </a:xfrm>
        </p:spPr>
        <p:txBody>
          <a:bodyPr/>
          <a:lstStyle/>
          <a:p>
            <a:r>
              <a:rPr lang="en-US" dirty="0"/>
              <a:t>Example Proof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/>
              <p:cNvSpPr txBox="1"/>
              <p:nvPr>
                <p:custDataLst>
                  <p:tags r:id="rId3"/>
                </p:custDataLst>
              </p:nvPr>
            </p:nvSpPr>
            <p:spPr>
              <a:xfrm>
                <a:off x="2116534" y="1103684"/>
                <a:ext cx="3227807" cy="4778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𝒜</m:t>
                      </m:r>
                      <m:r>
                        <a:rPr lang="en-US" sz="24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(|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  <m:r>
                            <a:rPr lang="en-US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𝑧</m:t>
                          </m:r>
                        </m:sub>
                      </m:sSub>
                      <m:r>
                        <a:rPr lang="en-US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⟩</m:t>
                      </m:r>
                      <m:r>
                        <a:rPr lang="en-US" sz="24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Com</m:t>
                      </m:r>
                      <m:r>
                        <a:rPr lang="en-US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r>
                        <a:rPr lang="en-US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𝑆</m:t>
                      </m:r>
                      <m:r>
                        <a:rPr lang="en-US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))→</m:t>
                      </m:r>
                      <m:r>
                        <a:rPr lang="en-US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𝜋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3"/>
                </p:custDataLst>
              </p:nvPr>
            </p:nvSpPr>
            <p:spPr>
              <a:xfrm>
                <a:off x="2116534" y="1103684"/>
                <a:ext cx="3227807" cy="477888"/>
              </a:xfrm>
              <a:prstGeom prst="rect">
                <a:avLst/>
              </a:prstGeom>
              <a:blipFill>
                <a:blip r:embed="rId31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>
                <p:custDataLst>
                  <p:tags r:id="rId4"/>
                </p:custDataLst>
              </p:nvPr>
            </p:nvSpPr>
            <p:spPr>
              <a:xfrm>
                <a:off x="2116534" y="2142728"/>
                <a:ext cx="3227807" cy="4778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𝒜</m:t>
                      </m:r>
                      <m:r>
                        <a:rPr lang="en-US" sz="24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(|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  <m:r>
                            <a:rPr lang="en-US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𝑧</m:t>
                          </m:r>
                        </m:sub>
                      </m:sSub>
                      <m:r>
                        <a:rPr lang="en-US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⟩</m:t>
                      </m:r>
                      <m:r>
                        <a:rPr lang="en-US" sz="24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Com</m:t>
                      </m:r>
                      <m:r>
                        <a:rPr lang="en-US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r>
                        <a:rPr lang="en-US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𝑆</m:t>
                      </m:r>
                      <m:r>
                        <a:rPr lang="en-US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))→</m:t>
                      </m:r>
                      <m:r>
                        <a:rPr lang="en-US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𝜋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4"/>
                </p:custDataLst>
              </p:nvPr>
            </p:nvSpPr>
            <p:spPr>
              <a:xfrm>
                <a:off x="2116534" y="2142728"/>
                <a:ext cx="3227807" cy="477888"/>
              </a:xfrm>
              <a:prstGeom prst="rect">
                <a:avLst/>
              </a:prstGeom>
              <a:blipFill>
                <a:blip r:embed="rId32"/>
                <a:stretch>
                  <a:fillRect b="-139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/>
              <p:cNvSpPr txBox="1"/>
              <p:nvPr>
                <p:custDataLst>
                  <p:tags r:id="rId5"/>
                </p:custDataLst>
              </p:nvPr>
            </p:nvSpPr>
            <p:spPr>
              <a:xfrm>
                <a:off x="200059" y="1927081"/>
                <a:ext cx="1592551" cy="103618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b="0" i="1" smtClean="0">
                              <a:latin typeface="Cambria Math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∈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charset="0"/>
                            </a:rPr>
                            <m:t>co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𝑆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)</m:t>
                          </m:r>
                        </m:sub>
                        <m:sup/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|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⟩</m:t>
                          </m:r>
                        </m:e>
                      </m:nary>
                      <m:r>
                        <a:rPr lang="en-US" sz="2400" b="0" i="1" smtClean="0">
                          <a:latin typeface="Cambria Math" charset="0"/>
                        </a:rPr>
                        <m:t> </m:t>
                      </m:r>
                    </m:oMath>
                  </m:oMathPara>
                </a14:m>
                <a:endParaRPr lang="en-US" sz="2400" i="1" dirty="0"/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5"/>
                </p:custDataLst>
              </p:nvPr>
            </p:nvSpPr>
            <p:spPr>
              <a:xfrm>
                <a:off x="200059" y="1927081"/>
                <a:ext cx="1592551" cy="1036181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Block Arc 7"/>
          <p:cNvSpPr/>
          <p:nvPr>
            <p:custDataLst>
              <p:tags r:id="rId6"/>
            </p:custDataLst>
          </p:nvPr>
        </p:nvSpPr>
        <p:spPr>
          <a:xfrm>
            <a:off x="1390893" y="1809415"/>
            <a:ext cx="1636574" cy="793625"/>
          </a:xfrm>
          <a:prstGeom prst="blockArc">
            <a:avLst>
              <a:gd name="adj1" fmla="val 10800000"/>
              <a:gd name="adj2" fmla="val 37669"/>
              <a:gd name="adj3" fmla="val 2947"/>
            </a:avLst>
          </a:prstGeom>
          <a:pattFill prst="dkVert">
            <a:fgClr>
              <a:schemeClr val="tx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/>
              <p:cNvSpPr txBox="1"/>
              <p:nvPr>
                <p:custDataLst>
                  <p:tags r:id="rId7"/>
                </p:custDataLst>
              </p:nvPr>
            </p:nvSpPr>
            <p:spPr>
              <a:xfrm>
                <a:off x="2077954" y="3325577"/>
                <a:ext cx="4058740" cy="4769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𝒜</m:t>
                      </m:r>
                      <m:r>
                        <a:rPr lang="en-US" sz="2400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H</m:t>
                          </m:r>
                        </m:e>
                        <m:sup>
                          <m:r>
                            <a:rPr lang="en-US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⊗</m:t>
                          </m:r>
                          <m:r>
                            <a:rPr lang="en-US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</m:t>
                          </m:r>
                        </m:sup>
                      </m:sSup>
                      <m:r>
                        <a:rPr lang="en-US" sz="2400">
                          <a:latin typeface="Cambria Math" charset="0"/>
                          <a:ea typeface="Cambria Math" charset="0"/>
                          <a:cs typeface="Cambria Math" charset="0"/>
                        </a:rPr>
                        <m:t>|</m:t>
                      </m:r>
                      <m:r>
                        <a:rPr lang="en-US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𝑣</m:t>
                      </m:r>
                      <m:r>
                        <a:rPr lang="en-US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r>
                        <a:rPr lang="en-US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𝑧</m:t>
                      </m:r>
                      <m:r>
                        <a:rPr lang="en-US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⟩,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Com</m:t>
                      </m:r>
                      <m:r>
                        <a:rPr lang="en-US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r>
                        <a:rPr lang="en-US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𝑆</m:t>
                      </m:r>
                      <m:r>
                        <a:rPr lang="en-US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))→</m:t>
                      </m:r>
                      <m:r>
                        <a:rPr lang="en-US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𝜋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7"/>
                </p:custDataLst>
              </p:nvPr>
            </p:nvSpPr>
            <p:spPr>
              <a:xfrm>
                <a:off x="2077954" y="3325577"/>
                <a:ext cx="4058740" cy="476990"/>
              </a:xfrm>
              <a:prstGeom prst="rect">
                <a:avLst/>
              </a:prstGeom>
              <a:blipFill>
                <a:blip r:embed="rId34"/>
                <a:stretch>
                  <a:fillRect b="-179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/>
              <p:cNvSpPr txBox="1"/>
              <p:nvPr>
                <p:custDataLst>
                  <p:tags r:id="rId8"/>
                </p:custDataLst>
              </p:nvPr>
            </p:nvSpPr>
            <p:spPr>
              <a:xfrm>
                <a:off x="454059" y="3122394"/>
                <a:ext cx="1245597" cy="10068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b="0" i="1" smtClean="0">
                              <a:latin typeface="Cambria Math" charset="0"/>
                            </a:rPr>
                            <m:t>𝑣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𝑆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⊥</m:t>
                              </m:r>
                            </m:sup>
                          </m:sSup>
                        </m:sub>
                        <m:sup/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|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𝑣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⟩</m:t>
                          </m:r>
                        </m:e>
                      </m:nary>
                    </m:oMath>
                  </m:oMathPara>
                </a14:m>
                <a:endParaRPr lang="en-US" sz="2400" i="1" dirty="0"/>
              </a:p>
            </p:txBody>
          </p:sp>
        </mc:Choice>
        <mc:Fallback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8"/>
                </p:custDataLst>
              </p:nvPr>
            </p:nvSpPr>
            <p:spPr>
              <a:xfrm>
                <a:off x="454059" y="3122394"/>
                <a:ext cx="1245597" cy="1006879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Block Arc 10"/>
          <p:cNvSpPr/>
          <p:nvPr>
            <p:custDataLst>
              <p:tags r:id="rId9"/>
            </p:custDataLst>
          </p:nvPr>
        </p:nvSpPr>
        <p:spPr>
          <a:xfrm>
            <a:off x="1390893" y="2979328"/>
            <a:ext cx="1636574" cy="793625"/>
          </a:xfrm>
          <a:prstGeom prst="blockArc">
            <a:avLst>
              <a:gd name="adj1" fmla="val 10800000"/>
              <a:gd name="adj2" fmla="val 37669"/>
              <a:gd name="adj3" fmla="val 2947"/>
            </a:avLst>
          </a:prstGeom>
          <a:pattFill prst="dkVert">
            <a:fgClr>
              <a:schemeClr val="tx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Rounded Rectangle 12"/>
          <p:cNvSpPr/>
          <p:nvPr>
            <p:custDataLst>
              <p:tags r:id="rId10"/>
            </p:custDataLst>
          </p:nvPr>
        </p:nvSpPr>
        <p:spPr>
          <a:xfrm>
            <a:off x="6995471" y="1619672"/>
            <a:ext cx="5029118" cy="2046897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/>
              <p:cNvSpPr txBox="1"/>
              <p:nvPr>
                <p:custDataLst>
                  <p:tags r:id="rId11"/>
                </p:custDataLst>
              </p:nvPr>
            </p:nvSpPr>
            <p:spPr>
              <a:xfrm>
                <a:off x="8727943" y="1675547"/>
                <a:ext cx="3079689" cy="9307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200">
                              <a:latin typeface="Cambria Math" charset="0"/>
                            </a:rPr>
                            <m:t>U</m:t>
                          </m:r>
                        </m:e>
                        <m:sub>
                          <m:r>
                            <a:rPr lang="en-US" sz="2200" i="1">
                              <a:latin typeface="Cambria Math" charset="0"/>
                            </a:rPr>
                            <m:t>𝑆</m:t>
                          </m:r>
                        </m:sub>
                      </m:sSub>
                      <m:d>
                        <m:dPr>
                          <m:begChr m:val="|"/>
                          <m:endChr m:val="⟩"/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latin typeface="Cambria Math" charset="0"/>
                            </a:rPr>
                            <m:t>𝑥</m:t>
                          </m:r>
                        </m:e>
                      </m:d>
                      <m:r>
                        <a:rPr lang="en-US" sz="2200" i="1">
                          <a:latin typeface="Cambria Math" charset="0"/>
                        </a:rPr>
                        <m:t>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200" b="0" i="1" smtClean="0">
                              <a:latin typeface="Cambria Math" charset="0"/>
                            </a:rPr>
                            <m:t>𝑣</m:t>
                          </m:r>
                          <m:r>
                            <a:rPr lang="en-US" sz="2200" i="1">
                              <a:latin typeface="Cambria Math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𝑆</m:t>
                              </m:r>
                            </m:e>
                            <m:sup>
                              <m:r>
                                <a:rPr lang="en-US" sz="2200" i="1">
                                  <a:latin typeface="Cambria Math" charset="0"/>
                                </a:rPr>
                                <m:t>⊥</m:t>
                              </m:r>
                            </m:sup>
                          </m:sSup>
                        </m:sub>
                        <m:sup/>
                        <m:e>
                          <m:sSup>
                            <m:sSup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𝑣</m:t>
                              </m:r>
                              <m:r>
                                <a:rPr lang="en-US" sz="2200" i="1">
                                  <a:latin typeface="Cambria Math" charset="0"/>
                                </a:rPr>
                                <m:t>⋅</m:t>
                              </m:r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en-US" sz="2200" i="1">
                              <a:latin typeface="Cambria Math" charset="0"/>
                            </a:rPr>
                            <m:t>|</m:t>
                          </m:r>
                          <m:r>
                            <a:rPr lang="en-US" sz="2200" b="0" i="1" smtClean="0">
                              <a:latin typeface="Cambria Math" charset="0"/>
                            </a:rPr>
                            <m:t>𝑣</m:t>
                          </m:r>
                          <m:r>
                            <a:rPr lang="en-US" sz="2200" i="1">
                              <a:latin typeface="Cambria Math" charset="0"/>
                            </a:rPr>
                            <m:t>⟩</m:t>
                          </m:r>
                        </m:e>
                      </m:nary>
                    </m:oMath>
                  </m:oMathPara>
                </a14:m>
                <a:endParaRPr lang="en-US" sz="2200" dirty="0"/>
              </a:p>
            </p:txBody>
          </p:sp>
        </mc:Choice>
        <mc:Fallback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1"/>
                </p:custDataLst>
              </p:nvPr>
            </p:nvSpPr>
            <p:spPr>
              <a:xfrm>
                <a:off x="8727943" y="1675547"/>
                <a:ext cx="3079689" cy="930704"/>
              </a:xfrm>
              <a:prstGeom prst="rect">
                <a:avLst/>
              </a:prstGeom>
              <a:blipFill>
                <a:blip r:embed="rId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Rectangle 14"/>
              <p:cNvSpPr/>
              <p:nvPr>
                <p:custDataLst>
                  <p:tags r:id="rId12"/>
                </p:custDataLst>
              </p:nvPr>
            </p:nvSpPr>
            <p:spPr>
              <a:xfrm>
                <a:off x="8746463" y="2602617"/>
                <a:ext cx="3296645" cy="95750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2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2200">
                              <a:latin typeface="Cambria Math" charset="0"/>
                            </a:rPr>
                            <m:t>U</m:t>
                          </m:r>
                        </m:e>
                        <m:sub>
                          <m:r>
                            <a:rPr lang="en-US" sz="2200" i="1">
                              <a:latin typeface="Cambria Math" charset="0"/>
                            </a:rPr>
                            <m:t>𝑆</m:t>
                          </m:r>
                        </m:sub>
                        <m:sup>
                          <m:r>
                            <a:rPr lang="en-US" sz="2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†</m:t>
                          </m:r>
                        </m:sup>
                      </m:sSubSup>
                      <m:d>
                        <m:dPr>
                          <m:begChr m:val="|"/>
                          <m:endChr m:val="⟩"/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latin typeface="Cambria Math" charset="0"/>
                            </a:rPr>
                            <m:t>𝑣</m:t>
                          </m:r>
                        </m:e>
                      </m:d>
                      <m:r>
                        <a:rPr lang="en-US" sz="2200" i="1">
                          <a:latin typeface="Cambria Math" charset="0"/>
                        </a:rPr>
                        <m:t>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200" i="1">
                              <a:latin typeface="Cambria Math" charset="0"/>
                            </a:rPr>
                            <m:t>𝑥</m:t>
                          </m:r>
                          <m:r>
                            <a:rPr lang="en-US" sz="2200" i="1">
                              <a:latin typeface="Cambria Math" charset="0"/>
                            </a:rPr>
                            <m:t>∈</m:t>
                          </m:r>
                          <m:r>
                            <m:rPr>
                              <m:sty m:val="p"/>
                            </m:rPr>
                            <a:rPr lang="en-US" sz="2200">
                              <a:latin typeface="Cambria Math" charset="0"/>
                            </a:rPr>
                            <m:t>co</m:t>
                          </m:r>
                          <m:r>
                            <a:rPr lang="en-US" sz="2200" i="1">
                              <a:latin typeface="Cambria Math" charset="0"/>
                            </a:rPr>
                            <m:t>(</m:t>
                          </m:r>
                          <m:r>
                            <a:rPr lang="en-US" sz="2200" i="1">
                              <a:latin typeface="Cambria Math" charset="0"/>
                            </a:rPr>
                            <m:t>𝑆</m:t>
                          </m:r>
                          <m:r>
                            <a:rPr lang="en-US" sz="2200" i="1">
                              <a:latin typeface="Cambria Math" charset="0"/>
                            </a:rPr>
                            <m:t>)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𝑣</m:t>
                              </m:r>
                              <m:r>
                                <a:rPr lang="en-US" sz="2200" i="1">
                                  <a:latin typeface="Cambria Math" charset="0"/>
                                </a:rPr>
                                <m:t>⋅</m:t>
                              </m:r>
                              <m:r>
                                <a:rPr lang="en-US" sz="2200" i="1">
                                  <a:latin typeface="Cambria Math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en-US" sz="2200" i="1">
                              <a:latin typeface="Cambria Math" charset="0"/>
                            </a:rPr>
                            <m:t>|</m:t>
                          </m:r>
                          <m:r>
                            <a:rPr lang="en-US" sz="2200" i="1">
                              <a:latin typeface="Cambria Math" charset="0"/>
                            </a:rPr>
                            <m:t>𝑥</m:t>
                          </m:r>
                          <m:r>
                            <a:rPr lang="en-US" sz="2200" i="1">
                              <a:latin typeface="Cambria Math" charset="0"/>
                            </a:rPr>
                            <m:t>⟩</m:t>
                          </m:r>
                        </m:e>
                      </m:nary>
                    </m:oMath>
                  </m:oMathPara>
                </a14:m>
                <a:endParaRPr lang="en-US" sz="2200" dirty="0"/>
              </a:p>
            </p:txBody>
          </p:sp>
        </mc:Choice>
        <mc:Fallback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2"/>
                </p:custDataLst>
              </p:nvPr>
            </p:nvSpPr>
            <p:spPr>
              <a:xfrm>
                <a:off x="8746463" y="2602617"/>
                <a:ext cx="3296645" cy="957506"/>
              </a:xfrm>
              <a:prstGeom prst="rect">
                <a:avLst/>
              </a:prstGeom>
              <a:blipFill>
                <a:blip r:embed="rId3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/>
              <p:cNvSpPr txBox="1"/>
              <p:nvPr>
                <p:custDataLst>
                  <p:tags r:id="rId13"/>
                </p:custDataLst>
              </p:nvPr>
            </p:nvSpPr>
            <p:spPr>
              <a:xfrm>
                <a:off x="1272296" y="2692833"/>
                <a:ext cx="558678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200">
                              <a:latin typeface="Cambria Math" charset="0"/>
                            </a:rPr>
                            <m:t>U</m:t>
                          </m:r>
                        </m:e>
                        <m:sub>
                          <m:r>
                            <a:rPr lang="en-US" sz="2200" i="1">
                              <a:latin typeface="Cambria Math" charset="0"/>
                            </a:rPr>
                            <m:t>𝑆</m:t>
                          </m:r>
                        </m:sub>
                      </m:sSub>
                    </m:oMath>
                  </m:oMathPara>
                </a14:m>
                <a:endParaRPr lang="en-US" sz="2200" dirty="0"/>
              </a:p>
            </p:txBody>
          </p:sp>
        </mc:Choice>
        <mc:Fallback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3"/>
                </p:custDataLst>
              </p:nvPr>
            </p:nvSpPr>
            <p:spPr>
              <a:xfrm>
                <a:off x="1272296" y="2692833"/>
                <a:ext cx="558678" cy="430887"/>
              </a:xfrm>
              <a:prstGeom prst="rect">
                <a:avLst/>
              </a:prstGeom>
              <a:blipFill>
                <a:blip r:embed="rId38"/>
                <a:stretch>
                  <a:fillRect b="-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/>
          <p:cNvCxnSpPr/>
          <p:nvPr>
            <p:custDataLst>
              <p:tags r:id="rId14"/>
            </p:custDataLst>
          </p:nvPr>
        </p:nvCxnSpPr>
        <p:spPr>
          <a:xfrm>
            <a:off x="1289293" y="2678654"/>
            <a:ext cx="0" cy="45720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>
            <p:custDataLst>
              <p:tags r:id="rId15"/>
            </p:custDataLst>
          </p:nvPr>
        </p:nvCxnSpPr>
        <p:spPr>
          <a:xfrm>
            <a:off x="3327400" y="1619672"/>
            <a:ext cx="0" cy="45720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>
            <p:custDataLst>
              <p:tags r:id="rId16"/>
            </p:custDataLst>
          </p:nvPr>
        </p:nvSpPr>
        <p:spPr>
          <a:xfrm>
            <a:off x="3327400" y="1650953"/>
            <a:ext cx="90877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Purify</a:t>
            </a:r>
            <a:r>
              <a:rPr lang="en-US" dirty="0"/>
              <a:t>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8" name="TextBox 37"/>
              <p:cNvSpPr txBox="1"/>
              <p:nvPr>
                <p:custDataLst>
                  <p:tags r:id="rId17"/>
                </p:custDataLst>
              </p:nvPr>
            </p:nvSpPr>
            <p:spPr>
              <a:xfrm>
                <a:off x="6995471" y="1866397"/>
                <a:ext cx="1850699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dirty="0"/>
                  <a:t>For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charset="0"/>
                      </a:rPr>
                      <m:t>𝑥</m:t>
                    </m:r>
                    <m:r>
                      <a:rPr lang="en-US" sz="2200" b="0" i="1" smtClean="0">
                        <a:latin typeface="Cambria Math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 sz="2200" b="0" i="0" smtClean="0">
                        <a:latin typeface="Cambria Math" charset="0"/>
                      </a:rPr>
                      <m:t>co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charset="0"/>
                          </a:rPr>
                          <m:t>𝑆</m:t>
                        </m:r>
                      </m:e>
                    </m:d>
                    <m:r>
                      <a:rPr lang="en-US" sz="2200" b="0" i="1" smtClean="0">
                        <a:latin typeface="Cambria Math" charset="0"/>
                      </a:rPr>
                      <m:t>:</m:t>
                    </m:r>
                  </m:oMath>
                </a14:m>
                <a:endParaRPr lang="en-US" sz="2200" i="1" dirty="0"/>
              </a:p>
            </p:txBody>
          </p:sp>
        </mc:Choice>
        <mc:Fallback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7"/>
                </p:custDataLst>
              </p:nvPr>
            </p:nvSpPr>
            <p:spPr>
              <a:xfrm>
                <a:off x="6995471" y="1866397"/>
                <a:ext cx="1850699" cy="430887"/>
              </a:xfrm>
              <a:prstGeom prst="rect">
                <a:avLst/>
              </a:prstGeom>
              <a:blipFill>
                <a:blip r:embed="rId39"/>
                <a:stretch>
                  <a:fillRect l="-4290" t="-9859" b="-281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9" name="TextBox 38"/>
              <p:cNvSpPr txBox="1"/>
              <p:nvPr>
                <p:custDataLst>
                  <p:tags r:id="rId18"/>
                </p:custDataLst>
              </p:nvPr>
            </p:nvSpPr>
            <p:spPr>
              <a:xfrm>
                <a:off x="7234511" y="2804657"/>
                <a:ext cx="1511952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dirty="0"/>
                  <a:t>For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charset="0"/>
                      </a:rPr>
                      <m:t>𝑣</m:t>
                    </m:r>
                    <m:r>
                      <a:rPr lang="en-US" sz="2200" b="0" i="1" smtClean="0">
                        <a:latin typeface="Cambria Math" charset="0"/>
                      </a:rPr>
                      <m:t>∈</m:t>
                    </m:r>
                    <m:sSup>
                      <m:sSup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 smtClean="0">
                            <a:latin typeface="Cambria Math" charset="0"/>
                          </a:rPr>
                          <m:t>𝑆</m:t>
                        </m:r>
                      </m:e>
                      <m:sup>
                        <m:r>
                          <a:rPr lang="en-US" sz="2200" b="0" i="1" smtClean="0">
                            <a:latin typeface="Cambria Math" charset="0"/>
                          </a:rPr>
                          <m:t>⊥</m:t>
                        </m:r>
                      </m:sup>
                    </m:sSup>
                    <m:r>
                      <a:rPr lang="en-US" sz="2200" b="0" i="1" smtClean="0">
                        <a:latin typeface="Cambria Math" charset="0"/>
                      </a:rPr>
                      <m:t>:</m:t>
                    </m:r>
                  </m:oMath>
                </a14:m>
                <a:endParaRPr lang="en-US" sz="2200" i="1" dirty="0"/>
              </a:p>
            </p:txBody>
          </p:sp>
        </mc:Choice>
        <mc:Fallback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8"/>
                </p:custDataLst>
              </p:nvPr>
            </p:nvSpPr>
            <p:spPr>
              <a:xfrm>
                <a:off x="7234511" y="2804657"/>
                <a:ext cx="1511952" cy="430887"/>
              </a:xfrm>
              <a:prstGeom prst="rect">
                <a:avLst/>
              </a:prstGeom>
              <a:blipFill>
                <a:blip r:embed="rId40"/>
                <a:stretch>
                  <a:fillRect l="-5242" t="-9859" b="-281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/>
              <p:cNvSpPr txBox="1"/>
              <p:nvPr>
                <p:custDataLst>
                  <p:tags r:id="rId19"/>
                </p:custDataLst>
              </p:nvPr>
            </p:nvSpPr>
            <p:spPr>
              <a:xfrm>
                <a:off x="5194300" y="4108303"/>
                <a:ext cx="6734367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200" dirty="0"/>
                  <a:t>Claim: if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charset="0"/>
                        <a:ea typeface="Cambria Math" charset="0"/>
                        <a:cs typeface="Cambria Math" charset="0"/>
                      </a:rPr>
                      <m:t>𝒜</m:t>
                    </m:r>
                  </m:oMath>
                </a14:m>
                <a:r>
                  <a:rPr lang="en-US" sz="2200" dirty="0"/>
                  <a:t> given random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charset="0"/>
                      </a:rPr>
                      <m:t>𝑣</m:t>
                    </m:r>
                    <m:r>
                      <a:rPr lang="en-US" sz="2200" b="0" i="1" smtClean="0">
                        <a:latin typeface="Cambria Math" charset="0"/>
                      </a:rPr>
                      <m:t>+</m:t>
                    </m:r>
                    <m:r>
                      <a:rPr lang="en-US" sz="2200" b="0" i="1" smtClean="0">
                        <a:latin typeface="Cambria Math" charset="0"/>
                      </a:rPr>
                      <m:t>𝑧</m:t>
                    </m:r>
                  </m:oMath>
                </a14:m>
                <a:r>
                  <a:rPr lang="en-US" sz="2200" dirty="0"/>
                  <a:t> and outputs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charset="0"/>
                      </a:rPr>
                      <m:t>𝜋</m:t>
                    </m:r>
                    <m:r>
                      <a:rPr lang="en-US" sz="2200" b="0" i="1" smtClean="0">
                        <a:latin typeface="Cambria Math" charset="0"/>
                      </a:rPr>
                      <m:t>∈</m:t>
                    </m:r>
                    <m:sSup>
                      <m:sSup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 smtClean="0">
                            <a:latin typeface="Cambria Math" charset="0"/>
                          </a:rPr>
                          <m:t>𝑆</m:t>
                        </m:r>
                      </m:e>
                      <m:sup>
                        <m:r>
                          <a:rPr lang="en-US" sz="2200" b="0" i="1" smtClean="0">
                            <a:latin typeface="Cambria Math" charset="0"/>
                          </a:rPr>
                          <m:t>⊥</m:t>
                        </m:r>
                      </m:sup>
                    </m:sSup>
                    <m:r>
                      <a:rPr lang="en-US" sz="2200" b="0" i="1" smtClean="0">
                        <a:latin typeface="Cambria Math" charset="0"/>
                      </a:rPr>
                      <m:t>+</m:t>
                    </m:r>
                    <m:r>
                      <a:rPr lang="en-US" sz="2200" b="0" i="1" smtClean="0">
                        <a:latin typeface="Cambria Math" charset="0"/>
                      </a:rPr>
                      <m:t>𝑧</m:t>
                    </m:r>
                  </m:oMath>
                </a14:m>
                <a:r>
                  <a:rPr lang="en-US" sz="2200" dirty="0"/>
                  <a:t>, then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charset="0"/>
                      </a:rPr>
                      <m:t>𝜋</m:t>
                    </m:r>
                    <m:r>
                      <a:rPr lang="en-US" sz="2200" b="0" i="1" smtClean="0">
                        <a:latin typeface="Cambria Math" charset="0"/>
                      </a:rPr>
                      <m:t>=</m:t>
                    </m:r>
                    <m:r>
                      <a:rPr lang="en-US" sz="2200" b="0" i="1" smtClean="0">
                        <a:latin typeface="Cambria Math" charset="0"/>
                      </a:rPr>
                      <m:t>𝑣</m:t>
                    </m:r>
                    <m:r>
                      <a:rPr lang="en-US" sz="2200" b="0" i="1" smtClean="0">
                        <a:latin typeface="Cambria Math" charset="0"/>
                      </a:rPr>
                      <m:t>+</m:t>
                    </m:r>
                    <m:r>
                      <a:rPr lang="en-US" sz="2200" b="0" i="1" smtClean="0">
                        <a:latin typeface="Cambria Math" charset="0"/>
                      </a:rPr>
                      <m:t>𝑧</m:t>
                    </m:r>
                    <m:r>
                      <a:rPr lang="en-US" sz="2200" b="0" i="1" smtClean="0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2200" dirty="0"/>
                  <a:t>with overwhelming probability (over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charset="0"/>
                      </a:rPr>
                      <m:t>𝑆</m:t>
                    </m:r>
                    <m:r>
                      <a:rPr lang="en-US" sz="2200" b="0" i="1" smtClean="0">
                        <a:latin typeface="Cambria Math" charset="0"/>
                      </a:rPr>
                      <m:t>,</m:t>
                    </m:r>
                    <m:r>
                      <a:rPr lang="en-US" sz="2200" b="0" i="1" smtClean="0">
                        <a:latin typeface="Cambria Math" charset="0"/>
                      </a:rPr>
                      <m:t>𝑧</m:t>
                    </m:r>
                  </m:oMath>
                </a14:m>
                <a:r>
                  <a:rPr lang="en-US" sz="2200" dirty="0"/>
                  <a:t>)</a:t>
                </a:r>
              </a:p>
            </p:txBody>
          </p:sp>
        </mc:Choice>
        <mc:Fallback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9"/>
                </p:custDataLst>
              </p:nvPr>
            </p:nvSpPr>
            <p:spPr>
              <a:xfrm>
                <a:off x="5194300" y="4108303"/>
                <a:ext cx="6734367" cy="769441"/>
              </a:xfrm>
              <a:prstGeom prst="rect">
                <a:avLst/>
              </a:prstGeom>
              <a:blipFill>
                <a:blip r:embed="rId41"/>
                <a:stretch>
                  <a:fillRect l="-814" t="-5556" r="-1086" b="-150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ounded Rectangle 15"/>
          <p:cNvSpPr/>
          <p:nvPr>
            <p:custDataLst>
              <p:tags r:id="rId20"/>
            </p:custDataLst>
          </p:nvPr>
        </p:nvSpPr>
        <p:spPr>
          <a:xfrm>
            <a:off x="5194300" y="4025217"/>
            <a:ext cx="6705600" cy="884055"/>
          </a:xfrm>
          <a:prstGeom prst="round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/>
          <p:cNvCxnSpPr/>
          <p:nvPr>
            <p:custDataLst>
              <p:tags r:id="rId21"/>
            </p:custDataLst>
          </p:nvPr>
        </p:nvCxnSpPr>
        <p:spPr>
          <a:xfrm>
            <a:off x="1295886" y="3908228"/>
            <a:ext cx="0" cy="45720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>
            <p:custDataLst>
              <p:tags r:id="rId22"/>
            </p:custDataLst>
          </p:nvPr>
        </p:nvSpPr>
        <p:spPr>
          <a:xfrm>
            <a:off x="1333722" y="3881008"/>
            <a:ext cx="99450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Project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/>
              <p:cNvSpPr txBox="1"/>
              <p:nvPr>
                <p:custDataLst>
                  <p:tags r:id="rId23"/>
                </p:custDataLst>
              </p:nvPr>
            </p:nvSpPr>
            <p:spPr>
              <a:xfrm>
                <a:off x="777120" y="4376034"/>
                <a:ext cx="117173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|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𝜋</m:t>
                      </m:r>
                      <m:r>
                        <a:rPr lang="en-US" sz="2400" b="0" i="1" smtClean="0">
                          <a:latin typeface="Cambria Math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𝑧</m:t>
                      </m:r>
                      <m:r>
                        <a:rPr lang="en-US" sz="2400" b="0" i="1" smtClean="0">
                          <a:latin typeface="Cambria Math" charset="0"/>
                        </a:rPr>
                        <m:t>⟩</m:t>
                      </m:r>
                    </m:oMath>
                  </m:oMathPara>
                </a14:m>
                <a:endParaRPr lang="en-US" sz="2400" i="1" dirty="0"/>
              </a:p>
            </p:txBody>
          </p:sp>
        </mc:Choice>
        <mc:Fallback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23"/>
                </p:custDataLst>
              </p:nvPr>
            </p:nvSpPr>
            <p:spPr>
              <a:xfrm>
                <a:off x="777120" y="4376034"/>
                <a:ext cx="1171731" cy="461665"/>
              </a:xfrm>
              <a:prstGeom prst="rect">
                <a:avLst/>
              </a:prstGeom>
              <a:blipFill>
                <a:blip r:embed="rId42"/>
                <a:stretch>
                  <a:fillRect l="-1036" r="-1036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/>
          <p:cNvCxnSpPr/>
          <p:nvPr>
            <p:custDataLst>
              <p:tags r:id="rId24"/>
            </p:custDataLst>
          </p:nvPr>
        </p:nvCxnSpPr>
        <p:spPr>
          <a:xfrm>
            <a:off x="1295886" y="4837699"/>
            <a:ext cx="0" cy="45720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/>
              <p:cNvSpPr txBox="1"/>
              <p:nvPr>
                <p:custDataLst>
                  <p:tags r:id="rId25"/>
                </p:custDataLst>
              </p:nvPr>
            </p:nvSpPr>
            <p:spPr>
              <a:xfrm>
                <a:off x="1289293" y="4764048"/>
                <a:ext cx="606320" cy="5308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latin typeface="Cambria Math" charset="0"/>
                            </a:rPr>
                            <m:t>U</m:t>
                          </m:r>
                        </m:e>
                        <m:sub>
                          <m:r>
                            <a:rPr lang="en-US" sz="2400" i="1">
                              <a:latin typeface="Cambria Math" charset="0"/>
                            </a:rPr>
                            <m:t>𝑆</m:t>
                          </m:r>
                        </m:sub>
                        <m:sup>
                          <m:r>
                            <a:rPr lang="en-US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†</m:t>
                          </m:r>
                        </m:sup>
                      </m:sSubSup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25"/>
                </p:custDataLst>
              </p:nvPr>
            </p:nvSpPr>
            <p:spPr>
              <a:xfrm>
                <a:off x="1289293" y="4764048"/>
                <a:ext cx="606320" cy="530851"/>
              </a:xfrm>
              <a:prstGeom prst="rect">
                <a:avLst/>
              </a:prstGeom>
              <a:blipFill>
                <a:blip r:embed="rId4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/>
              <p:cNvSpPr txBox="1"/>
              <p:nvPr>
                <p:custDataLst>
                  <p:tags r:id="rId26"/>
                </p:custDataLst>
              </p:nvPr>
            </p:nvSpPr>
            <p:spPr>
              <a:xfrm>
                <a:off x="239589" y="5218155"/>
                <a:ext cx="2971391" cy="103618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i="1">
                              <a:latin typeface="Cambria Math" charset="0"/>
                            </a:rPr>
                            <m:t>𝑥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∈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latin typeface="Cambria Math" charset="0"/>
                            </a:rPr>
                            <m:t>co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(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𝑆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)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(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𝜋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𝑧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)⋅</m:t>
                              </m:r>
                              <m:r>
                                <a:rPr lang="en-US" sz="2400" i="1">
                                  <a:latin typeface="Cambria Math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en-US" sz="2400" i="1">
                              <a:latin typeface="Cambria Math" charset="0"/>
                            </a:rPr>
                            <m:t>|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𝑥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⟩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26"/>
                </p:custDataLst>
              </p:nvPr>
            </p:nvSpPr>
            <p:spPr>
              <a:xfrm>
                <a:off x="239589" y="5218155"/>
                <a:ext cx="2971391" cy="1036181"/>
              </a:xfrm>
              <a:prstGeom prst="rect">
                <a:avLst/>
              </a:prstGeom>
              <a:blipFill>
                <a:blip r:embed="rId4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/>
              <p:cNvSpPr txBox="1"/>
              <p:nvPr>
                <p:custDataLst>
                  <p:tags r:id="rId27"/>
                </p:custDataLst>
              </p:nvPr>
            </p:nvSpPr>
            <p:spPr>
              <a:xfrm>
                <a:off x="4748441" y="218507"/>
                <a:ext cx="7294667" cy="847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Want to show: If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𝒜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(|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𝑥</m:t>
                        </m:r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𝑧</m:t>
                        </m:r>
                      </m:sub>
                    </m:sSub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⟩, 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Com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))</m:t>
                    </m:r>
                  </m:oMath>
                </a14:m>
                <a:r>
                  <a:rPr lang="en-US" sz="2400" b="1" dirty="0"/>
                  <a:t> </a:t>
                </a:r>
                <a:r>
                  <a:rPr lang="en-US" sz="2400" dirty="0"/>
                  <a:t>outputs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𝜋</m:t>
                    </m:r>
                    <m:r>
                      <a:rPr lang="en-US" sz="2400" b="0" i="1" smtClean="0">
                        <a:latin typeface="Cambria Math" charset="0"/>
                      </a:rPr>
                      <m:t>∈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𝑆</m:t>
                        </m:r>
                      </m:e>
                      <m:sup>
                        <m:r>
                          <a:rPr lang="en-US" sz="2400" b="0" i="1" smtClean="0">
                            <a:latin typeface="Cambria Math" charset="0"/>
                          </a:rPr>
                          <m:t>⊥</m:t>
                        </m:r>
                      </m:sup>
                    </m:sSup>
                    <m:r>
                      <a:rPr lang="en-US" sz="2400" b="0" i="1" smtClean="0">
                        <a:latin typeface="Cambria Math" charset="0"/>
                      </a:rPr>
                      <m:t>+</m:t>
                    </m:r>
                    <m:r>
                      <a:rPr lang="en-US" sz="2400" b="0" i="1" smtClean="0">
                        <a:latin typeface="Cambria Math" charset="0"/>
                      </a:rPr>
                      <m:t>𝑧</m:t>
                    </m:r>
                  </m:oMath>
                </a14:m>
                <a:r>
                  <a:rPr lang="en-US" sz="2400" dirty="0"/>
                  <a:t>, then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𝑥</m:t>
                    </m:r>
                  </m:oMath>
                </a14:m>
                <a:r>
                  <a:rPr lang="en-US" sz="2400" b="1" dirty="0"/>
                  <a:t> </a:t>
                </a:r>
                <a:r>
                  <a:rPr lang="en-US" sz="2400" dirty="0"/>
                  <a:t>has a lot of conditional min-entropy</a:t>
                </a:r>
                <a:endParaRPr lang="en-US" sz="2400" b="1" dirty="0"/>
              </a:p>
            </p:txBody>
          </p:sp>
        </mc:Choice>
        <mc:Fallback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27"/>
                </p:custDataLst>
              </p:nvPr>
            </p:nvSpPr>
            <p:spPr>
              <a:xfrm>
                <a:off x="4748441" y="218507"/>
                <a:ext cx="7294667" cy="847220"/>
              </a:xfrm>
              <a:prstGeom prst="rect">
                <a:avLst/>
              </a:prstGeom>
              <a:blipFill>
                <a:blip r:embed="rId45"/>
                <a:stretch>
                  <a:fillRect l="-668" t="-5036" r="-1587" b="-158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Rounded Rectangle 31"/>
          <p:cNvSpPr/>
          <p:nvPr>
            <p:custDataLst>
              <p:tags r:id="rId28"/>
            </p:custDataLst>
          </p:nvPr>
        </p:nvSpPr>
        <p:spPr>
          <a:xfrm>
            <a:off x="4748441" y="154608"/>
            <a:ext cx="7271624" cy="907039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8714605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388143" y="193842"/>
            <a:ext cx="4104190" cy="815493"/>
          </a:xfrm>
        </p:spPr>
        <p:txBody>
          <a:bodyPr/>
          <a:lstStyle/>
          <a:p>
            <a:r>
              <a:rPr lang="en-US" dirty="0"/>
              <a:t>Example Proof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/>
              <p:cNvSpPr txBox="1"/>
              <p:nvPr>
                <p:custDataLst>
                  <p:tags r:id="rId3"/>
                </p:custDataLst>
              </p:nvPr>
            </p:nvSpPr>
            <p:spPr>
              <a:xfrm>
                <a:off x="2116534" y="1103684"/>
                <a:ext cx="3227807" cy="4778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𝒜</m:t>
                      </m:r>
                      <m:r>
                        <a:rPr lang="en-US" sz="24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(|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  <m:r>
                            <a:rPr lang="en-US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𝑧</m:t>
                          </m:r>
                        </m:sub>
                      </m:sSub>
                      <m:r>
                        <a:rPr lang="en-US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⟩</m:t>
                      </m:r>
                      <m:r>
                        <a:rPr lang="en-US" sz="24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Com</m:t>
                      </m:r>
                      <m:r>
                        <a:rPr lang="en-US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r>
                        <a:rPr lang="en-US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𝑆</m:t>
                      </m:r>
                      <m:r>
                        <a:rPr lang="en-US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))→</m:t>
                      </m:r>
                      <m:r>
                        <a:rPr lang="en-US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𝜋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3"/>
                </p:custDataLst>
              </p:nvPr>
            </p:nvSpPr>
            <p:spPr>
              <a:xfrm>
                <a:off x="2116534" y="1103684"/>
                <a:ext cx="3227807" cy="477888"/>
              </a:xfrm>
              <a:prstGeom prst="rect">
                <a:avLst/>
              </a:prstGeom>
              <a:blipFill>
                <a:blip r:embed="rId33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>
                <p:custDataLst>
                  <p:tags r:id="rId4"/>
                </p:custDataLst>
              </p:nvPr>
            </p:nvSpPr>
            <p:spPr>
              <a:xfrm>
                <a:off x="2116534" y="2142728"/>
                <a:ext cx="3227807" cy="4778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𝒜</m:t>
                      </m:r>
                      <m:r>
                        <a:rPr lang="en-US" sz="24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(|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  <m:r>
                            <a:rPr lang="en-US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𝑧</m:t>
                          </m:r>
                        </m:sub>
                      </m:sSub>
                      <m:r>
                        <a:rPr lang="en-US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⟩</m:t>
                      </m:r>
                      <m:r>
                        <a:rPr lang="en-US" sz="24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Com</m:t>
                      </m:r>
                      <m:r>
                        <a:rPr lang="en-US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r>
                        <a:rPr lang="en-US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𝑆</m:t>
                      </m:r>
                      <m:r>
                        <a:rPr lang="en-US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))→</m:t>
                      </m:r>
                      <m:r>
                        <a:rPr lang="en-US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𝜋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4"/>
                </p:custDataLst>
              </p:nvPr>
            </p:nvSpPr>
            <p:spPr>
              <a:xfrm>
                <a:off x="2116534" y="2142728"/>
                <a:ext cx="3227807" cy="477888"/>
              </a:xfrm>
              <a:prstGeom prst="rect">
                <a:avLst/>
              </a:prstGeom>
              <a:blipFill>
                <a:blip r:embed="rId34"/>
                <a:stretch>
                  <a:fillRect b="-139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/>
              <p:cNvSpPr txBox="1"/>
              <p:nvPr>
                <p:custDataLst>
                  <p:tags r:id="rId5"/>
                </p:custDataLst>
              </p:nvPr>
            </p:nvSpPr>
            <p:spPr>
              <a:xfrm>
                <a:off x="200059" y="1927081"/>
                <a:ext cx="1592551" cy="103618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b="0" i="1" smtClean="0">
                              <a:latin typeface="Cambria Math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∈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charset="0"/>
                            </a:rPr>
                            <m:t>co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𝑆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)</m:t>
                          </m:r>
                        </m:sub>
                        <m:sup/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|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⟩</m:t>
                          </m:r>
                        </m:e>
                      </m:nary>
                      <m:r>
                        <a:rPr lang="en-US" sz="2400" b="0" i="1" smtClean="0">
                          <a:latin typeface="Cambria Math" charset="0"/>
                        </a:rPr>
                        <m:t> </m:t>
                      </m:r>
                    </m:oMath>
                  </m:oMathPara>
                </a14:m>
                <a:endParaRPr lang="en-US" sz="2400" i="1" dirty="0"/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5"/>
                </p:custDataLst>
              </p:nvPr>
            </p:nvSpPr>
            <p:spPr>
              <a:xfrm>
                <a:off x="200059" y="1927081"/>
                <a:ext cx="1592551" cy="1036181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Block Arc 7"/>
          <p:cNvSpPr/>
          <p:nvPr>
            <p:custDataLst>
              <p:tags r:id="rId6"/>
            </p:custDataLst>
          </p:nvPr>
        </p:nvSpPr>
        <p:spPr>
          <a:xfrm>
            <a:off x="1390893" y="1809415"/>
            <a:ext cx="1636574" cy="793625"/>
          </a:xfrm>
          <a:prstGeom prst="blockArc">
            <a:avLst>
              <a:gd name="adj1" fmla="val 10800000"/>
              <a:gd name="adj2" fmla="val 37669"/>
              <a:gd name="adj3" fmla="val 2947"/>
            </a:avLst>
          </a:prstGeom>
          <a:pattFill prst="dkVert">
            <a:fgClr>
              <a:schemeClr val="tx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/>
              <p:cNvSpPr txBox="1"/>
              <p:nvPr>
                <p:custDataLst>
                  <p:tags r:id="rId7"/>
                </p:custDataLst>
              </p:nvPr>
            </p:nvSpPr>
            <p:spPr>
              <a:xfrm>
                <a:off x="2077954" y="3325577"/>
                <a:ext cx="4058740" cy="4769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𝒜</m:t>
                      </m:r>
                      <m:r>
                        <a:rPr lang="en-US" sz="2400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H</m:t>
                          </m:r>
                        </m:e>
                        <m:sup>
                          <m:r>
                            <a:rPr lang="en-US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⊗</m:t>
                          </m:r>
                          <m:r>
                            <a:rPr lang="en-US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</m:t>
                          </m:r>
                        </m:sup>
                      </m:sSup>
                      <m:r>
                        <a:rPr lang="en-US" sz="2400">
                          <a:latin typeface="Cambria Math" charset="0"/>
                          <a:ea typeface="Cambria Math" charset="0"/>
                          <a:cs typeface="Cambria Math" charset="0"/>
                        </a:rPr>
                        <m:t>|</m:t>
                      </m:r>
                      <m:r>
                        <a:rPr lang="en-US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𝑣</m:t>
                      </m:r>
                      <m:r>
                        <a:rPr lang="en-US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r>
                        <a:rPr lang="en-US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𝑧</m:t>
                      </m:r>
                      <m:r>
                        <a:rPr lang="en-US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⟩,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Com</m:t>
                      </m:r>
                      <m:r>
                        <a:rPr lang="en-US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r>
                        <a:rPr lang="en-US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𝑆</m:t>
                      </m:r>
                      <m:r>
                        <a:rPr lang="en-US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))→</m:t>
                      </m:r>
                      <m:r>
                        <a:rPr lang="en-US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𝜋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7"/>
                </p:custDataLst>
              </p:nvPr>
            </p:nvSpPr>
            <p:spPr>
              <a:xfrm>
                <a:off x="2077954" y="3325577"/>
                <a:ext cx="4058740" cy="476990"/>
              </a:xfrm>
              <a:prstGeom prst="rect">
                <a:avLst/>
              </a:prstGeom>
              <a:blipFill>
                <a:blip r:embed="rId36"/>
                <a:stretch>
                  <a:fillRect b="-179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/>
              <p:cNvSpPr txBox="1"/>
              <p:nvPr>
                <p:custDataLst>
                  <p:tags r:id="rId8"/>
                </p:custDataLst>
              </p:nvPr>
            </p:nvSpPr>
            <p:spPr>
              <a:xfrm>
                <a:off x="454059" y="3122394"/>
                <a:ext cx="1245597" cy="10068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b="0" i="1" smtClean="0">
                              <a:latin typeface="Cambria Math" charset="0"/>
                            </a:rPr>
                            <m:t>𝑣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𝑆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⊥</m:t>
                              </m:r>
                            </m:sup>
                          </m:sSup>
                        </m:sub>
                        <m:sup/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|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𝑣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⟩</m:t>
                          </m:r>
                        </m:e>
                      </m:nary>
                    </m:oMath>
                  </m:oMathPara>
                </a14:m>
                <a:endParaRPr lang="en-US" sz="2400" i="1" dirty="0"/>
              </a:p>
            </p:txBody>
          </p:sp>
        </mc:Choice>
        <mc:Fallback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8"/>
                </p:custDataLst>
              </p:nvPr>
            </p:nvSpPr>
            <p:spPr>
              <a:xfrm>
                <a:off x="454059" y="3122394"/>
                <a:ext cx="1245597" cy="1006879"/>
              </a:xfrm>
              <a:prstGeom prst="rect">
                <a:avLst/>
              </a:prstGeom>
              <a:blipFill>
                <a:blip r:embed="rId3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Block Arc 10"/>
          <p:cNvSpPr/>
          <p:nvPr>
            <p:custDataLst>
              <p:tags r:id="rId9"/>
            </p:custDataLst>
          </p:nvPr>
        </p:nvSpPr>
        <p:spPr>
          <a:xfrm>
            <a:off x="1390893" y="2979328"/>
            <a:ext cx="1636574" cy="793625"/>
          </a:xfrm>
          <a:prstGeom prst="blockArc">
            <a:avLst>
              <a:gd name="adj1" fmla="val 10800000"/>
              <a:gd name="adj2" fmla="val 37669"/>
              <a:gd name="adj3" fmla="val 2947"/>
            </a:avLst>
          </a:prstGeom>
          <a:pattFill prst="dkVert">
            <a:fgClr>
              <a:schemeClr val="tx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Rounded Rectangle 12"/>
          <p:cNvSpPr/>
          <p:nvPr>
            <p:custDataLst>
              <p:tags r:id="rId10"/>
            </p:custDataLst>
          </p:nvPr>
        </p:nvSpPr>
        <p:spPr>
          <a:xfrm>
            <a:off x="6995471" y="1619672"/>
            <a:ext cx="5029118" cy="2046897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/>
              <p:cNvSpPr txBox="1"/>
              <p:nvPr>
                <p:custDataLst>
                  <p:tags r:id="rId11"/>
                </p:custDataLst>
              </p:nvPr>
            </p:nvSpPr>
            <p:spPr>
              <a:xfrm>
                <a:off x="8727943" y="1675547"/>
                <a:ext cx="3079689" cy="9307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200">
                              <a:latin typeface="Cambria Math" charset="0"/>
                            </a:rPr>
                            <m:t>U</m:t>
                          </m:r>
                        </m:e>
                        <m:sub>
                          <m:r>
                            <a:rPr lang="en-US" sz="2200" i="1">
                              <a:latin typeface="Cambria Math" charset="0"/>
                            </a:rPr>
                            <m:t>𝑆</m:t>
                          </m:r>
                        </m:sub>
                      </m:sSub>
                      <m:d>
                        <m:dPr>
                          <m:begChr m:val="|"/>
                          <m:endChr m:val="⟩"/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latin typeface="Cambria Math" charset="0"/>
                            </a:rPr>
                            <m:t>𝑥</m:t>
                          </m:r>
                        </m:e>
                      </m:d>
                      <m:r>
                        <a:rPr lang="en-US" sz="2200" i="1">
                          <a:latin typeface="Cambria Math" charset="0"/>
                        </a:rPr>
                        <m:t>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200" b="0" i="1" smtClean="0">
                              <a:latin typeface="Cambria Math" charset="0"/>
                            </a:rPr>
                            <m:t>𝑣</m:t>
                          </m:r>
                          <m:r>
                            <a:rPr lang="en-US" sz="2200" i="1">
                              <a:latin typeface="Cambria Math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𝑆</m:t>
                              </m:r>
                            </m:e>
                            <m:sup>
                              <m:r>
                                <a:rPr lang="en-US" sz="2200" i="1">
                                  <a:latin typeface="Cambria Math" charset="0"/>
                                </a:rPr>
                                <m:t>⊥</m:t>
                              </m:r>
                            </m:sup>
                          </m:sSup>
                        </m:sub>
                        <m:sup/>
                        <m:e>
                          <m:sSup>
                            <m:sSup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𝑣</m:t>
                              </m:r>
                              <m:r>
                                <a:rPr lang="en-US" sz="2200" i="1">
                                  <a:latin typeface="Cambria Math" charset="0"/>
                                </a:rPr>
                                <m:t>⋅</m:t>
                              </m:r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en-US" sz="2200" i="1">
                              <a:latin typeface="Cambria Math" charset="0"/>
                            </a:rPr>
                            <m:t>|</m:t>
                          </m:r>
                          <m:r>
                            <a:rPr lang="en-US" sz="2200" b="0" i="1" smtClean="0">
                              <a:latin typeface="Cambria Math" charset="0"/>
                            </a:rPr>
                            <m:t>𝑣</m:t>
                          </m:r>
                          <m:r>
                            <a:rPr lang="en-US" sz="2200" i="1">
                              <a:latin typeface="Cambria Math" charset="0"/>
                            </a:rPr>
                            <m:t>⟩</m:t>
                          </m:r>
                        </m:e>
                      </m:nary>
                    </m:oMath>
                  </m:oMathPara>
                </a14:m>
                <a:endParaRPr lang="en-US" sz="2200" dirty="0"/>
              </a:p>
            </p:txBody>
          </p:sp>
        </mc:Choice>
        <mc:Fallback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1"/>
                </p:custDataLst>
              </p:nvPr>
            </p:nvSpPr>
            <p:spPr>
              <a:xfrm>
                <a:off x="8727943" y="1675547"/>
                <a:ext cx="3079689" cy="930704"/>
              </a:xfrm>
              <a:prstGeom prst="rect">
                <a:avLst/>
              </a:prstGeom>
              <a:blipFill>
                <a:blip r:embed="rId3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Rectangle 14"/>
              <p:cNvSpPr/>
              <p:nvPr>
                <p:custDataLst>
                  <p:tags r:id="rId12"/>
                </p:custDataLst>
              </p:nvPr>
            </p:nvSpPr>
            <p:spPr>
              <a:xfrm>
                <a:off x="8746463" y="2602617"/>
                <a:ext cx="3296645" cy="95750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2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2200">
                              <a:latin typeface="Cambria Math" charset="0"/>
                            </a:rPr>
                            <m:t>U</m:t>
                          </m:r>
                        </m:e>
                        <m:sub>
                          <m:r>
                            <a:rPr lang="en-US" sz="2200" i="1">
                              <a:latin typeface="Cambria Math" charset="0"/>
                            </a:rPr>
                            <m:t>𝑆</m:t>
                          </m:r>
                        </m:sub>
                        <m:sup>
                          <m:r>
                            <a:rPr lang="en-US" sz="2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†</m:t>
                          </m:r>
                        </m:sup>
                      </m:sSubSup>
                      <m:d>
                        <m:dPr>
                          <m:begChr m:val="|"/>
                          <m:endChr m:val="⟩"/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latin typeface="Cambria Math" charset="0"/>
                            </a:rPr>
                            <m:t>𝑣</m:t>
                          </m:r>
                        </m:e>
                      </m:d>
                      <m:r>
                        <a:rPr lang="en-US" sz="2200" i="1">
                          <a:latin typeface="Cambria Math" charset="0"/>
                        </a:rPr>
                        <m:t>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200" i="1">
                              <a:latin typeface="Cambria Math" charset="0"/>
                            </a:rPr>
                            <m:t>𝑥</m:t>
                          </m:r>
                          <m:r>
                            <a:rPr lang="en-US" sz="2200" i="1">
                              <a:latin typeface="Cambria Math" charset="0"/>
                            </a:rPr>
                            <m:t>∈</m:t>
                          </m:r>
                          <m:r>
                            <m:rPr>
                              <m:sty m:val="p"/>
                            </m:rPr>
                            <a:rPr lang="en-US" sz="2200">
                              <a:latin typeface="Cambria Math" charset="0"/>
                            </a:rPr>
                            <m:t>co</m:t>
                          </m:r>
                          <m:r>
                            <a:rPr lang="en-US" sz="2200" i="1">
                              <a:latin typeface="Cambria Math" charset="0"/>
                            </a:rPr>
                            <m:t>(</m:t>
                          </m:r>
                          <m:r>
                            <a:rPr lang="en-US" sz="2200" i="1">
                              <a:latin typeface="Cambria Math" charset="0"/>
                            </a:rPr>
                            <m:t>𝑆</m:t>
                          </m:r>
                          <m:r>
                            <a:rPr lang="en-US" sz="2200" i="1">
                              <a:latin typeface="Cambria Math" charset="0"/>
                            </a:rPr>
                            <m:t>)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𝑣</m:t>
                              </m:r>
                              <m:r>
                                <a:rPr lang="en-US" sz="2200" i="1">
                                  <a:latin typeface="Cambria Math" charset="0"/>
                                </a:rPr>
                                <m:t>⋅</m:t>
                              </m:r>
                              <m:r>
                                <a:rPr lang="en-US" sz="2200" i="1">
                                  <a:latin typeface="Cambria Math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en-US" sz="2200" i="1">
                              <a:latin typeface="Cambria Math" charset="0"/>
                            </a:rPr>
                            <m:t>|</m:t>
                          </m:r>
                          <m:r>
                            <a:rPr lang="en-US" sz="2200" i="1">
                              <a:latin typeface="Cambria Math" charset="0"/>
                            </a:rPr>
                            <m:t>𝑥</m:t>
                          </m:r>
                          <m:r>
                            <a:rPr lang="en-US" sz="2200" i="1">
                              <a:latin typeface="Cambria Math" charset="0"/>
                            </a:rPr>
                            <m:t>⟩</m:t>
                          </m:r>
                        </m:e>
                      </m:nary>
                    </m:oMath>
                  </m:oMathPara>
                </a14:m>
                <a:endParaRPr lang="en-US" sz="2200" dirty="0"/>
              </a:p>
            </p:txBody>
          </p:sp>
        </mc:Choice>
        <mc:Fallback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2"/>
                </p:custDataLst>
              </p:nvPr>
            </p:nvSpPr>
            <p:spPr>
              <a:xfrm>
                <a:off x="8746463" y="2602617"/>
                <a:ext cx="3296645" cy="957506"/>
              </a:xfrm>
              <a:prstGeom prst="rect">
                <a:avLst/>
              </a:prstGeom>
              <a:blipFill>
                <a:blip r:embed="rId3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/>
              <p:cNvSpPr txBox="1"/>
              <p:nvPr>
                <p:custDataLst>
                  <p:tags r:id="rId13"/>
                </p:custDataLst>
              </p:nvPr>
            </p:nvSpPr>
            <p:spPr>
              <a:xfrm>
                <a:off x="1272296" y="2692833"/>
                <a:ext cx="558678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200">
                              <a:latin typeface="Cambria Math" charset="0"/>
                            </a:rPr>
                            <m:t>U</m:t>
                          </m:r>
                        </m:e>
                        <m:sub>
                          <m:r>
                            <a:rPr lang="en-US" sz="2200" i="1">
                              <a:latin typeface="Cambria Math" charset="0"/>
                            </a:rPr>
                            <m:t>𝑆</m:t>
                          </m:r>
                        </m:sub>
                      </m:sSub>
                    </m:oMath>
                  </m:oMathPara>
                </a14:m>
                <a:endParaRPr lang="en-US" sz="2200" dirty="0"/>
              </a:p>
            </p:txBody>
          </p:sp>
        </mc:Choice>
        <mc:Fallback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3"/>
                </p:custDataLst>
              </p:nvPr>
            </p:nvSpPr>
            <p:spPr>
              <a:xfrm>
                <a:off x="1272296" y="2692833"/>
                <a:ext cx="558678" cy="430887"/>
              </a:xfrm>
              <a:prstGeom prst="rect">
                <a:avLst/>
              </a:prstGeom>
              <a:blipFill>
                <a:blip r:embed="rId40"/>
                <a:stretch>
                  <a:fillRect b="-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/>
          <p:cNvCxnSpPr/>
          <p:nvPr>
            <p:custDataLst>
              <p:tags r:id="rId14"/>
            </p:custDataLst>
          </p:nvPr>
        </p:nvCxnSpPr>
        <p:spPr>
          <a:xfrm>
            <a:off x="1289293" y="2678654"/>
            <a:ext cx="0" cy="45720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>
            <p:custDataLst>
              <p:tags r:id="rId15"/>
            </p:custDataLst>
          </p:nvPr>
        </p:nvCxnSpPr>
        <p:spPr>
          <a:xfrm>
            <a:off x="3327400" y="1619672"/>
            <a:ext cx="0" cy="45720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>
            <p:custDataLst>
              <p:tags r:id="rId16"/>
            </p:custDataLst>
          </p:nvPr>
        </p:nvSpPr>
        <p:spPr>
          <a:xfrm>
            <a:off x="3327400" y="1650953"/>
            <a:ext cx="90877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Purify</a:t>
            </a:r>
            <a:r>
              <a:rPr lang="en-US" dirty="0"/>
              <a:t>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8" name="TextBox 37"/>
              <p:cNvSpPr txBox="1"/>
              <p:nvPr>
                <p:custDataLst>
                  <p:tags r:id="rId17"/>
                </p:custDataLst>
              </p:nvPr>
            </p:nvSpPr>
            <p:spPr>
              <a:xfrm>
                <a:off x="6995471" y="1866397"/>
                <a:ext cx="1850699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dirty="0"/>
                  <a:t>For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charset="0"/>
                      </a:rPr>
                      <m:t>𝑥</m:t>
                    </m:r>
                    <m:r>
                      <a:rPr lang="en-US" sz="2200" b="0" i="1" smtClean="0">
                        <a:latin typeface="Cambria Math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 sz="2200" b="0" i="0" smtClean="0">
                        <a:latin typeface="Cambria Math" charset="0"/>
                      </a:rPr>
                      <m:t>co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charset="0"/>
                          </a:rPr>
                          <m:t>𝑆</m:t>
                        </m:r>
                      </m:e>
                    </m:d>
                    <m:r>
                      <a:rPr lang="en-US" sz="2200" b="0" i="1" smtClean="0">
                        <a:latin typeface="Cambria Math" charset="0"/>
                      </a:rPr>
                      <m:t>:</m:t>
                    </m:r>
                  </m:oMath>
                </a14:m>
                <a:endParaRPr lang="en-US" sz="2200" i="1" dirty="0"/>
              </a:p>
            </p:txBody>
          </p:sp>
        </mc:Choice>
        <mc:Fallback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7"/>
                </p:custDataLst>
              </p:nvPr>
            </p:nvSpPr>
            <p:spPr>
              <a:xfrm>
                <a:off x="6995471" y="1866397"/>
                <a:ext cx="1850699" cy="430887"/>
              </a:xfrm>
              <a:prstGeom prst="rect">
                <a:avLst/>
              </a:prstGeom>
              <a:blipFill>
                <a:blip r:embed="rId41"/>
                <a:stretch>
                  <a:fillRect l="-4290" t="-9859" b="-281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9" name="TextBox 38"/>
              <p:cNvSpPr txBox="1"/>
              <p:nvPr>
                <p:custDataLst>
                  <p:tags r:id="rId18"/>
                </p:custDataLst>
              </p:nvPr>
            </p:nvSpPr>
            <p:spPr>
              <a:xfrm>
                <a:off x="7234511" y="2804657"/>
                <a:ext cx="1511952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dirty="0"/>
                  <a:t>For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charset="0"/>
                      </a:rPr>
                      <m:t>𝑣</m:t>
                    </m:r>
                    <m:r>
                      <a:rPr lang="en-US" sz="2200" b="0" i="1" smtClean="0">
                        <a:latin typeface="Cambria Math" charset="0"/>
                      </a:rPr>
                      <m:t>∈</m:t>
                    </m:r>
                    <m:sSup>
                      <m:sSup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 smtClean="0">
                            <a:latin typeface="Cambria Math" charset="0"/>
                          </a:rPr>
                          <m:t>𝑆</m:t>
                        </m:r>
                      </m:e>
                      <m:sup>
                        <m:r>
                          <a:rPr lang="en-US" sz="2200" b="0" i="1" smtClean="0">
                            <a:latin typeface="Cambria Math" charset="0"/>
                          </a:rPr>
                          <m:t>⊥</m:t>
                        </m:r>
                      </m:sup>
                    </m:sSup>
                    <m:r>
                      <a:rPr lang="en-US" sz="2200" b="0" i="1" smtClean="0">
                        <a:latin typeface="Cambria Math" charset="0"/>
                      </a:rPr>
                      <m:t>:</m:t>
                    </m:r>
                  </m:oMath>
                </a14:m>
                <a:endParaRPr lang="en-US" sz="2200" i="1" dirty="0"/>
              </a:p>
            </p:txBody>
          </p:sp>
        </mc:Choice>
        <mc:Fallback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8"/>
                </p:custDataLst>
              </p:nvPr>
            </p:nvSpPr>
            <p:spPr>
              <a:xfrm>
                <a:off x="7234511" y="2804657"/>
                <a:ext cx="1511952" cy="430887"/>
              </a:xfrm>
              <a:prstGeom prst="rect">
                <a:avLst/>
              </a:prstGeom>
              <a:blipFill>
                <a:blip r:embed="rId42"/>
                <a:stretch>
                  <a:fillRect l="-5242" t="-9859" b="-281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/>
              <p:cNvSpPr txBox="1"/>
              <p:nvPr>
                <p:custDataLst>
                  <p:tags r:id="rId19"/>
                </p:custDataLst>
              </p:nvPr>
            </p:nvSpPr>
            <p:spPr>
              <a:xfrm>
                <a:off x="5194300" y="4108303"/>
                <a:ext cx="6734367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200" dirty="0"/>
                  <a:t>Claim: if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charset="0"/>
                        <a:ea typeface="Cambria Math" charset="0"/>
                        <a:cs typeface="Cambria Math" charset="0"/>
                      </a:rPr>
                      <m:t>𝒜</m:t>
                    </m:r>
                  </m:oMath>
                </a14:m>
                <a:r>
                  <a:rPr lang="en-US" sz="2200" dirty="0"/>
                  <a:t> given random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charset="0"/>
                      </a:rPr>
                      <m:t>𝑣</m:t>
                    </m:r>
                    <m:r>
                      <a:rPr lang="en-US" sz="2200" b="0" i="1" smtClean="0">
                        <a:latin typeface="Cambria Math" charset="0"/>
                      </a:rPr>
                      <m:t>+</m:t>
                    </m:r>
                    <m:r>
                      <a:rPr lang="en-US" sz="2200" b="0" i="1" smtClean="0">
                        <a:latin typeface="Cambria Math" charset="0"/>
                      </a:rPr>
                      <m:t>𝑧</m:t>
                    </m:r>
                  </m:oMath>
                </a14:m>
                <a:r>
                  <a:rPr lang="en-US" sz="2200" dirty="0"/>
                  <a:t> and outputs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charset="0"/>
                      </a:rPr>
                      <m:t>𝜋</m:t>
                    </m:r>
                    <m:r>
                      <a:rPr lang="en-US" sz="2200" b="0" i="1" smtClean="0">
                        <a:latin typeface="Cambria Math" charset="0"/>
                      </a:rPr>
                      <m:t>∈</m:t>
                    </m:r>
                    <m:sSup>
                      <m:sSup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 smtClean="0">
                            <a:latin typeface="Cambria Math" charset="0"/>
                          </a:rPr>
                          <m:t>𝑆</m:t>
                        </m:r>
                      </m:e>
                      <m:sup>
                        <m:r>
                          <a:rPr lang="en-US" sz="2200" b="0" i="1" smtClean="0">
                            <a:latin typeface="Cambria Math" charset="0"/>
                          </a:rPr>
                          <m:t>⊥</m:t>
                        </m:r>
                      </m:sup>
                    </m:sSup>
                    <m:r>
                      <a:rPr lang="en-US" sz="2200" b="0" i="1" smtClean="0">
                        <a:latin typeface="Cambria Math" charset="0"/>
                      </a:rPr>
                      <m:t>+</m:t>
                    </m:r>
                    <m:r>
                      <a:rPr lang="en-US" sz="2200" b="0" i="1" smtClean="0">
                        <a:latin typeface="Cambria Math" charset="0"/>
                      </a:rPr>
                      <m:t>𝑧</m:t>
                    </m:r>
                  </m:oMath>
                </a14:m>
                <a:r>
                  <a:rPr lang="en-US" sz="2200" dirty="0"/>
                  <a:t>, then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charset="0"/>
                      </a:rPr>
                      <m:t>𝜋</m:t>
                    </m:r>
                    <m:r>
                      <a:rPr lang="en-US" sz="2200" b="0" i="1" smtClean="0">
                        <a:latin typeface="Cambria Math" charset="0"/>
                      </a:rPr>
                      <m:t>=</m:t>
                    </m:r>
                    <m:r>
                      <a:rPr lang="en-US" sz="2200" b="0" i="1" smtClean="0">
                        <a:latin typeface="Cambria Math" charset="0"/>
                      </a:rPr>
                      <m:t>𝑣</m:t>
                    </m:r>
                    <m:r>
                      <a:rPr lang="en-US" sz="2200" b="0" i="1" smtClean="0">
                        <a:latin typeface="Cambria Math" charset="0"/>
                      </a:rPr>
                      <m:t>+</m:t>
                    </m:r>
                    <m:r>
                      <a:rPr lang="en-US" sz="2200" b="0" i="1" smtClean="0">
                        <a:latin typeface="Cambria Math" charset="0"/>
                      </a:rPr>
                      <m:t>𝑧</m:t>
                    </m:r>
                    <m:r>
                      <a:rPr lang="en-US" sz="2200" b="0" i="1" smtClean="0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2200" dirty="0"/>
                  <a:t>with overwhelming probability (over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charset="0"/>
                      </a:rPr>
                      <m:t>𝑆</m:t>
                    </m:r>
                    <m:r>
                      <a:rPr lang="en-US" sz="2200" b="0" i="1" smtClean="0">
                        <a:latin typeface="Cambria Math" charset="0"/>
                      </a:rPr>
                      <m:t>,</m:t>
                    </m:r>
                    <m:r>
                      <a:rPr lang="en-US" sz="2200" b="0" i="1" smtClean="0">
                        <a:latin typeface="Cambria Math" charset="0"/>
                      </a:rPr>
                      <m:t>𝑧</m:t>
                    </m:r>
                  </m:oMath>
                </a14:m>
                <a:r>
                  <a:rPr lang="en-US" sz="2200" dirty="0"/>
                  <a:t>)</a:t>
                </a:r>
              </a:p>
            </p:txBody>
          </p:sp>
        </mc:Choice>
        <mc:Fallback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9"/>
                </p:custDataLst>
              </p:nvPr>
            </p:nvSpPr>
            <p:spPr>
              <a:xfrm>
                <a:off x="5194300" y="4108303"/>
                <a:ext cx="6734367" cy="769441"/>
              </a:xfrm>
              <a:prstGeom prst="rect">
                <a:avLst/>
              </a:prstGeom>
              <a:blipFill>
                <a:blip r:embed="rId43"/>
                <a:stretch>
                  <a:fillRect l="-814" t="-5556" r="-1086" b="-150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ounded Rectangle 15"/>
          <p:cNvSpPr/>
          <p:nvPr>
            <p:custDataLst>
              <p:tags r:id="rId20"/>
            </p:custDataLst>
          </p:nvPr>
        </p:nvSpPr>
        <p:spPr>
          <a:xfrm>
            <a:off x="5194300" y="4025217"/>
            <a:ext cx="6705600" cy="884055"/>
          </a:xfrm>
          <a:prstGeom prst="round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/>
          <p:cNvCxnSpPr/>
          <p:nvPr>
            <p:custDataLst>
              <p:tags r:id="rId21"/>
            </p:custDataLst>
          </p:nvPr>
        </p:nvCxnSpPr>
        <p:spPr>
          <a:xfrm>
            <a:off x="1295886" y="3908228"/>
            <a:ext cx="0" cy="45720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>
            <p:custDataLst>
              <p:tags r:id="rId22"/>
            </p:custDataLst>
          </p:nvPr>
        </p:nvSpPr>
        <p:spPr>
          <a:xfrm>
            <a:off x="1333722" y="3881008"/>
            <a:ext cx="99450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Project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/>
              <p:cNvSpPr txBox="1"/>
              <p:nvPr>
                <p:custDataLst>
                  <p:tags r:id="rId23"/>
                </p:custDataLst>
              </p:nvPr>
            </p:nvSpPr>
            <p:spPr>
              <a:xfrm>
                <a:off x="777120" y="4376034"/>
                <a:ext cx="117173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|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𝜋</m:t>
                      </m:r>
                      <m:r>
                        <a:rPr lang="en-US" sz="2400" b="0" i="1" smtClean="0">
                          <a:latin typeface="Cambria Math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𝑧</m:t>
                      </m:r>
                      <m:r>
                        <a:rPr lang="en-US" sz="2400" b="0" i="1" smtClean="0">
                          <a:latin typeface="Cambria Math" charset="0"/>
                        </a:rPr>
                        <m:t>⟩</m:t>
                      </m:r>
                    </m:oMath>
                  </m:oMathPara>
                </a14:m>
                <a:endParaRPr lang="en-US" sz="2400" i="1" dirty="0"/>
              </a:p>
            </p:txBody>
          </p:sp>
        </mc:Choice>
        <mc:Fallback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23"/>
                </p:custDataLst>
              </p:nvPr>
            </p:nvSpPr>
            <p:spPr>
              <a:xfrm>
                <a:off x="777120" y="4376034"/>
                <a:ext cx="1171731" cy="461665"/>
              </a:xfrm>
              <a:prstGeom prst="rect">
                <a:avLst/>
              </a:prstGeom>
              <a:blipFill>
                <a:blip r:embed="rId44"/>
                <a:stretch>
                  <a:fillRect l="-1036" r="-1036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/>
          <p:cNvCxnSpPr/>
          <p:nvPr>
            <p:custDataLst>
              <p:tags r:id="rId24"/>
            </p:custDataLst>
          </p:nvPr>
        </p:nvCxnSpPr>
        <p:spPr>
          <a:xfrm>
            <a:off x="1295886" y="4837699"/>
            <a:ext cx="0" cy="45720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/>
              <p:cNvSpPr txBox="1"/>
              <p:nvPr>
                <p:custDataLst>
                  <p:tags r:id="rId25"/>
                </p:custDataLst>
              </p:nvPr>
            </p:nvSpPr>
            <p:spPr>
              <a:xfrm>
                <a:off x="1289293" y="4764048"/>
                <a:ext cx="606320" cy="5308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latin typeface="Cambria Math" charset="0"/>
                            </a:rPr>
                            <m:t>U</m:t>
                          </m:r>
                        </m:e>
                        <m:sub>
                          <m:r>
                            <a:rPr lang="en-US" sz="2400" i="1">
                              <a:latin typeface="Cambria Math" charset="0"/>
                            </a:rPr>
                            <m:t>𝑆</m:t>
                          </m:r>
                        </m:sub>
                        <m:sup>
                          <m:r>
                            <a:rPr lang="en-US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†</m:t>
                          </m:r>
                        </m:sup>
                      </m:sSubSup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25"/>
                </p:custDataLst>
              </p:nvPr>
            </p:nvSpPr>
            <p:spPr>
              <a:xfrm>
                <a:off x="1289293" y="4764048"/>
                <a:ext cx="606320" cy="530851"/>
              </a:xfrm>
              <a:prstGeom prst="rect">
                <a:avLst/>
              </a:prstGeom>
              <a:blipFill>
                <a:blip r:embed="rId4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/>
              <p:cNvSpPr txBox="1"/>
              <p:nvPr>
                <p:custDataLst>
                  <p:tags r:id="rId26"/>
                </p:custDataLst>
              </p:nvPr>
            </p:nvSpPr>
            <p:spPr>
              <a:xfrm>
                <a:off x="239589" y="5218155"/>
                <a:ext cx="2971391" cy="103618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i="1">
                              <a:latin typeface="Cambria Math" charset="0"/>
                            </a:rPr>
                            <m:t>𝑥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∈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latin typeface="Cambria Math" charset="0"/>
                            </a:rPr>
                            <m:t>co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(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𝑆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)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(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𝜋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𝑧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)⋅</m:t>
                              </m:r>
                              <m:r>
                                <a:rPr lang="en-US" sz="2400" i="1">
                                  <a:latin typeface="Cambria Math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en-US" sz="2400" i="1">
                              <a:latin typeface="Cambria Math" charset="0"/>
                            </a:rPr>
                            <m:t>|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𝑥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⟩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26"/>
                </p:custDataLst>
              </p:nvPr>
            </p:nvSpPr>
            <p:spPr>
              <a:xfrm>
                <a:off x="239589" y="5218155"/>
                <a:ext cx="2971391" cy="1036181"/>
              </a:xfrm>
              <a:prstGeom prst="rect">
                <a:avLst/>
              </a:prstGeom>
              <a:blipFill>
                <a:blip r:embed="rId4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/>
              <p:cNvSpPr txBox="1"/>
              <p:nvPr>
                <p:custDataLst>
                  <p:tags r:id="rId27"/>
                </p:custDataLst>
              </p:nvPr>
            </p:nvSpPr>
            <p:spPr>
              <a:xfrm>
                <a:off x="3519435" y="5307007"/>
                <a:ext cx="4934435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Measuring gives a uniformly random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𝑥</m:t>
                    </m:r>
                    <m:r>
                      <a:rPr lang="en-US" sz="2400" b="0" i="1" smtClean="0">
                        <a:latin typeface="Cambria Math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charset="0"/>
                      </a:rPr>
                      <m:t>co</m:t>
                    </m:r>
                    <m:r>
                      <a:rPr lang="en-US" sz="2400" b="0" i="1" smtClean="0">
                        <a:latin typeface="Cambria Math" charset="0"/>
                      </a:rPr>
                      <m:t>(</m:t>
                    </m:r>
                    <m:r>
                      <a:rPr lang="en-US" sz="2400" b="0" i="1" smtClean="0">
                        <a:latin typeface="Cambria Math" charset="0"/>
                      </a:rPr>
                      <m:t>𝑆</m:t>
                    </m:r>
                    <m:r>
                      <a:rPr lang="en-US" sz="2400" b="0" i="1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400" i="1" dirty="0"/>
                  <a:t>, independent</a:t>
                </a:r>
                <a:r>
                  <a:rPr lang="en-US" sz="2400" dirty="0"/>
                  <a:t> of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𝒜</m:t>
                    </m:r>
                  </m:oMath>
                </a14:m>
                <a:r>
                  <a:rPr lang="en-US" sz="2400" dirty="0"/>
                  <a:t>’s view</a:t>
                </a:r>
                <a:endParaRPr lang="en-US" sz="2400" i="1" dirty="0"/>
              </a:p>
            </p:txBody>
          </p:sp>
        </mc:Choice>
        <mc:Fallback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27"/>
                </p:custDataLst>
              </p:nvPr>
            </p:nvSpPr>
            <p:spPr>
              <a:xfrm>
                <a:off x="3519435" y="5307007"/>
                <a:ext cx="4934435" cy="830997"/>
              </a:xfrm>
              <a:prstGeom prst="rect">
                <a:avLst/>
              </a:prstGeom>
              <a:blipFill>
                <a:blip r:embed="rId47"/>
                <a:stretch>
                  <a:fillRect l="-1852" t="-5882" b="-16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ounded Rectangle 29"/>
          <p:cNvSpPr/>
          <p:nvPr>
            <p:custDataLst>
              <p:tags r:id="rId28"/>
            </p:custDataLst>
          </p:nvPr>
        </p:nvSpPr>
        <p:spPr>
          <a:xfrm>
            <a:off x="3407447" y="5249247"/>
            <a:ext cx="5046423" cy="1010972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/>
              <p:cNvSpPr txBox="1"/>
              <p:nvPr>
                <p:custDataLst>
                  <p:tags r:id="rId29"/>
                </p:custDataLst>
              </p:nvPr>
            </p:nvSpPr>
            <p:spPr>
              <a:xfrm>
                <a:off x="4748441" y="218507"/>
                <a:ext cx="7294667" cy="847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Want to show: If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𝒜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(|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𝑥</m:t>
                        </m:r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𝑧</m:t>
                        </m:r>
                      </m:sub>
                    </m:sSub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⟩, 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Com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))</m:t>
                    </m:r>
                  </m:oMath>
                </a14:m>
                <a:r>
                  <a:rPr lang="en-US" sz="2400" b="1" dirty="0"/>
                  <a:t> </a:t>
                </a:r>
                <a:r>
                  <a:rPr lang="en-US" sz="2400" dirty="0"/>
                  <a:t>outputs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𝜋</m:t>
                    </m:r>
                    <m:r>
                      <a:rPr lang="en-US" sz="2400" b="0" i="1" smtClean="0">
                        <a:latin typeface="Cambria Math" charset="0"/>
                      </a:rPr>
                      <m:t>∈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𝑆</m:t>
                        </m:r>
                      </m:e>
                      <m:sup>
                        <m:r>
                          <a:rPr lang="en-US" sz="2400" b="0" i="1" smtClean="0">
                            <a:latin typeface="Cambria Math" charset="0"/>
                          </a:rPr>
                          <m:t>⊥</m:t>
                        </m:r>
                      </m:sup>
                    </m:sSup>
                    <m:r>
                      <a:rPr lang="en-US" sz="2400" b="0" i="1" smtClean="0">
                        <a:latin typeface="Cambria Math" charset="0"/>
                      </a:rPr>
                      <m:t>+</m:t>
                    </m:r>
                    <m:r>
                      <a:rPr lang="en-US" sz="2400" b="0" i="1" smtClean="0">
                        <a:latin typeface="Cambria Math" charset="0"/>
                      </a:rPr>
                      <m:t>𝑧</m:t>
                    </m:r>
                  </m:oMath>
                </a14:m>
                <a:r>
                  <a:rPr lang="en-US" sz="2400" dirty="0"/>
                  <a:t>, then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𝑥</m:t>
                    </m:r>
                  </m:oMath>
                </a14:m>
                <a:r>
                  <a:rPr lang="en-US" sz="2400" b="1" dirty="0"/>
                  <a:t> </a:t>
                </a:r>
                <a:r>
                  <a:rPr lang="en-US" sz="2400" dirty="0"/>
                  <a:t>has a lot of conditional min-entropy</a:t>
                </a:r>
                <a:endParaRPr lang="en-US" sz="2400" b="1" dirty="0"/>
              </a:p>
            </p:txBody>
          </p:sp>
        </mc:Choice>
        <mc:Fallback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29"/>
                </p:custDataLst>
              </p:nvPr>
            </p:nvSpPr>
            <p:spPr>
              <a:xfrm>
                <a:off x="4748441" y="218507"/>
                <a:ext cx="7294667" cy="847220"/>
              </a:xfrm>
              <a:prstGeom prst="rect">
                <a:avLst/>
              </a:prstGeom>
              <a:blipFill>
                <a:blip r:embed="rId48"/>
                <a:stretch>
                  <a:fillRect l="-668" t="-5036" r="-1587" b="-158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Rounded Rectangle 31"/>
          <p:cNvSpPr/>
          <p:nvPr>
            <p:custDataLst>
              <p:tags r:id="rId30"/>
            </p:custDataLst>
          </p:nvPr>
        </p:nvSpPr>
        <p:spPr>
          <a:xfrm>
            <a:off x="4748441" y="154608"/>
            <a:ext cx="7271624" cy="907039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691706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175191" y="125251"/>
            <a:ext cx="7850763" cy="1034342"/>
          </a:xfrm>
        </p:spPr>
        <p:txBody>
          <a:bodyPr/>
          <a:lstStyle/>
          <a:p>
            <a:r>
              <a:rPr lang="en-US" dirty="0"/>
              <a:t>Certified Deletion: Cloud Storage</a:t>
            </a:r>
          </a:p>
        </p:txBody>
      </p:sp>
      <p:pic>
        <p:nvPicPr>
          <p:cNvPr id="66" name="Picture 6" descr="ay 15, 2020 - 99+ Outline Cloud Clipart, Free Download Transparent Png  Image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9195" y="1803421"/>
            <a:ext cx="4211432" cy="2572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" name="Rectangle 69"/>
          <p:cNvSpPr/>
          <p:nvPr>
            <p:custDataLst>
              <p:tags r:id="rId4"/>
            </p:custDataLst>
          </p:nvPr>
        </p:nvSpPr>
        <p:spPr>
          <a:xfrm>
            <a:off x="9382376" y="2938498"/>
            <a:ext cx="548640" cy="548640"/>
          </a:xfrm>
          <a:prstGeom prst="rect">
            <a:avLst/>
          </a:prstGeom>
          <a:solidFill>
            <a:schemeClr val="accent4">
              <a:alpha val="2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  <a:ea typeface="Braggadocio" charset="0"/>
              <a:cs typeface="Braggadocio" charset="0"/>
            </a:endParaRPr>
          </a:p>
        </p:txBody>
      </p:sp>
      <p:sp>
        <p:nvSpPr>
          <p:cNvPr id="71" name="TextBox 70"/>
          <p:cNvSpPr txBox="1"/>
          <p:nvPr>
            <p:custDataLst>
              <p:tags r:id="rId5"/>
            </p:custDataLst>
          </p:nvPr>
        </p:nvSpPr>
        <p:spPr>
          <a:xfrm>
            <a:off x="9023732" y="2644031"/>
            <a:ext cx="53893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|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2" name="TextBox 71"/>
              <p:cNvSpPr txBox="1"/>
              <p:nvPr>
                <p:custDataLst>
                  <p:tags r:id="rId6"/>
                </p:custDataLst>
              </p:nvPr>
            </p:nvSpPr>
            <p:spPr>
              <a:xfrm>
                <a:off x="9755333" y="2644031"/>
                <a:ext cx="636713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000" b="0" i="1" smtClean="0">
                          <a:latin typeface="Cambria Math" charset="0"/>
                        </a:rPr>
                        <m:t>⟩</m:t>
                      </m:r>
                    </m:oMath>
                  </m:oMathPara>
                </a14:m>
                <a:endParaRPr lang="en-US" sz="6000" dirty="0"/>
              </a:p>
            </p:txBody>
          </p:sp>
        </mc:Choice>
        <mc:Fallback>
          <p:sp>
            <p:nvSpPr>
              <p:cNvPr id="72" name="TextBox 71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6"/>
                </p:custDataLst>
              </p:nvPr>
            </p:nvSpPr>
            <p:spPr>
              <a:xfrm>
                <a:off x="9755333" y="2644031"/>
                <a:ext cx="636713" cy="1015663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5" name="Picture 8" descr="ocked Padlock Outline Security Symbol Vector - Clip Art Black And White  Loc"/>
          <p:cNvPicPr>
            <a:picLocks noChangeAspect="1" noChangeArrowheads="1"/>
          </p:cNvPicPr>
          <p:nvPr>
            <p:custDataLst>
              <p:tags r:id="rId7"/>
            </p:custDataLst>
          </p:nvPr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2456" y="2712408"/>
            <a:ext cx="332850" cy="426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oman reading Icon 3877731"/>
          <p:cNvPicPr>
            <a:picLocks noChangeAspect="1" noChangeArrowheads="1"/>
          </p:cNvPicPr>
          <p:nvPr>
            <p:custDataLst>
              <p:tags r:id="rId8"/>
            </p:custDataLst>
          </p:nvPr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191" y="853131"/>
            <a:ext cx="4370107" cy="4370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5" name="Straight Arrow Connector 34"/>
          <p:cNvCxnSpPr/>
          <p:nvPr>
            <p:custDataLst>
              <p:tags r:id="rId9"/>
            </p:custDataLst>
          </p:nvPr>
        </p:nvCxnSpPr>
        <p:spPr>
          <a:xfrm>
            <a:off x="3974356" y="2432668"/>
            <a:ext cx="317689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>
            <p:custDataLst>
              <p:tags r:id="rId10"/>
            </p:custDataLst>
          </p:nvPr>
        </p:nvCxnSpPr>
        <p:spPr>
          <a:xfrm>
            <a:off x="3970828" y="3419163"/>
            <a:ext cx="3180423" cy="60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>
            <p:custDataLst>
              <p:tags r:id="rId11"/>
            </p:custDataLst>
          </p:nvPr>
        </p:nvSpPr>
        <p:spPr>
          <a:xfrm>
            <a:off x="4099705" y="2938498"/>
            <a:ext cx="31768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“Please delete my data”</a:t>
            </a:r>
          </a:p>
        </p:txBody>
      </p:sp>
      <p:cxnSp>
        <p:nvCxnSpPr>
          <p:cNvPr id="38" name="Straight Arrow Connector 37"/>
          <p:cNvCxnSpPr/>
          <p:nvPr>
            <p:custDataLst>
              <p:tags r:id="rId12"/>
            </p:custDataLst>
          </p:nvPr>
        </p:nvCxnSpPr>
        <p:spPr>
          <a:xfrm flipH="1">
            <a:off x="3970828" y="3889094"/>
            <a:ext cx="3180423" cy="1138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>
            <p:custDataLst>
              <p:tags r:id="rId13"/>
            </p:custDataLst>
          </p:nvPr>
        </p:nvSpPr>
        <p:spPr>
          <a:xfrm>
            <a:off x="5037445" y="1445058"/>
            <a:ext cx="53893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|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1" name="TextBox 40"/>
              <p:cNvSpPr txBox="1"/>
              <p:nvPr>
                <p:custDataLst>
                  <p:tags r:id="rId14"/>
                </p:custDataLst>
              </p:nvPr>
            </p:nvSpPr>
            <p:spPr>
              <a:xfrm>
                <a:off x="5769046" y="1445058"/>
                <a:ext cx="636713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000" b="0" i="1" smtClean="0">
                          <a:latin typeface="Cambria Math" charset="0"/>
                        </a:rPr>
                        <m:t>⟩</m:t>
                      </m:r>
                    </m:oMath>
                  </m:oMathPara>
                </a14:m>
                <a:endParaRPr lang="en-US" sz="6000" dirty="0"/>
              </a:p>
            </p:txBody>
          </p:sp>
        </mc:Choice>
        <mc:Fallback>
          <p:sp>
            <p:nvSpPr>
              <p:cNvPr id="41" name="TextBox 40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4"/>
                </p:custDataLst>
              </p:nvPr>
            </p:nvSpPr>
            <p:spPr>
              <a:xfrm>
                <a:off x="5769046" y="1445058"/>
                <a:ext cx="636713" cy="1015663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Rectangle 41"/>
          <p:cNvSpPr/>
          <p:nvPr>
            <p:custDataLst>
              <p:tags r:id="rId15"/>
            </p:custDataLst>
          </p:nvPr>
        </p:nvSpPr>
        <p:spPr>
          <a:xfrm>
            <a:off x="5397766" y="1744880"/>
            <a:ext cx="548640" cy="548640"/>
          </a:xfrm>
          <a:prstGeom prst="rect">
            <a:avLst/>
          </a:prstGeom>
          <a:solidFill>
            <a:schemeClr val="accent4">
              <a:alpha val="2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ea typeface="Braggadocio" charset="0"/>
                <a:cs typeface="Braggadocio" charset="0"/>
              </a:rPr>
              <a:t>D</a:t>
            </a:r>
          </a:p>
        </p:txBody>
      </p:sp>
      <p:pic>
        <p:nvPicPr>
          <p:cNvPr id="43" name="Picture 8" descr="ocked Padlock Outline Security Symbol Vector - Clip Art Black And White  Loc"/>
          <p:cNvPicPr>
            <a:picLocks noChangeAspect="1" noChangeArrowheads="1"/>
          </p:cNvPicPr>
          <p:nvPr>
            <p:custDataLst>
              <p:tags r:id="rId16"/>
            </p:custDataLst>
          </p:nvPr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0832" y="1515379"/>
            <a:ext cx="332850" cy="426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TextBox 43"/>
          <p:cNvSpPr txBox="1"/>
          <p:nvPr>
            <p:custDataLst>
              <p:tags r:id="rId17"/>
            </p:custDataLst>
          </p:nvPr>
        </p:nvSpPr>
        <p:spPr>
          <a:xfrm>
            <a:off x="345707" y="4935315"/>
            <a:ext cx="1184629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400" dirty="0"/>
              <a:t>Assumption: Malicious server cannot recover D from the encoding in polynomial time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/>
              <a:t>Goal #1: After deletion, the server won’t be able to recover D even given        </a:t>
            </a:r>
          </a:p>
          <a:p>
            <a:pPr marL="285750" indent="-285750">
              <a:buSzPts val="100"/>
              <a:buFont typeface="Arial" charset="0"/>
              <a:buChar char="•"/>
            </a:pPr>
            <a:r>
              <a:rPr lang="en-US" sz="2400" dirty="0">
                <a:solidFill>
                  <a:schemeClr val="tx1">
                    <a:alpha val="0"/>
                  </a:schemeClr>
                </a:solidFill>
              </a:rPr>
              <a:t>Goal #2: After deletion, the server won’t be able to recover D even given unbounded time</a:t>
            </a:r>
          </a:p>
          <a:p>
            <a:pPr marL="285750" indent="-285750">
              <a:buSzPts val="100"/>
              <a:buFont typeface="Arial" charset="0"/>
              <a:buChar char="•"/>
            </a:pPr>
            <a:r>
              <a:rPr lang="en-US" sz="2400" dirty="0">
                <a:solidFill>
                  <a:schemeClr val="tx1">
                    <a:alpha val="0"/>
                  </a:schemeClr>
                </a:solidFill>
              </a:rPr>
              <a:t>Requirements: encryption + </a:t>
            </a:r>
            <a:r>
              <a:rPr lang="en-US" sz="2400" dirty="0" err="1">
                <a:solidFill>
                  <a:schemeClr val="tx1">
                    <a:alpha val="0"/>
                  </a:schemeClr>
                </a:solidFill>
              </a:rPr>
              <a:t>unclonability</a:t>
            </a:r>
            <a:endParaRPr lang="en-US" sz="2400" dirty="0">
              <a:solidFill>
                <a:schemeClr val="tx1">
                  <a:alpha val="0"/>
                </a:schemeClr>
              </a:solidFill>
            </a:endParaRPr>
          </a:p>
        </p:txBody>
      </p:sp>
      <p:pic>
        <p:nvPicPr>
          <p:cNvPr id="45" name="Picture 44"/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28"/>
          <a:stretch>
            <a:fillRect/>
          </a:stretch>
        </p:blipFill>
        <p:spPr>
          <a:xfrm>
            <a:off x="9754817" y="5365571"/>
            <a:ext cx="407527" cy="372980"/>
          </a:xfrm>
          <a:prstGeom prst="rect">
            <a:avLst/>
          </a:prstGeom>
        </p:spPr>
      </p:pic>
      <p:pic>
        <p:nvPicPr>
          <p:cNvPr id="2050" name="Picture 2" descr="ertificate Icon 5927781"/>
          <p:cNvPicPr>
            <a:picLocks noChangeAspect="1" noChangeArrowheads="1"/>
          </p:cNvPicPr>
          <p:nvPr>
            <p:custDataLst>
              <p:tags r:id="rId19"/>
            </p:custDataLst>
          </p:nvPr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3226" y="3240973"/>
            <a:ext cx="875469" cy="875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>
            <p:custDataLst>
              <p:tags r:id="rId20"/>
            </p:custDataLst>
          </p:nvPr>
        </p:nvSpPr>
        <p:spPr>
          <a:xfrm>
            <a:off x="7754271" y="82438"/>
            <a:ext cx="441223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buSzPts val="100"/>
            </a:pPr>
            <a:r>
              <a:rPr lang="en-US" dirty="0">
                <a:solidFill>
                  <a:schemeClr val="tx1">
                    <a:alpha val="0"/>
                  </a:schemeClr>
                </a:solidFill>
              </a:rPr>
              <a:t>[Broadbent, Islam 20]</a:t>
            </a:r>
          </a:p>
          <a:p>
            <a:pPr algn="r">
              <a:buSzPts val="100"/>
            </a:pPr>
            <a:r>
              <a:rPr lang="en-US" dirty="0">
                <a:solidFill>
                  <a:schemeClr val="tx1">
                    <a:alpha val="0"/>
                  </a:schemeClr>
                </a:solidFill>
              </a:rPr>
              <a:t>[</a:t>
            </a:r>
            <a:r>
              <a:rPr lang="en-US" dirty="0" err="1">
                <a:solidFill>
                  <a:schemeClr val="tx1">
                    <a:alpha val="0"/>
                  </a:schemeClr>
                </a:solidFill>
              </a:rPr>
              <a:t>Hiroka</a:t>
            </a:r>
            <a:r>
              <a:rPr lang="en-US" dirty="0">
                <a:solidFill>
                  <a:schemeClr val="tx1">
                    <a:alpha val="0"/>
                  </a:schemeClr>
                </a:solidFill>
              </a:rPr>
              <a:t>, </a:t>
            </a:r>
            <a:r>
              <a:rPr lang="en-US" dirty="0" err="1">
                <a:solidFill>
                  <a:schemeClr val="tx1">
                    <a:alpha val="0"/>
                  </a:schemeClr>
                </a:solidFill>
              </a:rPr>
              <a:t>Morimae</a:t>
            </a:r>
            <a:r>
              <a:rPr lang="en-US" dirty="0">
                <a:solidFill>
                  <a:schemeClr val="tx1">
                    <a:alpha val="0"/>
                  </a:schemeClr>
                </a:solidFill>
              </a:rPr>
              <a:t>, </a:t>
            </a:r>
            <a:r>
              <a:rPr lang="en-US" dirty="0" err="1">
                <a:solidFill>
                  <a:schemeClr val="tx1">
                    <a:alpha val="0"/>
                  </a:schemeClr>
                </a:solidFill>
              </a:rPr>
              <a:t>Nishimaki</a:t>
            </a:r>
            <a:r>
              <a:rPr lang="en-US" dirty="0">
                <a:solidFill>
                  <a:schemeClr val="tx1">
                    <a:alpha val="0"/>
                  </a:schemeClr>
                </a:solidFill>
              </a:rPr>
              <a:t>, </a:t>
            </a:r>
            <a:r>
              <a:rPr lang="en-US" dirty="0" err="1">
                <a:solidFill>
                  <a:schemeClr val="tx1">
                    <a:alpha val="0"/>
                  </a:schemeClr>
                </a:solidFill>
              </a:rPr>
              <a:t>Yamakawa</a:t>
            </a:r>
            <a:r>
              <a:rPr lang="en-US" dirty="0">
                <a:solidFill>
                  <a:schemeClr val="tx1">
                    <a:alpha val="0"/>
                  </a:schemeClr>
                </a:solidFill>
              </a:rPr>
              <a:t> 21]</a:t>
            </a:r>
          </a:p>
          <a:p>
            <a:pPr algn="r"/>
            <a:endParaRPr lang="en-US" dirty="0"/>
          </a:p>
          <a:p>
            <a:pPr algn="r">
              <a:buSzPts val="100"/>
            </a:pPr>
            <a:r>
              <a:rPr lang="en-US" dirty="0">
                <a:solidFill>
                  <a:schemeClr val="tx1">
                    <a:alpha val="0"/>
                  </a:schemeClr>
                </a:solidFill>
              </a:rPr>
              <a:t>Classically: [Garg, </a:t>
            </a:r>
            <a:r>
              <a:rPr lang="en-US" dirty="0" err="1">
                <a:solidFill>
                  <a:schemeClr val="tx1">
                    <a:alpha val="0"/>
                  </a:schemeClr>
                </a:solidFill>
              </a:rPr>
              <a:t>Goldwasser</a:t>
            </a:r>
            <a:r>
              <a:rPr lang="en-US" dirty="0">
                <a:solidFill>
                  <a:schemeClr val="tx1">
                    <a:alpha val="0"/>
                  </a:schemeClr>
                </a:solidFill>
              </a:rPr>
              <a:t>, </a:t>
            </a:r>
            <a:r>
              <a:rPr lang="en-US" dirty="0" err="1">
                <a:solidFill>
                  <a:schemeClr val="tx1">
                    <a:alpha val="0"/>
                  </a:schemeClr>
                </a:solidFill>
              </a:rPr>
              <a:t>Vasudevan</a:t>
            </a:r>
            <a:r>
              <a:rPr lang="en-US" dirty="0">
                <a:solidFill>
                  <a:schemeClr val="tx1">
                    <a:alpha val="0"/>
                  </a:schemeClr>
                </a:solidFill>
              </a:rPr>
              <a:t> 20]</a:t>
            </a:r>
          </a:p>
          <a:p>
            <a:pPr algn="r"/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7640634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8514144" cy="2357269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Basic scenario and applications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Recipe for constructions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Security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Certifiable deletion of programs</a:t>
            </a:r>
          </a:p>
          <a:p>
            <a:endParaRPr lang="en-US" dirty="0"/>
          </a:p>
          <a:p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1020930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62986" y="318826"/>
            <a:ext cx="7118913" cy="815493"/>
          </a:xfrm>
        </p:spPr>
        <p:txBody>
          <a:bodyPr>
            <a:normAutofit/>
          </a:bodyPr>
          <a:lstStyle/>
          <a:p>
            <a:r>
              <a:rPr lang="en-US" dirty="0"/>
              <a:t>Plan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35000" y="1905000"/>
            <a:ext cx="993276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400" dirty="0"/>
              <a:t>(Indistinguishability) obfuscation with certified deletion</a:t>
            </a:r>
          </a:p>
          <a:p>
            <a:pPr marL="285750" indent="-285750">
              <a:buFont typeface="Arial" charset="0"/>
              <a:buChar char="•"/>
            </a:pPr>
            <a:endParaRPr lang="en-US" sz="2400" dirty="0"/>
          </a:p>
          <a:p>
            <a:pPr marL="285750" indent="-285750">
              <a:buFont typeface="Arial" charset="0"/>
              <a:buChar char="•"/>
            </a:pPr>
            <a:r>
              <a:rPr lang="en-US" sz="2400" dirty="0"/>
              <a:t>Applications</a:t>
            </a:r>
          </a:p>
          <a:p>
            <a:pPr marL="285750" indent="-285750">
              <a:buFont typeface="Arial" charset="0"/>
              <a:buChar char="•"/>
            </a:pPr>
            <a:endParaRPr lang="en-US" sz="2400" dirty="0"/>
          </a:p>
          <a:p>
            <a:pPr marL="285750" indent="-285750">
              <a:buFont typeface="Arial" charset="0"/>
              <a:buChar char="•"/>
            </a:pPr>
            <a:r>
              <a:rPr lang="en-US" sz="2400" dirty="0"/>
              <a:t>Comparison with other notions </a:t>
            </a:r>
          </a:p>
        </p:txBody>
      </p:sp>
      <p:sp>
        <p:nvSpPr>
          <p:cNvPr id="7" name="TextBox 6"/>
          <p:cNvSpPr txBox="1"/>
          <p:nvPr/>
        </p:nvSpPr>
        <p:spPr>
          <a:xfrm rot="20339303">
            <a:off x="1299335" y="4550539"/>
            <a:ext cx="1674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copy-protection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018387" y="4550539"/>
            <a:ext cx="1653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copy-detection</a:t>
            </a:r>
          </a:p>
        </p:txBody>
      </p:sp>
      <p:sp>
        <p:nvSpPr>
          <p:cNvPr id="9" name="TextBox 8"/>
          <p:cNvSpPr txBox="1"/>
          <p:nvPr/>
        </p:nvSpPr>
        <p:spPr>
          <a:xfrm rot="20095995">
            <a:off x="6637454" y="5511771"/>
            <a:ext cx="2385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secure software leasing</a:t>
            </a:r>
          </a:p>
        </p:txBody>
      </p:sp>
      <p:sp>
        <p:nvSpPr>
          <p:cNvPr id="10" name="TextBox 9"/>
          <p:cNvSpPr txBox="1"/>
          <p:nvPr/>
        </p:nvSpPr>
        <p:spPr>
          <a:xfrm rot="1488471">
            <a:off x="3363840" y="5498388"/>
            <a:ext cx="2966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revocable crypto / key leasing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0390147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462986" y="318826"/>
            <a:ext cx="10954314" cy="815493"/>
          </a:xfrm>
        </p:spPr>
        <p:txBody>
          <a:bodyPr>
            <a:normAutofit/>
          </a:bodyPr>
          <a:lstStyle/>
          <a:p>
            <a:r>
              <a:rPr lang="en-US" sz="3600" dirty="0"/>
              <a:t>Obfuscation with Certified Deletion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>
                <p:custDataLst>
                  <p:tags r:id="rId3"/>
                </p:custDataLst>
              </p:nvPr>
            </p:nvSpPr>
            <p:spPr>
              <a:xfrm>
                <a:off x="749300" y="1439444"/>
                <a:ext cx="10889740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buSzPts val="100"/>
                </a:pPr>
                <a:r>
                  <a:rPr lang="en-US" sz="2400" dirty="0">
                    <a:solidFill>
                      <a:schemeClr val="tx1">
                        <a:alpha val="0"/>
                      </a:schemeClr>
                    </a:solidFill>
                  </a:rPr>
                  <a:t>Rough goal:</a:t>
                </a:r>
              </a:p>
              <a:p>
                <a:pPr marL="342900" indent="-342900">
                  <a:buSzPts val="100"/>
                  <a:buFont typeface="Arial" charset="0"/>
                  <a:buChar char="•"/>
                </a:pPr>
                <a:r>
                  <a:rPr lang="en-US" sz="2400" dirty="0">
                    <a:solidFill>
                      <a:schemeClr val="tx1">
                        <a:alpha val="0"/>
                      </a:schemeClr>
                    </a:solidFill>
                  </a:rPr>
                  <a:t>Encode a program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>
                            <a:alpha val="0"/>
                          </a:schemeClr>
                        </a:solidFill>
                        <a:latin typeface="Cambria Math" charset="0"/>
                      </a:rPr>
                      <m:t>𝑓</m:t>
                    </m:r>
                  </m:oMath>
                </a14:m>
                <a:r>
                  <a:rPr lang="en-US" sz="2400" dirty="0">
                    <a:solidFill>
                      <a:schemeClr val="tx1">
                        <a:alpha val="0"/>
                      </a:schemeClr>
                    </a:solidFill>
                  </a:rPr>
                  <a:t> into a </a:t>
                </a:r>
                <a:r>
                  <a:rPr lang="en-US" sz="2400" dirty="0" err="1">
                    <a:solidFill>
                      <a:schemeClr val="tx1">
                        <a:alpha val="0"/>
                      </a:schemeClr>
                    </a:solidFill>
                  </a:rPr>
                  <a:t>deletable</a:t>
                </a:r>
                <a:r>
                  <a:rPr lang="en-US" sz="2400" dirty="0">
                    <a:solidFill>
                      <a:schemeClr val="tx1">
                        <a:alpha val="0"/>
                      </a:schemeClr>
                    </a:solidFill>
                  </a:rPr>
                  <a:t> quantum state</a:t>
                </a:r>
              </a:p>
              <a:p>
                <a:pPr marL="342900" indent="-342900">
                  <a:buSzPts val="100"/>
                  <a:buFont typeface="Arial" charset="0"/>
                  <a:buChar char="•"/>
                </a:pPr>
                <a:r>
                  <a:rPr lang="en-US" sz="2400" dirty="0">
                    <a:solidFill>
                      <a:schemeClr val="tx1">
                        <a:alpha val="0"/>
                      </a:schemeClr>
                    </a:solidFill>
                  </a:rPr>
                  <a:t>Before deletion, the program is useful in some way, after deletion it is not</a:t>
                </a:r>
                <a:endParaRPr lang="en-US" dirty="0">
                  <a:solidFill>
                    <a:schemeClr val="tx1">
                      <a:alpha val="0"/>
                    </a:schemeClr>
                  </a:solidFill>
                </a:endParaRPr>
              </a:p>
              <a:p>
                <a:pPr marL="285750" indent="-285750">
                  <a:buFont typeface="Arial" charset="0"/>
                  <a:buChar char="•"/>
                </a:pPr>
                <a:endParaRPr lang="en-US" dirty="0"/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3"/>
                </p:custDataLst>
              </p:nvPr>
            </p:nvSpPr>
            <p:spPr>
              <a:xfrm>
                <a:off x="749300" y="1439444"/>
                <a:ext cx="10889740" cy="1477328"/>
              </a:xfrm>
              <a:prstGeom prst="rect">
                <a:avLst/>
              </a:prstGeom>
              <a:blipFill>
                <a:blip r:embed="rId5"/>
                <a:stretch>
                  <a:fillRect l="-896" t="-33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25170791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462986" y="318826"/>
            <a:ext cx="10954314" cy="815493"/>
          </a:xfrm>
        </p:spPr>
        <p:txBody>
          <a:bodyPr>
            <a:normAutofit/>
          </a:bodyPr>
          <a:lstStyle/>
          <a:p>
            <a:r>
              <a:rPr lang="en-US" sz="3600" dirty="0"/>
              <a:t>Obfuscation with Certified Deletion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>
                <p:custDataLst>
                  <p:tags r:id="rId3"/>
                </p:custDataLst>
              </p:nvPr>
            </p:nvSpPr>
            <p:spPr>
              <a:xfrm>
                <a:off x="749300" y="1439444"/>
                <a:ext cx="10889740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Rough goal:</a:t>
                </a:r>
              </a:p>
              <a:p>
                <a:pPr marL="342900" indent="-342900">
                  <a:buSzPts val="100"/>
                  <a:buFont typeface="Arial" charset="0"/>
                  <a:buChar char="•"/>
                </a:pPr>
                <a:r>
                  <a:rPr lang="en-US" sz="2400" dirty="0">
                    <a:solidFill>
                      <a:schemeClr val="tx1">
                        <a:alpha val="0"/>
                      </a:schemeClr>
                    </a:solidFill>
                  </a:rPr>
                  <a:t>Encode a program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>
                            <a:alpha val="0"/>
                          </a:schemeClr>
                        </a:solidFill>
                        <a:latin typeface="Cambria Math" charset="0"/>
                      </a:rPr>
                      <m:t>𝑓</m:t>
                    </m:r>
                  </m:oMath>
                </a14:m>
                <a:r>
                  <a:rPr lang="en-US" sz="2400" dirty="0">
                    <a:solidFill>
                      <a:schemeClr val="tx1">
                        <a:alpha val="0"/>
                      </a:schemeClr>
                    </a:solidFill>
                  </a:rPr>
                  <a:t> into a </a:t>
                </a:r>
                <a:r>
                  <a:rPr lang="en-US" sz="2400" dirty="0" err="1">
                    <a:solidFill>
                      <a:schemeClr val="tx1">
                        <a:alpha val="0"/>
                      </a:schemeClr>
                    </a:solidFill>
                  </a:rPr>
                  <a:t>deletable</a:t>
                </a:r>
                <a:r>
                  <a:rPr lang="en-US" sz="2400" dirty="0">
                    <a:solidFill>
                      <a:schemeClr val="tx1">
                        <a:alpha val="0"/>
                      </a:schemeClr>
                    </a:solidFill>
                  </a:rPr>
                  <a:t> quantum state</a:t>
                </a:r>
              </a:p>
              <a:p>
                <a:pPr marL="342900" indent="-342900">
                  <a:buSzPts val="100"/>
                  <a:buFont typeface="Arial" charset="0"/>
                  <a:buChar char="•"/>
                </a:pPr>
                <a:r>
                  <a:rPr lang="en-US" sz="2400" dirty="0">
                    <a:solidFill>
                      <a:schemeClr val="tx1">
                        <a:alpha val="0"/>
                      </a:schemeClr>
                    </a:solidFill>
                  </a:rPr>
                  <a:t>Before deletion, the program is useful in some way, after deletion it is not</a:t>
                </a:r>
                <a:endParaRPr lang="en-US" dirty="0">
                  <a:solidFill>
                    <a:schemeClr val="tx1">
                      <a:alpha val="0"/>
                    </a:schemeClr>
                  </a:solidFill>
                </a:endParaRPr>
              </a:p>
              <a:p>
                <a:pPr marL="285750" indent="-285750">
                  <a:buFont typeface="Arial" charset="0"/>
                  <a:buChar char="•"/>
                </a:pPr>
                <a:endParaRPr lang="en-US" dirty="0"/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3"/>
                </p:custDataLst>
              </p:nvPr>
            </p:nvSpPr>
            <p:spPr>
              <a:xfrm>
                <a:off x="749300" y="1439444"/>
                <a:ext cx="10889740" cy="1477328"/>
              </a:xfrm>
              <a:prstGeom prst="rect">
                <a:avLst/>
              </a:prstGeom>
              <a:blipFill>
                <a:blip r:embed="rId5"/>
                <a:stretch>
                  <a:fillRect l="-896" t="-33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02175067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462986" y="318826"/>
            <a:ext cx="10954314" cy="815493"/>
          </a:xfrm>
        </p:spPr>
        <p:txBody>
          <a:bodyPr>
            <a:normAutofit/>
          </a:bodyPr>
          <a:lstStyle/>
          <a:p>
            <a:r>
              <a:rPr lang="en-US" sz="3600" dirty="0"/>
              <a:t>Obfuscation with Certified Deletion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>
                <p:custDataLst>
                  <p:tags r:id="rId3"/>
                </p:custDataLst>
              </p:nvPr>
            </p:nvSpPr>
            <p:spPr>
              <a:xfrm>
                <a:off x="749300" y="1439444"/>
                <a:ext cx="10889740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Rough goal:</a:t>
                </a: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sz="2400" dirty="0"/>
                  <a:t>Encode a program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𝑓</m:t>
                    </m:r>
                  </m:oMath>
                </a14:m>
                <a:r>
                  <a:rPr lang="en-US" sz="2400" dirty="0"/>
                  <a:t> into a </a:t>
                </a:r>
                <a:r>
                  <a:rPr lang="en-US" sz="2400" dirty="0" err="1"/>
                  <a:t>deletable</a:t>
                </a:r>
                <a:r>
                  <a:rPr lang="en-US" sz="2400" dirty="0"/>
                  <a:t> quantum state</a:t>
                </a:r>
              </a:p>
              <a:p>
                <a:pPr marL="342900" indent="-342900">
                  <a:buSzPts val="100"/>
                  <a:buFont typeface="Arial" charset="0"/>
                  <a:buChar char="•"/>
                </a:pPr>
                <a:r>
                  <a:rPr lang="en-US" sz="2400" dirty="0">
                    <a:solidFill>
                      <a:schemeClr val="tx1">
                        <a:alpha val="0"/>
                      </a:schemeClr>
                    </a:solidFill>
                  </a:rPr>
                  <a:t>Before deletion, the program is useful in some way, after deletion it is not</a:t>
                </a:r>
                <a:endParaRPr lang="en-US" dirty="0">
                  <a:solidFill>
                    <a:schemeClr val="tx1">
                      <a:alpha val="0"/>
                    </a:schemeClr>
                  </a:solidFill>
                </a:endParaRPr>
              </a:p>
              <a:p>
                <a:pPr marL="285750" indent="-285750">
                  <a:buFont typeface="Arial" charset="0"/>
                  <a:buChar char="•"/>
                </a:pPr>
                <a:endParaRPr lang="en-US" dirty="0"/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3"/>
                </p:custDataLst>
              </p:nvPr>
            </p:nvSpPr>
            <p:spPr>
              <a:xfrm>
                <a:off x="749300" y="1439444"/>
                <a:ext cx="10889740" cy="1477328"/>
              </a:xfrm>
              <a:prstGeom prst="rect">
                <a:avLst/>
              </a:prstGeom>
              <a:blipFill>
                <a:blip r:embed="rId5"/>
                <a:stretch>
                  <a:fillRect l="-896" t="-33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22067096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462986" y="318826"/>
            <a:ext cx="10954314" cy="815493"/>
          </a:xfrm>
        </p:spPr>
        <p:txBody>
          <a:bodyPr>
            <a:normAutofit/>
          </a:bodyPr>
          <a:lstStyle/>
          <a:p>
            <a:r>
              <a:rPr lang="en-US" sz="3600" dirty="0"/>
              <a:t>Obfuscation with Certified Deletion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>
                <p:custDataLst>
                  <p:tags r:id="rId3"/>
                </p:custDataLst>
              </p:nvPr>
            </p:nvSpPr>
            <p:spPr>
              <a:xfrm>
                <a:off x="749300" y="1439444"/>
                <a:ext cx="10889740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Rough goal:</a:t>
                </a: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sz="2400" dirty="0"/>
                  <a:t>Encode a program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𝑓</m:t>
                    </m:r>
                  </m:oMath>
                </a14:m>
                <a:r>
                  <a:rPr lang="en-US" sz="2400" dirty="0"/>
                  <a:t> into a </a:t>
                </a:r>
                <a:r>
                  <a:rPr lang="en-US" sz="2400" dirty="0" err="1"/>
                  <a:t>deletable</a:t>
                </a:r>
                <a:r>
                  <a:rPr lang="en-US" sz="2400" dirty="0"/>
                  <a:t> quantum state</a:t>
                </a: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sz="2400" dirty="0"/>
                  <a:t>Before deletion, the program is useful in some way, after deletion it is not</a:t>
                </a:r>
                <a:endParaRPr lang="en-US" dirty="0"/>
              </a:p>
              <a:p>
                <a:pPr marL="285750" indent="-285750">
                  <a:buFont typeface="Arial" charset="0"/>
                  <a:buChar char="•"/>
                </a:pPr>
                <a:endParaRPr lang="en-US" dirty="0"/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3"/>
                </p:custDataLst>
              </p:nvPr>
            </p:nvSpPr>
            <p:spPr>
              <a:xfrm>
                <a:off x="749300" y="1439444"/>
                <a:ext cx="10889740" cy="1477328"/>
              </a:xfrm>
              <a:prstGeom prst="rect">
                <a:avLst/>
              </a:prstGeom>
              <a:blipFill>
                <a:blip r:embed="rId5"/>
                <a:stretch>
                  <a:fillRect l="-896" t="-33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85277040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462986" y="318826"/>
            <a:ext cx="10954314" cy="815493"/>
          </a:xfrm>
        </p:spPr>
        <p:txBody>
          <a:bodyPr>
            <a:normAutofit/>
          </a:bodyPr>
          <a:lstStyle/>
          <a:p>
            <a:r>
              <a:rPr lang="en-US" sz="3600" dirty="0"/>
              <a:t>Obfuscation with Certified Deletion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>
                <p:custDataLst>
                  <p:tags r:id="rId3"/>
                </p:custDataLst>
              </p:nvPr>
            </p:nvSpPr>
            <p:spPr>
              <a:xfrm>
                <a:off x="749300" y="1439444"/>
                <a:ext cx="10889740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Rough goal:</a:t>
                </a: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sz="2400" dirty="0"/>
                  <a:t>Encode a program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𝑓</m:t>
                    </m:r>
                  </m:oMath>
                </a14:m>
                <a:r>
                  <a:rPr lang="en-US" sz="2400" dirty="0"/>
                  <a:t> into a </a:t>
                </a:r>
                <a:r>
                  <a:rPr lang="en-US" sz="2400" dirty="0" err="1"/>
                  <a:t>deletable</a:t>
                </a:r>
                <a:r>
                  <a:rPr lang="en-US" sz="2400" dirty="0"/>
                  <a:t> quantum state</a:t>
                </a: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sz="2400" dirty="0"/>
                  <a:t>Before deletion, the program is useful in some way, after deletion it is not</a:t>
                </a:r>
                <a:endParaRPr lang="en-US" dirty="0"/>
              </a:p>
              <a:p>
                <a:pPr marL="285750" indent="-285750">
                  <a:buFont typeface="Arial" charset="0"/>
                  <a:buChar char="•"/>
                </a:pPr>
                <a:endParaRPr lang="en-US" dirty="0"/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3"/>
                </p:custDataLst>
              </p:nvPr>
            </p:nvSpPr>
            <p:spPr>
              <a:xfrm>
                <a:off x="749300" y="1439444"/>
                <a:ext cx="10889740" cy="1477328"/>
              </a:xfrm>
              <a:prstGeom prst="rect">
                <a:avLst/>
              </a:prstGeom>
              <a:blipFill>
                <a:blip r:embed="rId9"/>
                <a:stretch>
                  <a:fillRect l="-896" t="-33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>
            <p:custDataLst>
              <p:tags r:id="rId4"/>
            </p:custDataLst>
          </p:nvPr>
        </p:nvSpPr>
        <p:spPr>
          <a:xfrm>
            <a:off x="749300" y="3017474"/>
            <a:ext cx="31674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Candidate construction: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/>
              <p:cNvSpPr/>
              <p:nvPr>
                <p:custDataLst>
                  <p:tags r:id="rId5"/>
                </p:custDataLst>
              </p:nvPr>
            </p:nvSpPr>
            <p:spPr>
              <a:xfrm>
                <a:off x="4356100" y="2969961"/>
                <a:ext cx="3405163" cy="509178"/>
              </a:xfrm>
              <a:prstGeom prst="rect">
                <a:avLst/>
              </a:prstGeom>
              <a:ln w="12700">
                <a:solidFill>
                  <a:schemeClr val="tx1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charset="0"/>
                                </a:rPr>
                                <m:t>𝑥</m:t>
                              </m:r>
                              <m:r>
                                <a:rPr lang="en-US" sz="2400" i="1"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charset="0"/>
                                </a:rPr>
                                <m:t>𝑧</m:t>
                              </m:r>
                            </m:sub>
                          </m:sSub>
                        </m:e>
                      </m:d>
                      <m:r>
                        <a:rPr lang="en-US" sz="2400" i="0">
                          <a:latin typeface="Cambria Math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charset="0"/>
                        </a:rPr>
                        <m:t>CObf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charset="0"/>
                            </a:rPr>
                            <m:t>P</m:t>
                          </m:r>
                          <m:r>
                            <a:rPr lang="en-US" sz="2400" b="0" i="0" smtClean="0">
                              <a:latin typeface="Cambria Math" charset="0"/>
                            </a:rPr>
                            <m:t>[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𝑆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𝑓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⊕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]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5"/>
                </p:custDataLst>
              </p:nvPr>
            </p:nvSpPr>
            <p:spPr>
              <a:xfrm>
                <a:off x="4356100" y="2969961"/>
                <a:ext cx="3405163" cy="50917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/>
              <p:cNvSpPr txBox="1"/>
              <p:nvPr>
                <p:custDataLst>
                  <p:tags r:id="rId6"/>
                </p:custDataLst>
              </p:nvPr>
            </p:nvSpPr>
            <p:spPr>
              <a:xfrm>
                <a:off x="4356100" y="3710152"/>
                <a:ext cx="5073697" cy="1530034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200" smtClean="0">
                        <a:latin typeface="Cambria Math" charset="0"/>
                      </a:rPr>
                      <m:t>P</m:t>
                    </m:r>
                    <m:d>
                      <m:dPr>
                        <m:begChr m:val="["/>
                        <m:endChr m:val="]"/>
                        <m:ctrlPr>
                          <a:rPr lang="en-US" sz="22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i="1">
                            <a:latin typeface="Cambria Math" charset="0"/>
                          </a:rPr>
                          <m:t>𝑆</m:t>
                        </m:r>
                        <m:r>
                          <a:rPr lang="en-US" sz="2200" b="0" i="1" smtClean="0"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̃"/>
                            <m:ctrlPr>
                              <a:rPr lang="vi-VN" sz="22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charset="0"/>
                              </a:rPr>
                              <m:t>𝑓</m:t>
                            </m:r>
                          </m:e>
                        </m:acc>
                      </m:e>
                    </m:d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charset="0"/>
                          </a:rPr>
                          <m:t>𝑦</m:t>
                        </m:r>
                        <m:r>
                          <a:rPr lang="en-US" sz="2200" b="0" i="1" smtClean="0">
                            <a:latin typeface="Cambria Math" charset="0"/>
                          </a:rPr>
                          <m:t>,</m:t>
                        </m:r>
                        <m:r>
                          <a:rPr lang="en-US" sz="2200" b="0" i="1" smtClean="0">
                            <a:latin typeface="Cambria Math" charset="0"/>
                          </a:rPr>
                          <m:t>𝑣</m:t>
                        </m:r>
                      </m:e>
                    </m:d>
                    <m:r>
                      <a:rPr lang="en-US" sz="2200" b="0" i="1" smtClean="0">
                        <a:latin typeface="Cambria Math" charset="0"/>
                      </a:rPr>
                      <m:t>:</m:t>
                    </m:r>
                  </m:oMath>
                </a14:m>
                <a:r>
                  <a:rPr lang="en-US" sz="2200" b="0" i="1" dirty="0"/>
                  <a:t> </a:t>
                </a: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2200" dirty="0"/>
                  <a:t>Let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charset="0"/>
                      </a:rPr>
                      <m:t>𝑥</m:t>
                    </m:r>
                  </m:oMath>
                </a14:m>
                <a:r>
                  <a:rPr lang="en-US" sz="2200" dirty="0"/>
                  <a:t> be the </a:t>
                </a:r>
                <a:r>
                  <a:rPr lang="en-US" sz="2200" dirty="0" err="1"/>
                  <a:t>coset</a:t>
                </a:r>
                <a:r>
                  <a:rPr lang="en-US" sz="2200" dirty="0"/>
                  <a:t> of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charset="0"/>
                      </a:rPr>
                      <m:t>𝑆</m:t>
                    </m:r>
                  </m:oMath>
                </a14:m>
                <a:r>
                  <a:rPr lang="en-US" sz="2200" dirty="0"/>
                  <a:t> that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charset="0"/>
                      </a:rPr>
                      <m:t>𝑣</m:t>
                    </m:r>
                  </m:oMath>
                </a14:m>
                <a:r>
                  <a:rPr lang="en-US" sz="2200" dirty="0"/>
                  <a:t> belongs to</a:t>
                </a: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2200" dirty="0"/>
                  <a:t>Let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charset="0"/>
                      </a:rPr>
                      <m:t>𝑓</m:t>
                    </m:r>
                    <m:r>
                      <a:rPr lang="en-US" sz="2200" b="0" i="1" smtClean="0">
                        <a:latin typeface="Cambria Math" charset="0"/>
                      </a:rPr>
                      <m:t>=</m:t>
                    </m:r>
                    <m:acc>
                      <m:accPr>
                        <m:chr m:val="̃"/>
                        <m:ctrlPr>
                          <a:rPr lang="vi-VN" sz="22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200" b="0" i="1" smtClean="0">
                            <a:latin typeface="Cambria Math" charset="0"/>
                          </a:rPr>
                          <m:t>𝑓</m:t>
                        </m:r>
                      </m:e>
                    </m:acc>
                    <m:r>
                      <a:rPr lang="en-US" sz="2200" b="0" i="1" smtClean="0">
                        <a:latin typeface="Cambria Math" charset="0"/>
                      </a:rPr>
                      <m:t>⊕</m:t>
                    </m:r>
                    <m:r>
                      <a:rPr lang="en-US" sz="2200" b="0" i="1" smtClean="0">
                        <a:latin typeface="Cambria Math" charset="0"/>
                      </a:rPr>
                      <m:t>𝑥</m:t>
                    </m:r>
                  </m:oMath>
                </a14:m>
                <a:endParaRPr lang="en-US" sz="2200" dirty="0"/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2200" dirty="0"/>
                  <a:t>Output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charset="0"/>
                      </a:rPr>
                      <m:t>𝑓</m:t>
                    </m:r>
                    <m:r>
                      <a:rPr lang="en-US" sz="2200" b="0" i="1" smtClean="0">
                        <a:latin typeface="Cambria Math" charset="0"/>
                      </a:rPr>
                      <m:t>(</m:t>
                    </m:r>
                    <m:r>
                      <a:rPr lang="en-US" sz="2200" b="0" i="1" smtClean="0">
                        <a:latin typeface="Cambria Math" charset="0"/>
                      </a:rPr>
                      <m:t>𝑦</m:t>
                    </m:r>
                    <m:r>
                      <a:rPr lang="en-US" sz="2200" b="0" i="1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200" dirty="0"/>
                  <a:t> </a:t>
                </a:r>
              </a:p>
            </p:txBody>
          </p:sp>
        </mc:Choice>
        <mc:Fallback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6"/>
                </p:custDataLst>
              </p:nvPr>
            </p:nvSpPr>
            <p:spPr>
              <a:xfrm>
                <a:off x="4356100" y="3710152"/>
                <a:ext cx="5073697" cy="1530034"/>
              </a:xfrm>
              <a:prstGeom prst="rect">
                <a:avLst/>
              </a:prstGeom>
              <a:blipFill>
                <a:blip r:embed="rId11"/>
                <a:stretch>
                  <a:fillRect l="-1319" t="-395" r="-240" b="-4743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/>
          <p:cNvSpPr txBox="1"/>
          <p:nvPr>
            <p:custDataLst>
              <p:tags r:id="rId7"/>
            </p:custDataLst>
          </p:nvPr>
        </p:nvSpPr>
        <p:spPr>
          <a:xfrm>
            <a:off x="1331767" y="3423561"/>
            <a:ext cx="20024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[</a:t>
            </a:r>
            <a:r>
              <a:rPr lang="en-US" sz="2400" b="1" dirty="0"/>
              <a:t>B</a:t>
            </a:r>
            <a:r>
              <a:rPr lang="en-US" sz="2400" dirty="0"/>
              <a:t>GGKMRR23]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6314967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462986" y="318826"/>
            <a:ext cx="10954314" cy="815493"/>
          </a:xfrm>
        </p:spPr>
        <p:txBody>
          <a:bodyPr>
            <a:normAutofit/>
          </a:bodyPr>
          <a:lstStyle/>
          <a:p>
            <a:r>
              <a:rPr lang="en-US" sz="3600" dirty="0"/>
              <a:t>Obfuscation with Certified Deletion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>
                <p:custDataLst>
                  <p:tags r:id="rId3"/>
                </p:custDataLst>
              </p:nvPr>
            </p:nvSpPr>
            <p:spPr>
              <a:xfrm>
                <a:off x="749300" y="1439444"/>
                <a:ext cx="10889740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Rough goal:</a:t>
                </a: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sz="2400" dirty="0"/>
                  <a:t>Encode a program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𝑓</m:t>
                    </m:r>
                  </m:oMath>
                </a14:m>
                <a:r>
                  <a:rPr lang="en-US" sz="2400" dirty="0"/>
                  <a:t> into a </a:t>
                </a:r>
                <a:r>
                  <a:rPr lang="en-US" sz="2400" dirty="0" err="1"/>
                  <a:t>deletable</a:t>
                </a:r>
                <a:r>
                  <a:rPr lang="en-US" sz="2400" dirty="0"/>
                  <a:t> quantum state</a:t>
                </a: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sz="2400" dirty="0"/>
                  <a:t>Before deletion, the program is useful in some way, after deletion it is not</a:t>
                </a:r>
                <a:endParaRPr lang="en-US" dirty="0"/>
              </a:p>
              <a:p>
                <a:pPr marL="285750" indent="-285750">
                  <a:buFont typeface="Arial" charset="0"/>
                  <a:buChar char="•"/>
                </a:pPr>
                <a:endParaRPr lang="en-US" dirty="0"/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3"/>
                </p:custDataLst>
              </p:nvPr>
            </p:nvSpPr>
            <p:spPr>
              <a:xfrm>
                <a:off x="749300" y="1439444"/>
                <a:ext cx="10889740" cy="1477328"/>
              </a:xfrm>
              <a:prstGeom prst="rect">
                <a:avLst/>
              </a:prstGeom>
              <a:blipFill>
                <a:blip r:embed="rId11"/>
                <a:stretch>
                  <a:fillRect l="-896" t="-33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>
            <p:custDataLst>
              <p:tags r:id="rId4"/>
            </p:custDataLst>
          </p:nvPr>
        </p:nvSpPr>
        <p:spPr>
          <a:xfrm>
            <a:off x="749300" y="3017474"/>
            <a:ext cx="31674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Candidate construction: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/>
              <p:cNvSpPr/>
              <p:nvPr>
                <p:custDataLst>
                  <p:tags r:id="rId5"/>
                </p:custDataLst>
              </p:nvPr>
            </p:nvSpPr>
            <p:spPr>
              <a:xfrm>
                <a:off x="4356100" y="2969961"/>
                <a:ext cx="3405163" cy="509178"/>
              </a:xfrm>
              <a:prstGeom prst="rect">
                <a:avLst/>
              </a:prstGeom>
              <a:ln w="12700">
                <a:solidFill>
                  <a:schemeClr val="tx1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charset="0"/>
                                </a:rPr>
                                <m:t>𝑥</m:t>
                              </m:r>
                              <m:r>
                                <a:rPr lang="en-US" sz="2400" i="1"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charset="0"/>
                                </a:rPr>
                                <m:t>𝑧</m:t>
                              </m:r>
                            </m:sub>
                          </m:sSub>
                        </m:e>
                      </m:d>
                      <m:r>
                        <a:rPr lang="en-US" sz="2400" i="0">
                          <a:latin typeface="Cambria Math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charset="0"/>
                        </a:rPr>
                        <m:t>CObf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charset="0"/>
                            </a:rPr>
                            <m:t>P</m:t>
                          </m:r>
                          <m:r>
                            <a:rPr lang="en-US" sz="2400" b="0" i="0" smtClean="0">
                              <a:latin typeface="Cambria Math" charset="0"/>
                            </a:rPr>
                            <m:t>[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𝑆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𝑓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⊕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]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5"/>
                </p:custDataLst>
              </p:nvPr>
            </p:nvSpPr>
            <p:spPr>
              <a:xfrm>
                <a:off x="4356100" y="2969961"/>
                <a:ext cx="3405163" cy="50917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/>
              <p:cNvSpPr txBox="1"/>
              <p:nvPr>
                <p:custDataLst>
                  <p:tags r:id="rId6"/>
                </p:custDataLst>
              </p:nvPr>
            </p:nvSpPr>
            <p:spPr>
              <a:xfrm>
                <a:off x="4356100" y="3710152"/>
                <a:ext cx="5073697" cy="1530034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200" smtClean="0">
                        <a:latin typeface="Cambria Math" charset="0"/>
                      </a:rPr>
                      <m:t>P</m:t>
                    </m:r>
                    <m:d>
                      <m:dPr>
                        <m:begChr m:val="["/>
                        <m:endChr m:val="]"/>
                        <m:ctrlPr>
                          <a:rPr lang="en-US" sz="22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i="1">
                            <a:latin typeface="Cambria Math" charset="0"/>
                          </a:rPr>
                          <m:t>𝑆</m:t>
                        </m:r>
                        <m:r>
                          <a:rPr lang="en-US" sz="2200" b="0" i="1" smtClean="0"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̃"/>
                            <m:ctrlPr>
                              <a:rPr lang="vi-VN" sz="22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charset="0"/>
                              </a:rPr>
                              <m:t>𝑓</m:t>
                            </m:r>
                          </m:e>
                        </m:acc>
                      </m:e>
                    </m:d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charset="0"/>
                          </a:rPr>
                          <m:t>𝑦</m:t>
                        </m:r>
                        <m:r>
                          <a:rPr lang="en-US" sz="2200" b="0" i="1" smtClean="0">
                            <a:latin typeface="Cambria Math" charset="0"/>
                          </a:rPr>
                          <m:t>,</m:t>
                        </m:r>
                        <m:r>
                          <a:rPr lang="en-US" sz="2200" b="0" i="1" smtClean="0">
                            <a:latin typeface="Cambria Math" charset="0"/>
                          </a:rPr>
                          <m:t>𝑣</m:t>
                        </m:r>
                      </m:e>
                    </m:d>
                    <m:r>
                      <a:rPr lang="en-US" sz="2200" b="0" i="1" smtClean="0">
                        <a:latin typeface="Cambria Math" charset="0"/>
                      </a:rPr>
                      <m:t>:</m:t>
                    </m:r>
                  </m:oMath>
                </a14:m>
                <a:r>
                  <a:rPr lang="en-US" sz="2200" b="0" i="1" dirty="0"/>
                  <a:t> </a:t>
                </a: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2200" dirty="0"/>
                  <a:t>Let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charset="0"/>
                      </a:rPr>
                      <m:t>𝑥</m:t>
                    </m:r>
                  </m:oMath>
                </a14:m>
                <a:r>
                  <a:rPr lang="en-US" sz="2200" dirty="0"/>
                  <a:t> be the </a:t>
                </a:r>
                <a:r>
                  <a:rPr lang="en-US" sz="2200" dirty="0" err="1"/>
                  <a:t>coset</a:t>
                </a:r>
                <a:r>
                  <a:rPr lang="en-US" sz="2200" dirty="0"/>
                  <a:t> of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charset="0"/>
                      </a:rPr>
                      <m:t>𝑆</m:t>
                    </m:r>
                  </m:oMath>
                </a14:m>
                <a:r>
                  <a:rPr lang="en-US" sz="2200" dirty="0"/>
                  <a:t> that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charset="0"/>
                      </a:rPr>
                      <m:t>𝑣</m:t>
                    </m:r>
                  </m:oMath>
                </a14:m>
                <a:r>
                  <a:rPr lang="en-US" sz="2200" dirty="0"/>
                  <a:t> belongs to</a:t>
                </a: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2200" dirty="0"/>
                  <a:t>Let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charset="0"/>
                      </a:rPr>
                      <m:t>𝑓</m:t>
                    </m:r>
                    <m:r>
                      <a:rPr lang="en-US" sz="2200" b="0" i="1" smtClean="0">
                        <a:latin typeface="Cambria Math" charset="0"/>
                      </a:rPr>
                      <m:t>=</m:t>
                    </m:r>
                    <m:acc>
                      <m:accPr>
                        <m:chr m:val="̃"/>
                        <m:ctrlPr>
                          <a:rPr lang="vi-VN" sz="22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200" b="0" i="1" smtClean="0">
                            <a:latin typeface="Cambria Math" charset="0"/>
                          </a:rPr>
                          <m:t>𝑓</m:t>
                        </m:r>
                      </m:e>
                    </m:acc>
                    <m:r>
                      <a:rPr lang="en-US" sz="2200" b="0" i="1" smtClean="0">
                        <a:latin typeface="Cambria Math" charset="0"/>
                      </a:rPr>
                      <m:t>⊕</m:t>
                    </m:r>
                    <m:r>
                      <a:rPr lang="en-US" sz="2200" b="0" i="1" smtClean="0">
                        <a:latin typeface="Cambria Math" charset="0"/>
                      </a:rPr>
                      <m:t>𝑥</m:t>
                    </m:r>
                  </m:oMath>
                </a14:m>
                <a:endParaRPr lang="en-US" sz="2200" dirty="0"/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2200" dirty="0"/>
                  <a:t>Output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charset="0"/>
                      </a:rPr>
                      <m:t>𝑓</m:t>
                    </m:r>
                    <m:r>
                      <a:rPr lang="en-US" sz="2200" b="0" i="1" smtClean="0">
                        <a:latin typeface="Cambria Math" charset="0"/>
                      </a:rPr>
                      <m:t>(</m:t>
                    </m:r>
                    <m:r>
                      <a:rPr lang="en-US" sz="2200" b="0" i="1" smtClean="0">
                        <a:latin typeface="Cambria Math" charset="0"/>
                      </a:rPr>
                      <m:t>𝑦</m:t>
                    </m:r>
                    <m:r>
                      <a:rPr lang="en-US" sz="2200" b="0" i="1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200" dirty="0"/>
                  <a:t> </a:t>
                </a:r>
              </a:p>
            </p:txBody>
          </p:sp>
        </mc:Choice>
        <mc:Fallback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6"/>
                </p:custDataLst>
              </p:nvPr>
            </p:nvSpPr>
            <p:spPr>
              <a:xfrm>
                <a:off x="4356100" y="3710152"/>
                <a:ext cx="5073697" cy="1530034"/>
              </a:xfrm>
              <a:prstGeom prst="rect">
                <a:avLst/>
              </a:prstGeom>
              <a:blipFill>
                <a:blip r:embed="rId13"/>
                <a:stretch>
                  <a:fillRect l="-1319" t="-395" r="-240" b="-4743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/>
          <p:cNvSpPr txBox="1"/>
          <p:nvPr>
            <p:custDataLst>
              <p:tags r:id="rId7"/>
            </p:custDataLst>
          </p:nvPr>
        </p:nvSpPr>
        <p:spPr>
          <a:xfrm>
            <a:off x="1331767" y="3423561"/>
            <a:ext cx="20024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[</a:t>
            </a:r>
            <a:r>
              <a:rPr lang="en-US" sz="2400" b="1" dirty="0"/>
              <a:t>B</a:t>
            </a:r>
            <a:r>
              <a:rPr lang="en-US" sz="2400" dirty="0"/>
              <a:t>GGKMRR23]</a:t>
            </a:r>
          </a:p>
        </p:txBody>
      </p:sp>
      <p:sp>
        <p:nvSpPr>
          <p:cNvPr id="3" name="Rectangle 2"/>
          <p:cNvSpPr/>
          <p:nvPr>
            <p:custDataLst>
              <p:tags r:id="rId8"/>
            </p:custDataLst>
          </p:nvPr>
        </p:nvSpPr>
        <p:spPr>
          <a:xfrm>
            <a:off x="7211918" y="633510"/>
            <a:ext cx="4808122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/>
            <a:r>
              <a:rPr lang="en-US" sz="2200" dirty="0">
                <a:solidFill>
                  <a:schemeClr val="accent2"/>
                </a:solidFill>
              </a:rPr>
              <a:t>A “one-way” compiler that scrambles the description of a circuit while maintaining its functionality</a:t>
            </a:r>
          </a:p>
        </p:txBody>
      </p:sp>
      <p:cxnSp>
        <p:nvCxnSpPr>
          <p:cNvPr id="14" name="Straight Arrow Connector 13"/>
          <p:cNvCxnSpPr/>
          <p:nvPr>
            <p:custDataLst>
              <p:tags r:id="rId9"/>
            </p:custDataLst>
          </p:nvPr>
        </p:nvCxnSpPr>
        <p:spPr>
          <a:xfrm flipH="1">
            <a:off x="5829300" y="1841500"/>
            <a:ext cx="2197101" cy="1270000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154782599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62986" y="318826"/>
            <a:ext cx="10954314" cy="815493"/>
          </a:xfrm>
        </p:spPr>
        <p:txBody>
          <a:bodyPr>
            <a:normAutofit/>
          </a:bodyPr>
          <a:lstStyle/>
          <a:p>
            <a:r>
              <a:rPr lang="en-US" sz="3600" dirty="0"/>
              <a:t>Obfuscation with Certified Deletion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749300" y="1439444"/>
                <a:ext cx="10889740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Rough goal:</a:t>
                </a: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sz="2400" dirty="0"/>
                  <a:t>Encode a program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𝑓</m:t>
                    </m:r>
                  </m:oMath>
                </a14:m>
                <a:r>
                  <a:rPr lang="en-US" sz="2400" dirty="0"/>
                  <a:t> into a </a:t>
                </a:r>
                <a:r>
                  <a:rPr lang="en-US" sz="2400" dirty="0" err="1"/>
                  <a:t>deletable</a:t>
                </a:r>
                <a:r>
                  <a:rPr lang="en-US" sz="2400" dirty="0"/>
                  <a:t> quantum state</a:t>
                </a: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sz="2400" dirty="0"/>
                  <a:t>Before deletion, the program is useful in some way, after deletion it is not</a:t>
                </a:r>
                <a:endParaRPr lang="en-US" dirty="0"/>
              </a:p>
              <a:p>
                <a:pPr marL="285750" indent="-285750">
                  <a:buFont typeface="Arial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300" y="1439444"/>
                <a:ext cx="10889740" cy="1477328"/>
              </a:xfrm>
              <a:prstGeom prst="rect">
                <a:avLst/>
              </a:prstGeom>
              <a:blipFill rotWithShape="0">
                <a:blip r:embed="rId3"/>
                <a:stretch>
                  <a:fillRect l="-896" t="-33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749300" y="3017474"/>
            <a:ext cx="31674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Candidate construction: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4356100" y="2969961"/>
                <a:ext cx="3405163" cy="509178"/>
              </a:xfrm>
              <a:prstGeom prst="rect">
                <a:avLst/>
              </a:prstGeom>
              <a:ln w="12700">
                <a:solidFill>
                  <a:schemeClr val="tx1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charset="0"/>
                                </a:rPr>
                                <m:t>𝑥</m:t>
                              </m:r>
                              <m:r>
                                <a:rPr lang="en-US" sz="2400" i="1"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charset="0"/>
                                </a:rPr>
                                <m:t>𝑧</m:t>
                              </m:r>
                            </m:sub>
                          </m:sSub>
                        </m:e>
                      </m:d>
                      <m:r>
                        <a:rPr lang="en-US" sz="2400" i="0">
                          <a:latin typeface="Cambria Math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charset="0"/>
                        </a:rPr>
                        <m:t>CObf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charset="0"/>
                            </a:rPr>
                            <m:t>P</m:t>
                          </m:r>
                          <m:r>
                            <a:rPr lang="en-US" sz="2400" b="0" i="0" smtClean="0">
                              <a:latin typeface="Cambria Math" charset="0"/>
                            </a:rPr>
                            <m:t>[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𝑆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𝑓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⊕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]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6100" y="2969961"/>
                <a:ext cx="3405163" cy="50917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4356100" y="3710152"/>
                <a:ext cx="5073697" cy="1530034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200" smtClean="0">
                        <a:latin typeface="Cambria Math" charset="0"/>
                      </a:rPr>
                      <m:t>P</m:t>
                    </m:r>
                    <m:d>
                      <m:dPr>
                        <m:begChr m:val="["/>
                        <m:endChr m:val="]"/>
                        <m:ctrlPr>
                          <a:rPr lang="en-US" sz="22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i="1">
                            <a:latin typeface="Cambria Math" charset="0"/>
                          </a:rPr>
                          <m:t>𝑆</m:t>
                        </m:r>
                        <m:r>
                          <a:rPr lang="en-US" sz="2200" b="0" i="1" smtClean="0"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̃"/>
                            <m:ctrlPr>
                              <a:rPr lang="vi-VN" sz="22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charset="0"/>
                              </a:rPr>
                              <m:t>𝑓</m:t>
                            </m:r>
                          </m:e>
                        </m:acc>
                      </m:e>
                    </m:d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charset="0"/>
                          </a:rPr>
                          <m:t>𝑦</m:t>
                        </m:r>
                        <m:r>
                          <a:rPr lang="en-US" sz="2200" b="0" i="1" smtClean="0">
                            <a:latin typeface="Cambria Math" charset="0"/>
                          </a:rPr>
                          <m:t>,</m:t>
                        </m:r>
                        <m:r>
                          <a:rPr lang="en-US" sz="2200" b="0" i="1" smtClean="0">
                            <a:latin typeface="Cambria Math" charset="0"/>
                          </a:rPr>
                          <m:t>𝑣</m:t>
                        </m:r>
                      </m:e>
                    </m:d>
                    <m:r>
                      <a:rPr lang="en-US" sz="2200" b="0" i="1" smtClean="0">
                        <a:latin typeface="Cambria Math" charset="0"/>
                      </a:rPr>
                      <m:t>:</m:t>
                    </m:r>
                  </m:oMath>
                </a14:m>
                <a:r>
                  <a:rPr lang="en-US" sz="2200" b="0" i="1" dirty="0"/>
                  <a:t> </a:t>
                </a: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2200" dirty="0"/>
                  <a:t>Let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charset="0"/>
                      </a:rPr>
                      <m:t>𝑥</m:t>
                    </m:r>
                  </m:oMath>
                </a14:m>
                <a:r>
                  <a:rPr lang="en-US" sz="2200" dirty="0"/>
                  <a:t> be the </a:t>
                </a:r>
                <a:r>
                  <a:rPr lang="en-US" sz="2200" dirty="0" err="1"/>
                  <a:t>coset</a:t>
                </a:r>
                <a:r>
                  <a:rPr lang="en-US" sz="2200" dirty="0"/>
                  <a:t> of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charset="0"/>
                      </a:rPr>
                      <m:t>𝑆</m:t>
                    </m:r>
                  </m:oMath>
                </a14:m>
                <a:r>
                  <a:rPr lang="en-US" sz="2200" dirty="0"/>
                  <a:t> that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charset="0"/>
                      </a:rPr>
                      <m:t>𝑣</m:t>
                    </m:r>
                  </m:oMath>
                </a14:m>
                <a:r>
                  <a:rPr lang="en-US" sz="2200" dirty="0"/>
                  <a:t> belongs to</a:t>
                </a: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2200" dirty="0"/>
                  <a:t>Let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charset="0"/>
                      </a:rPr>
                      <m:t>𝑓</m:t>
                    </m:r>
                    <m:r>
                      <a:rPr lang="en-US" sz="2200" b="0" i="1" smtClean="0">
                        <a:latin typeface="Cambria Math" charset="0"/>
                      </a:rPr>
                      <m:t>=</m:t>
                    </m:r>
                    <m:acc>
                      <m:accPr>
                        <m:chr m:val="̃"/>
                        <m:ctrlPr>
                          <a:rPr lang="vi-VN" sz="22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200" b="0" i="1" smtClean="0">
                            <a:latin typeface="Cambria Math" charset="0"/>
                          </a:rPr>
                          <m:t>𝑓</m:t>
                        </m:r>
                      </m:e>
                    </m:acc>
                    <m:r>
                      <a:rPr lang="en-US" sz="2200" b="0" i="1" smtClean="0">
                        <a:latin typeface="Cambria Math" charset="0"/>
                      </a:rPr>
                      <m:t>⊕</m:t>
                    </m:r>
                    <m:r>
                      <a:rPr lang="en-US" sz="2200" b="0" i="1" smtClean="0">
                        <a:latin typeface="Cambria Math" charset="0"/>
                      </a:rPr>
                      <m:t>𝑥</m:t>
                    </m:r>
                  </m:oMath>
                </a14:m>
                <a:endParaRPr lang="en-US" sz="2200" dirty="0"/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2200" dirty="0"/>
                  <a:t>Output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charset="0"/>
                      </a:rPr>
                      <m:t>𝑓</m:t>
                    </m:r>
                    <m:r>
                      <a:rPr lang="en-US" sz="2200" b="0" i="1" smtClean="0">
                        <a:latin typeface="Cambria Math" charset="0"/>
                      </a:rPr>
                      <m:t>(</m:t>
                    </m:r>
                    <m:r>
                      <a:rPr lang="en-US" sz="2200" b="0" i="1" smtClean="0">
                        <a:latin typeface="Cambria Math" charset="0"/>
                      </a:rPr>
                      <m:t>𝑦</m:t>
                    </m:r>
                    <m:r>
                      <a:rPr lang="en-US" sz="2200" b="0" i="1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200" dirty="0"/>
                  <a:t> </a:t>
                </a: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6100" y="3710152"/>
                <a:ext cx="5073697" cy="1530034"/>
              </a:xfrm>
              <a:prstGeom prst="rect">
                <a:avLst/>
              </a:prstGeom>
              <a:blipFill rotWithShape="0">
                <a:blip r:embed="rId5"/>
                <a:stretch>
                  <a:fillRect l="-1319" t="-791" r="-360" b="-4743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/>
          <p:cNvSpPr txBox="1"/>
          <p:nvPr/>
        </p:nvSpPr>
        <p:spPr>
          <a:xfrm>
            <a:off x="802430" y="5665795"/>
            <a:ext cx="20550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Correctness: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2857500" y="5618067"/>
                <a:ext cx="77978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Given any input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𝑦</m:t>
                    </m:r>
                  </m:oMath>
                </a14:m>
                <a:r>
                  <a:rPr lang="en-US" sz="2400" dirty="0"/>
                  <a:t>, evaluate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>
                        <a:latin typeface="Cambria Math" charset="0"/>
                      </a:rPr>
                      <m:t>Obf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400">
                            <a:latin typeface="Cambria Math" charset="0"/>
                          </a:rPr>
                          <m:t>P</m:t>
                        </m:r>
                        <m:r>
                          <a:rPr lang="en-US" sz="2400">
                            <a:latin typeface="Cambria Math" charset="0"/>
                          </a:rPr>
                          <m:t>[</m:t>
                        </m:r>
                        <m:r>
                          <a:rPr lang="en-US" sz="2400" i="1">
                            <a:latin typeface="Cambria Math" charset="0"/>
                          </a:rPr>
                          <m:t>𝑆</m:t>
                        </m:r>
                        <m:r>
                          <a:rPr lang="en-US" sz="2400" i="1">
                            <a:latin typeface="Cambria Math" charset="0"/>
                          </a:rPr>
                          <m:t>,</m:t>
                        </m:r>
                        <m:r>
                          <a:rPr lang="en-US" sz="2400" i="1">
                            <a:latin typeface="Cambria Math" charset="0"/>
                          </a:rPr>
                          <m:t>𝑓</m:t>
                        </m:r>
                        <m:r>
                          <a:rPr lang="en-US" sz="2400" i="1">
                            <a:latin typeface="Cambria Math" charset="0"/>
                          </a:rPr>
                          <m:t>⊕</m:t>
                        </m:r>
                        <m:r>
                          <a:rPr lang="en-US" sz="2400" i="1">
                            <a:latin typeface="Cambria Math" charset="0"/>
                          </a:rPr>
                          <m:t>𝑥</m:t>
                        </m:r>
                        <m:r>
                          <a:rPr lang="en-US" sz="2400" i="1">
                            <a:latin typeface="Cambria Math" charset="0"/>
                          </a:rPr>
                          <m:t>]</m:t>
                        </m:r>
                      </m:e>
                    </m:d>
                  </m:oMath>
                </a14:m>
                <a:r>
                  <a:rPr lang="en-US" sz="2400" dirty="0"/>
                  <a:t> on</a:t>
                </a:r>
                <a:r>
                  <a:rPr lang="en-US" sz="2400" i="1" dirty="0"/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𝑦</m:t>
                    </m:r>
                  </m:oMath>
                </a14:m>
                <a:r>
                  <a:rPr lang="en-US" sz="2400" dirty="0"/>
                  <a:t> and in superposition over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𝑆</m:t>
                    </m:r>
                    <m:r>
                      <a:rPr lang="en-US" sz="2400" i="1">
                        <a:latin typeface="Cambria Math" charset="0"/>
                      </a:rPr>
                      <m:t>+</m:t>
                    </m:r>
                    <m:r>
                      <a:rPr lang="en-US" sz="2400" i="1">
                        <a:latin typeface="Cambria Math" charset="0"/>
                      </a:rPr>
                      <m:t>𝑥</m:t>
                    </m:r>
                  </m:oMath>
                </a14:m>
                <a:r>
                  <a:rPr lang="en-US" sz="2400" dirty="0"/>
                  <a:t> to learn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𝑓</m:t>
                    </m:r>
                    <m:r>
                      <a:rPr lang="en-US" sz="2400" i="1">
                        <a:latin typeface="Cambria Math" charset="0"/>
                      </a:rPr>
                      <m:t>(</m:t>
                    </m:r>
                    <m:r>
                      <a:rPr lang="en-US" sz="2400" i="1">
                        <a:latin typeface="Cambria Math" charset="0"/>
                      </a:rPr>
                      <m:t>𝑦</m:t>
                    </m:r>
                    <m:r>
                      <a:rPr lang="en-US" sz="2400" i="1">
                        <a:latin typeface="Cambria Math" charset="0"/>
                      </a:rPr>
                      <m:t>)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7500" y="5618067"/>
                <a:ext cx="7797800" cy="830997"/>
              </a:xfrm>
              <a:prstGeom prst="rect">
                <a:avLst/>
              </a:prstGeom>
              <a:blipFill rotWithShape="0">
                <a:blip r:embed="rId6"/>
                <a:stretch>
                  <a:fillRect l="-1251" t="-5882" b="-16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/>
          <p:cNvSpPr txBox="1"/>
          <p:nvPr/>
        </p:nvSpPr>
        <p:spPr>
          <a:xfrm>
            <a:off x="1331767" y="3423561"/>
            <a:ext cx="20024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[</a:t>
            </a:r>
            <a:r>
              <a:rPr lang="en-US" sz="2400" b="1" dirty="0"/>
              <a:t>B</a:t>
            </a:r>
            <a:r>
              <a:rPr lang="en-US" sz="2400" dirty="0"/>
              <a:t>GGKMRR23]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9734303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62986" y="318826"/>
            <a:ext cx="10954314" cy="815493"/>
          </a:xfrm>
        </p:spPr>
        <p:txBody>
          <a:bodyPr>
            <a:normAutofit/>
          </a:bodyPr>
          <a:lstStyle/>
          <a:p>
            <a:r>
              <a:rPr lang="en-US" sz="3600" dirty="0"/>
              <a:t>Obfuscation with Certified Deletion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749300" y="1439444"/>
                <a:ext cx="10889740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Rough goal:</a:t>
                </a: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sz="2400" dirty="0"/>
                  <a:t>Encode a program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𝑓</m:t>
                    </m:r>
                  </m:oMath>
                </a14:m>
                <a:r>
                  <a:rPr lang="en-US" sz="2400" dirty="0"/>
                  <a:t> into a </a:t>
                </a:r>
                <a:r>
                  <a:rPr lang="en-US" sz="2400" dirty="0" err="1"/>
                  <a:t>deletable</a:t>
                </a:r>
                <a:r>
                  <a:rPr lang="en-US" sz="2400" dirty="0"/>
                  <a:t> quantum state</a:t>
                </a: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sz="2400" dirty="0"/>
                  <a:t>Before deletion, the program is useful in some way, after deletion it is not</a:t>
                </a:r>
                <a:endParaRPr lang="en-US" dirty="0"/>
              </a:p>
              <a:p>
                <a:pPr marL="285750" indent="-285750">
                  <a:buFont typeface="Arial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300" y="1439444"/>
                <a:ext cx="10889740" cy="1477328"/>
              </a:xfrm>
              <a:prstGeom prst="rect">
                <a:avLst/>
              </a:prstGeom>
              <a:blipFill rotWithShape="0">
                <a:blip r:embed="rId3"/>
                <a:stretch>
                  <a:fillRect l="-896" t="-33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749300" y="3017474"/>
            <a:ext cx="31674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Candidate construction: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02430" y="5665795"/>
            <a:ext cx="27408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Issue with </a:t>
            </a:r>
            <a:r>
              <a:rPr lang="en-US" sz="2400"/>
              <a:t>security: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3543300" y="5618067"/>
                <a:ext cx="78740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By querying on different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𝑣</m:t>
                    </m:r>
                    <m:r>
                      <a:rPr lang="en-US" sz="2400" b="0" i="1" smtClean="0">
                        <a:latin typeface="Cambria Math" charset="0"/>
                      </a:rPr>
                      <m:t>∉</m:t>
                    </m:r>
                    <m:r>
                      <a:rPr lang="en-US" sz="2400" b="0" i="1" smtClean="0">
                        <a:latin typeface="Cambria Math" charset="0"/>
                      </a:rPr>
                      <m:t>𝑆</m:t>
                    </m:r>
                    <m:r>
                      <a:rPr lang="en-US" sz="2400" b="0" i="1" smtClean="0">
                        <a:latin typeface="Cambria Math" charset="0"/>
                      </a:rPr>
                      <m:t>+</m:t>
                    </m:r>
                    <m:r>
                      <a:rPr lang="en-US" sz="2400" b="0" i="1" smtClean="0">
                        <a:latin typeface="Cambria Math" charset="0"/>
                      </a:rPr>
                      <m:t>𝑥</m:t>
                    </m:r>
                  </m:oMath>
                </a14:m>
                <a:r>
                  <a:rPr lang="en-US" sz="2400" dirty="0"/>
                  <a:t>, can potentially learn evaluations of functions whose description is related to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𝑓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3300" y="5618067"/>
                <a:ext cx="7874000" cy="830997"/>
              </a:xfrm>
              <a:prstGeom prst="rect">
                <a:avLst/>
              </a:prstGeom>
              <a:blipFill rotWithShape="0">
                <a:blip r:embed="rId4"/>
                <a:stretch>
                  <a:fillRect l="-1161" t="-5882" b="-16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4356100" y="2969961"/>
                <a:ext cx="3405163" cy="509178"/>
              </a:xfrm>
              <a:prstGeom prst="rect">
                <a:avLst/>
              </a:prstGeom>
              <a:ln w="12700">
                <a:solidFill>
                  <a:schemeClr val="tx1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charset="0"/>
                                </a:rPr>
                                <m:t>𝑥</m:t>
                              </m:r>
                              <m:r>
                                <a:rPr lang="en-US" sz="2400" i="1"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charset="0"/>
                                </a:rPr>
                                <m:t>𝑧</m:t>
                              </m:r>
                            </m:sub>
                          </m:sSub>
                        </m:e>
                      </m:d>
                      <m:r>
                        <a:rPr lang="en-US" sz="2400" i="0">
                          <a:latin typeface="Cambria Math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charset="0"/>
                        </a:rPr>
                        <m:t>CObf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charset="0"/>
                            </a:rPr>
                            <m:t>P</m:t>
                          </m:r>
                          <m:r>
                            <a:rPr lang="en-US" sz="2400" b="0" i="0" smtClean="0">
                              <a:latin typeface="Cambria Math" charset="0"/>
                            </a:rPr>
                            <m:t>[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𝑆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𝑓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⊕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]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6100" y="2969961"/>
                <a:ext cx="3405163" cy="509178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4356100" y="3710152"/>
                <a:ext cx="5073697" cy="1530034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200" smtClean="0">
                        <a:latin typeface="Cambria Math" charset="0"/>
                      </a:rPr>
                      <m:t>P</m:t>
                    </m:r>
                    <m:d>
                      <m:dPr>
                        <m:begChr m:val="["/>
                        <m:endChr m:val="]"/>
                        <m:ctrlPr>
                          <a:rPr lang="en-US" sz="22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i="1">
                            <a:latin typeface="Cambria Math" charset="0"/>
                          </a:rPr>
                          <m:t>𝑆</m:t>
                        </m:r>
                        <m:r>
                          <a:rPr lang="en-US" sz="2200" b="0" i="1" smtClean="0"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̃"/>
                            <m:ctrlPr>
                              <a:rPr lang="vi-VN" sz="22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charset="0"/>
                              </a:rPr>
                              <m:t>𝑓</m:t>
                            </m:r>
                          </m:e>
                        </m:acc>
                      </m:e>
                    </m:d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charset="0"/>
                          </a:rPr>
                          <m:t>𝑦</m:t>
                        </m:r>
                        <m:r>
                          <a:rPr lang="en-US" sz="2200" b="0" i="1" smtClean="0">
                            <a:latin typeface="Cambria Math" charset="0"/>
                          </a:rPr>
                          <m:t>,</m:t>
                        </m:r>
                        <m:r>
                          <a:rPr lang="en-US" sz="2200" b="0" i="1" smtClean="0">
                            <a:latin typeface="Cambria Math" charset="0"/>
                          </a:rPr>
                          <m:t>𝑣</m:t>
                        </m:r>
                      </m:e>
                    </m:d>
                    <m:r>
                      <a:rPr lang="en-US" sz="2200" b="0" i="1" smtClean="0">
                        <a:latin typeface="Cambria Math" charset="0"/>
                      </a:rPr>
                      <m:t>:</m:t>
                    </m:r>
                  </m:oMath>
                </a14:m>
                <a:r>
                  <a:rPr lang="en-US" sz="2200" b="0" i="1" dirty="0"/>
                  <a:t> </a:t>
                </a: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2200" dirty="0"/>
                  <a:t>Let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charset="0"/>
                      </a:rPr>
                      <m:t>𝑥</m:t>
                    </m:r>
                  </m:oMath>
                </a14:m>
                <a:r>
                  <a:rPr lang="en-US" sz="2200" dirty="0"/>
                  <a:t> be the </a:t>
                </a:r>
                <a:r>
                  <a:rPr lang="en-US" sz="2200" dirty="0" err="1"/>
                  <a:t>coset</a:t>
                </a:r>
                <a:r>
                  <a:rPr lang="en-US" sz="2200" dirty="0"/>
                  <a:t> of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charset="0"/>
                      </a:rPr>
                      <m:t>𝑆</m:t>
                    </m:r>
                  </m:oMath>
                </a14:m>
                <a:r>
                  <a:rPr lang="en-US" sz="2200" dirty="0"/>
                  <a:t> that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charset="0"/>
                      </a:rPr>
                      <m:t>𝑣</m:t>
                    </m:r>
                  </m:oMath>
                </a14:m>
                <a:r>
                  <a:rPr lang="en-US" sz="2200" dirty="0"/>
                  <a:t> belongs to</a:t>
                </a: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2200" dirty="0"/>
                  <a:t>Let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charset="0"/>
                      </a:rPr>
                      <m:t>𝑓</m:t>
                    </m:r>
                    <m:r>
                      <a:rPr lang="en-US" sz="2200" b="0" i="1" smtClean="0">
                        <a:latin typeface="Cambria Math" charset="0"/>
                      </a:rPr>
                      <m:t>=</m:t>
                    </m:r>
                    <m:acc>
                      <m:accPr>
                        <m:chr m:val="̃"/>
                        <m:ctrlPr>
                          <a:rPr lang="vi-VN" sz="22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200" b="0" i="1" smtClean="0">
                            <a:latin typeface="Cambria Math" charset="0"/>
                          </a:rPr>
                          <m:t>𝑓</m:t>
                        </m:r>
                      </m:e>
                    </m:acc>
                    <m:r>
                      <a:rPr lang="en-US" sz="2200" b="0" i="1" smtClean="0">
                        <a:latin typeface="Cambria Math" charset="0"/>
                      </a:rPr>
                      <m:t>⊕</m:t>
                    </m:r>
                    <m:r>
                      <a:rPr lang="en-US" sz="2200" b="0" i="1" smtClean="0">
                        <a:latin typeface="Cambria Math" charset="0"/>
                      </a:rPr>
                      <m:t>𝑥</m:t>
                    </m:r>
                  </m:oMath>
                </a14:m>
                <a:endParaRPr lang="en-US" sz="2200" dirty="0"/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2200" dirty="0"/>
                  <a:t>Output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charset="0"/>
                      </a:rPr>
                      <m:t>𝑓</m:t>
                    </m:r>
                    <m:r>
                      <a:rPr lang="en-US" sz="2200" b="0" i="1" smtClean="0">
                        <a:latin typeface="Cambria Math" charset="0"/>
                      </a:rPr>
                      <m:t>(</m:t>
                    </m:r>
                    <m:r>
                      <a:rPr lang="en-US" sz="2200" b="0" i="1" smtClean="0">
                        <a:latin typeface="Cambria Math" charset="0"/>
                      </a:rPr>
                      <m:t>𝑦</m:t>
                    </m:r>
                    <m:r>
                      <a:rPr lang="en-US" sz="2200" b="0" i="1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200" dirty="0"/>
                  <a:t> </a:t>
                </a: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6100" y="3710152"/>
                <a:ext cx="5073697" cy="1530034"/>
              </a:xfrm>
              <a:prstGeom prst="rect">
                <a:avLst/>
              </a:prstGeom>
              <a:blipFill rotWithShape="0">
                <a:blip r:embed="rId6"/>
                <a:stretch>
                  <a:fillRect l="-1319" r="-240" b="-4743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/>
          <p:cNvSpPr txBox="1"/>
          <p:nvPr/>
        </p:nvSpPr>
        <p:spPr>
          <a:xfrm>
            <a:off x="1331767" y="3423561"/>
            <a:ext cx="20024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[</a:t>
            </a:r>
            <a:r>
              <a:rPr lang="en-US" sz="2400" b="1" dirty="0"/>
              <a:t>B</a:t>
            </a:r>
            <a:r>
              <a:rPr lang="en-US" sz="2400" dirty="0"/>
              <a:t>GGKMRR23]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8712795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SPLIT" val="1"/>
  <p:tag name="PPSPLIT_ORIGINALSLIDENUMBER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42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37"/>
</p:tagLst>
</file>

<file path=ppt/tags/tag10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4"/>
</p:tagLst>
</file>

<file path=ppt/tags/tag10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5"/>
</p:tagLst>
</file>

<file path=ppt/tags/tag10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SPLIT" val="1"/>
  <p:tag name="PPSPLIT_ORIGINALSLIDENUMBER" val="27"/>
  <p:tag name="PPSPLIT_DONE" val="1"/>
</p:tagLst>
</file>

<file path=ppt/tags/tag10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4"/>
</p:tagLst>
</file>

<file path=ppt/tags/tag10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5"/>
</p:tagLst>
</file>

<file path=ppt/tags/tag10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SPLIT" val="1"/>
  <p:tag name="PPSPLIT_ORIGINALSLIDENUMBER" val="27"/>
  <p:tag name="PPSPLIT_DONE" val="1"/>
</p:tagLst>
</file>

<file path=ppt/tags/tag10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4"/>
</p:tagLst>
</file>

<file path=ppt/tags/tag10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5"/>
</p:tagLst>
</file>

<file path=ppt/tags/tag10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SPLIT" val="1"/>
  <p:tag name="PPSPLIT_ORIGINALSLIDENUMBER" val="27"/>
  <p:tag name="PPSPLIT_DONE" val="1"/>
</p:tagLst>
</file>

<file path=ppt/tags/tag10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4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38"/>
</p:tagLst>
</file>

<file path=ppt/tags/tag10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5"/>
</p:tagLst>
</file>

<file path=ppt/tags/tag10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SPLIT" val="1"/>
  <p:tag name="PPSPLIT_ORIGINALSLIDENUMBER" val="27"/>
  <p:tag name="PPSPLIT_DONE" val="1"/>
</p:tagLst>
</file>

<file path=ppt/tags/tag10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4"/>
</p:tagLst>
</file>

<file path=ppt/tags/tag10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5"/>
</p:tagLst>
</file>

<file path=ppt/tags/tag10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6"/>
</p:tagLst>
</file>

<file path=ppt/tags/tag10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7"/>
</p:tagLst>
</file>

<file path=ppt/tags/tag10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9"/>
</p:tagLst>
</file>

<file path=ppt/tags/tag10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"/>
</p:tagLst>
</file>

<file path=ppt/tags/tag10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SPLIT" val="1"/>
  <p:tag name="PPSPLIT_ORIGINALSLIDENUMBER" val="27"/>
</p:tagLst>
</file>

<file path=ppt/tags/tag10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4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40"/>
</p:tagLst>
</file>

<file path=ppt/tags/tag10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5"/>
</p:tagLst>
</file>

<file path=ppt/tags/tag10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6"/>
</p:tagLst>
</file>

<file path=ppt/tags/tag10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7"/>
</p:tagLst>
</file>

<file path=ppt/tags/tag10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9"/>
</p:tagLst>
</file>

<file path=ppt/tags/tag10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"/>
</p:tagLst>
</file>

<file path=ppt/tags/tag10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3"/>
</p:tagLst>
</file>

<file path=ppt/tags/tag10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4"/>
</p:tagLst>
</file>

<file path=ppt/tags/tag10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SPLIT" val="1"/>
  <p:tag name="PPSPLIT_ORIGINALSLIDENUMBER" val="28"/>
</p:tagLst>
</file>

<file path=ppt/tags/tag10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SPLIT" val="1"/>
  <p:tag name="PPSPLIT_ORIGINALSLIDENUMBER" val="29"/>
</p:tagLst>
</file>

<file path=ppt/tags/tag10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SPLIT" val="1"/>
  <p:tag name="PPSPLIT_ORIGINALSLIDENUMBER" val="30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41"/>
</p:tagLst>
</file>

<file path=ppt/tags/tag10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SPLIT" val="1"/>
  <p:tag name="PPSPLIT_ORIGINALSLIDENUMBER" val="31"/>
  <p:tag name="PPSPLIT_DONE" val="1"/>
</p:tagLst>
</file>

<file path=ppt/tags/tag10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4"/>
</p:tagLst>
</file>

<file path=ppt/tags/tag10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5"/>
</p:tagLst>
</file>

<file path=ppt/tags/tag10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6"/>
</p:tagLst>
</file>

<file path=ppt/tags/tag10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2"/>
</p:tagLst>
</file>

<file path=ppt/tags/tag10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3"/>
</p:tagLst>
</file>

<file path=ppt/tags/tag10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9"/>
</p:tagLst>
</file>

<file path=ppt/tags/tag10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1"/>
</p:tagLst>
</file>

<file path=ppt/tags/tag10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3"/>
</p:tagLst>
</file>

<file path=ppt/tags/tag10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SPLIT" val="1"/>
  <p:tag name="PPSPLIT_ORIGINALSLIDENUMBER" val="31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42"/>
</p:tagLst>
</file>

<file path=ppt/tags/tag10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4"/>
</p:tagLst>
</file>

<file path=ppt/tags/tag10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5"/>
</p:tagLst>
</file>

<file path=ppt/tags/tag10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6"/>
</p:tagLst>
</file>

<file path=ppt/tags/tag10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2"/>
</p:tagLst>
</file>

<file path=ppt/tags/tag10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3"/>
</p:tagLst>
</file>

<file path=ppt/tags/tag10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9"/>
</p:tagLst>
</file>

<file path=ppt/tags/tag10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1"/>
</p:tagLst>
</file>

<file path=ppt/tags/tag10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3"/>
</p:tagLst>
</file>

<file path=ppt/tags/tag10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SPLIT" val="1"/>
  <p:tag name="PPSPLIT_ORIGINALSLIDENUMBER" val="32"/>
</p:tagLst>
</file>

<file path=ppt/tags/tag10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SPLIT" val="1"/>
  <p:tag name="PPSPLIT_ORIGINALSLIDENUMBER" val="33"/>
  <p:tag name="PPSPLIT_DONE" val="1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43"/>
</p:tagLst>
</file>

<file path=ppt/tags/tag10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4"/>
</p:tagLst>
</file>

<file path=ppt/tags/tag10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5"/>
</p:tagLst>
</file>

<file path=ppt/tags/tag10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SPLIT" val="1"/>
  <p:tag name="PPSPLIT_ORIGINALSLIDENUMBER" val="33"/>
  <p:tag name="PPSPLIT_DONE" val="1"/>
</p:tagLst>
</file>

<file path=ppt/tags/tag10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4"/>
</p:tagLst>
</file>

<file path=ppt/tags/tag10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5"/>
</p:tagLst>
</file>

<file path=ppt/tags/tag10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SPLIT" val="1"/>
  <p:tag name="PPSPLIT_ORIGINALSLIDENUMBER" val="33"/>
</p:tagLst>
</file>

<file path=ppt/tags/tag10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4"/>
</p:tagLst>
</file>

<file path=ppt/tags/tag10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5"/>
</p:tagLst>
</file>

<file path=ppt/tags/tag10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SPLIT" val="1"/>
  <p:tag name="PPSPLIT_ORIGINALSLIDENUMBER" val="34"/>
  <p:tag name="PPSPLIT_DONE" val="1"/>
</p:tagLst>
</file>

<file path=ppt/tags/tag10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4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44"/>
</p:tagLst>
</file>

<file path=ppt/tags/tag10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5"/>
</p:tagLst>
</file>

<file path=ppt/tags/tag10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SPLIT" val="1"/>
  <p:tag name="PPSPLIT_ORIGINALSLIDENUMBER" val="34"/>
  <p:tag name="PPSPLIT_DONE" val="1"/>
</p:tagLst>
</file>

<file path=ppt/tags/tag10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4"/>
</p:tagLst>
</file>

<file path=ppt/tags/tag10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5"/>
</p:tagLst>
</file>

<file path=ppt/tags/tag10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SPLIT" val="1"/>
  <p:tag name="PPSPLIT_ORIGINALSLIDENUMBER" val="34"/>
  <p:tag name="PPSPLIT_DONE" val="1"/>
</p:tagLst>
</file>

<file path=ppt/tags/tag10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4"/>
</p:tagLst>
</file>

<file path=ppt/tags/tag10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5"/>
</p:tagLst>
</file>

<file path=ppt/tags/tag10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SPLIT" val="1"/>
  <p:tag name="PPSPLIT_ORIGINALSLIDENUMBER" val="34"/>
  <p:tag name="PPSPLIT_DONE" val="1"/>
</p:tagLst>
</file>

<file path=ppt/tags/tag10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4"/>
</p:tagLst>
</file>

<file path=ppt/tags/tag10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5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45"/>
</p:tagLst>
</file>

<file path=ppt/tags/tag10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SPLIT" val="1"/>
  <p:tag name="PPSPLIT_ORIGINALSLIDENUMBER" val="34"/>
</p:tagLst>
</file>

<file path=ppt/tags/tag10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4"/>
</p:tagLst>
</file>

<file path=ppt/tags/tag10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5"/>
</p:tagLst>
</file>

<file path=ppt/tags/tag10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SPLIT" val="1"/>
  <p:tag name="PPSPLIT_ORIGINALSLIDENUMBER" val="35"/>
  <p:tag name="PPSPLIT_DONE" val="1"/>
</p:tagLst>
</file>

<file path=ppt/tags/tag10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4"/>
</p:tagLst>
</file>

<file path=ppt/tags/tag10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5"/>
</p:tagLst>
</file>

<file path=ppt/tags/tag10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7"/>
</p:tagLst>
</file>

<file path=ppt/tags/tag10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SPLIT" val="1"/>
  <p:tag name="PPSPLIT_ORIGINALSLIDENUMBER" val="35"/>
  <p:tag name="PPSPLIT_DONE" val="1"/>
</p:tagLst>
</file>

<file path=ppt/tags/tag10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4"/>
</p:tagLst>
</file>

<file path=ppt/tags/tag10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5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050"/>
</p:tagLst>
</file>

<file path=ppt/tags/tag10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6"/>
</p:tagLst>
</file>

<file path=ppt/tags/tag10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7"/>
</p:tagLst>
</file>

<file path=ppt/tags/tag10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SPLIT" val="1"/>
  <p:tag name="PPSPLIT_ORIGINALSLIDENUMBER" val="35"/>
  <p:tag name="PPSPLIT_DONE" val="1"/>
</p:tagLst>
</file>

<file path=ppt/tags/tag10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4"/>
</p:tagLst>
</file>

<file path=ppt/tags/tag10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5"/>
</p:tagLst>
</file>

<file path=ppt/tags/tag10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6"/>
</p:tagLst>
</file>

<file path=ppt/tags/tag10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7"/>
</p:tagLst>
</file>

<file path=ppt/tags/tag10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SPLIT" val="1"/>
  <p:tag name="PPSPLIT_ORIGINALSLIDENUMBER" val="35"/>
  <p:tag name="PPSPLIT_DONE" val="1"/>
</p:tagLst>
</file>

<file path=ppt/tags/tag10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4"/>
</p:tagLst>
</file>

<file path=ppt/tags/tag10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5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3"/>
</p:tagLst>
</file>

<file path=ppt/tags/tag10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6"/>
</p:tagLst>
</file>

<file path=ppt/tags/tag10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7"/>
</p:tagLst>
</file>

<file path=ppt/tags/tag10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SPLIT" val="1"/>
  <p:tag name="PPSPLIT_ORIGINALSLIDENUMBER" val="35"/>
</p:tagLst>
</file>

<file path=ppt/tags/tag10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4"/>
</p:tagLst>
</file>

<file path=ppt/tags/tag10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5"/>
</p:tagLst>
</file>

<file path=ppt/tags/tag10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6"/>
</p:tagLst>
</file>

<file path=ppt/tags/tag10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7"/>
</p:tagLst>
</file>

<file path=ppt/tags/tag10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SPLIT" val="1"/>
  <p:tag name="PPSPLIT_ORIGINALSLIDENUMBER" val="36"/>
  <p:tag name="PPSPLIT_DONE" val="1"/>
</p:tagLst>
</file>

<file path=ppt/tags/tag10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4"/>
</p:tagLst>
</file>

<file path=ppt/tags/tag10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3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43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SPLIT" val="1"/>
  <p:tag name="PPSPLIT_ORIGINALSLIDENUMBER" val="7"/>
  <p:tag name="PPSPLIT_DONE" val="1"/>
</p:tagLst>
</file>

<file path=ppt/tags/tag1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8"/>
</p:tagLst>
</file>

<file path=ppt/tags/tag1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1"/>
</p:tagLst>
</file>

<file path=ppt/tags/tag1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49"/>
</p:tagLst>
</file>

<file path=ppt/tags/tag1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52"/>
</p:tagLst>
</file>

<file path=ppt/tags/tag1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53"/>
</p:tagLst>
</file>

<file path=ppt/tags/tag1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55"/>
</p:tagLst>
</file>

<file path=ppt/tags/tag1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56"/>
</p:tagLst>
</file>

<file path=ppt/tags/tag1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57"/>
</p:tagLst>
</file>

<file path=ppt/tags/tag1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58"/>
</p:tagLst>
</file>

<file path=ppt/tags/tag1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50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"/>
</p:tagLst>
</file>

<file path=ppt/tags/tag1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59"/>
</p:tagLst>
</file>

<file path=ppt/tags/tag1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SPLIT" val="1"/>
  <p:tag name="PPSPLIT_ORIGINALSLIDENUMBER" val="36"/>
  <p:tag name="PPSPLIT_DONE" val="1"/>
</p:tagLst>
</file>

<file path=ppt/tags/tag1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4"/>
</p:tagLst>
</file>

<file path=ppt/tags/tag1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3"/>
</p:tagLst>
</file>

<file path=ppt/tags/tag1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8"/>
</p:tagLst>
</file>

<file path=ppt/tags/tag1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1"/>
</p:tagLst>
</file>

<file path=ppt/tags/tag1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37"/>
</p:tagLst>
</file>

<file path=ppt/tags/tag1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45"/>
</p:tagLst>
</file>

<file path=ppt/tags/tag1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49"/>
</p:tagLst>
</file>

<file path=ppt/tags/tag1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52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66"/>
</p:tagLst>
</file>

<file path=ppt/tags/tag1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53"/>
</p:tagLst>
</file>

<file path=ppt/tags/tag1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55"/>
</p:tagLst>
</file>

<file path=ppt/tags/tag1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56"/>
</p:tagLst>
</file>

<file path=ppt/tags/tag1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57"/>
</p:tagLst>
</file>

<file path=ppt/tags/tag1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58"/>
</p:tagLst>
</file>

<file path=ppt/tags/tag1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50"/>
</p:tagLst>
</file>

<file path=ppt/tags/tag1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59"/>
</p:tagLst>
</file>

<file path=ppt/tags/tag1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5"/>
</p:tagLst>
</file>

<file path=ppt/tags/tag1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SPLIT" val="1"/>
  <p:tag name="PPSPLIT_ORIGINALSLIDENUMBER" val="36"/>
  <p:tag name="PPSPLIT_DONE" val="1"/>
</p:tagLst>
</file>

<file path=ppt/tags/tag1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4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70"/>
</p:tagLst>
</file>

<file path=ppt/tags/tag1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3"/>
</p:tagLst>
</file>

<file path=ppt/tags/tag1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8"/>
</p:tagLst>
</file>

<file path=ppt/tags/tag1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1"/>
</p:tagLst>
</file>

<file path=ppt/tags/tag1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9"/>
</p:tagLst>
</file>

<file path=ppt/tags/tag1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30"/>
</p:tagLst>
</file>

<file path=ppt/tags/tag1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31"/>
</p:tagLst>
</file>

<file path=ppt/tags/tag1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33"/>
</p:tagLst>
</file>

<file path=ppt/tags/tag1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34"/>
</p:tagLst>
</file>

<file path=ppt/tags/tag1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37"/>
</p:tagLst>
</file>

<file path=ppt/tags/tag1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38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71"/>
</p:tagLst>
</file>

<file path=ppt/tags/tag1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39"/>
</p:tagLst>
</file>

<file path=ppt/tags/tag1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40"/>
</p:tagLst>
</file>

<file path=ppt/tags/tag1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42"/>
</p:tagLst>
</file>

<file path=ppt/tags/tag1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43"/>
</p:tagLst>
</file>

<file path=ppt/tags/tag1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44"/>
</p:tagLst>
</file>

<file path=ppt/tags/tag1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45"/>
</p:tagLst>
</file>

<file path=ppt/tags/tag1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49"/>
</p:tagLst>
</file>

<file path=ppt/tags/tag1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52"/>
</p:tagLst>
</file>

<file path=ppt/tags/tag1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53"/>
</p:tagLst>
</file>

<file path=ppt/tags/tag1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55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72"/>
</p:tagLst>
</file>

<file path=ppt/tags/tag1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56"/>
</p:tagLst>
</file>

<file path=ppt/tags/tag1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57"/>
</p:tagLst>
</file>

<file path=ppt/tags/tag1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58"/>
</p:tagLst>
</file>

<file path=ppt/tags/tag1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48"/>
</p:tagLst>
</file>

<file path=ppt/tags/tag1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50"/>
</p:tagLst>
</file>

<file path=ppt/tags/tag1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59"/>
</p:tagLst>
</file>

<file path=ppt/tags/tag1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5"/>
</p:tagLst>
</file>

<file path=ppt/tags/tag1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7"/>
</p:tagLst>
</file>

<file path=ppt/tags/tag1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9"/>
</p:tagLst>
</file>

<file path=ppt/tags/tag1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SPLIT" val="1"/>
  <p:tag name="PPSPLIT_ORIGINALSLIDENUMBER" val="36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75"/>
</p:tagLst>
</file>

<file path=ppt/tags/tag1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4"/>
</p:tagLst>
</file>

<file path=ppt/tags/tag1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3"/>
</p:tagLst>
</file>

<file path=ppt/tags/tag1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8"/>
</p:tagLst>
</file>

<file path=ppt/tags/tag1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1"/>
</p:tagLst>
</file>

<file path=ppt/tags/tag1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044"/>
</p:tagLst>
</file>

<file path=ppt/tags/tag1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4"/>
</p:tagLst>
</file>

<file path=ppt/tags/tag1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7"/>
</p:tagLst>
</file>

<file path=ppt/tags/tag1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8"/>
</p:tagLst>
</file>

<file path=ppt/tags/tag1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9"/>
</p:tagLst>
</file>

<file path=ppt/tags/tag1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30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8"/>
</p:tagLst>
</file>

<file path=ppt/tags/tag1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31"/>
</p:tagLst>
</file>

<file path=ppt/tags/tag1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33"/>
</p:tagLst>
</file>

<file path=ppt/tags/tag1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34"/>
</p:tagLst>
</file>

<file path=ppt/tags/tag1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35"/>
</p:tagLst>
</file>

<file path=ppt/tags/tag1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36"/>
</p:tagLst>
</file>

<file path=ppt/tags/tag1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37"/>
</p:tagLst>
</file>

<file path=ppt/tags/tag1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38"/>
</p:tagLst>
</file>

<file path=ppt/tags/tag1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39"/>
</p:tagLst>
</file>

<file path=ppt/tags/tag1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40"/>
</p:tagLst>
</file>

<file path=ppt/tags/tag1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42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35"/>
</p:tagLst>
</file>

<file path=ppt/tags/tag1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43"/>
</p:tagLst>
</file>

<file path=ppt/tags/tag1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44"/>
</p:tagLst>
</file>

<file path=ppt/tags/tag1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45"/>
</p:tagLst>
</file>

<file path=ppt/tags/tag1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49"/>
</p:tagLst>
</file>

<file path=ppt/tags/tag1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52"/>
</p:tagLst>
</file>

<file path=ppt/tags/tag1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53"/>
</p:tagLst>
</file>

<file path=ppt/tags/tag1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55"/>
</p:tagLst>
</file>

<file path=ppt/tags/tag1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56"/>
</p:tagLst>
</file>

<file path=ppt/tags/tag1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57"/>
</p:tagLst>
</file>

<file path=ppt/tags/tag1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58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36"/>
</p:tagLst>
</file>

<file path=ppt/tags/tag1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41"/>
</p:tagLst>
</file>

<file path=ppt/tags/tag1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47"/>
</p:tagLst>
</file>

<file path=ppt/tags/tag1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48"/>
</p:tagLst>
</file>

<file path=ppt/tags/tag1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50"/>
</p:tagLst>
</file>

<file path=ppt/tags/tag1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59"/>
</p:tagLst>
</file>

<file path=ppt/tags/tag1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5"/>
</p:tagLst>
</file>

<file path=ppt/tags/tag1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6"/>
</p:tagLst>
</file>

<file path=ppt/tags/tag1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60"/>
</p:tagLst>
</file>

<file path=ppt/tags/tag1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7"/>
</p:tagLst>
</file>

<file path=ppt/tags/tag1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9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44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37"/>
</p:tagLst>
</file>

<file path=ppt/tags/tag1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SPLIT" val="1"/>
  <p:tag name="PPSPLIT_ORIGINALSLIDENUMBER" val="37"/>
  <p:tag name="PPSPLIT_DONE" val="1"/>
</p:tagLst>
</file>

<file path=ppt/tags/tag1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4"/>
</p:tagLst>
</file>

<file path=ppt/tags/tag1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"/>
</p:tagLst>
</file>

<file path=ppt/tags/tag1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SPLIT" val="1"/>
  <p:tag name="PPSPLIT_ORIGINALSLIDENUMBER" val="37"/>
  <p:tag name="PPSPLIT_DONE" val="1"/>
</p:tagLst>
</file>

<file path=ppt/tags/tag1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4"/>
</p:tagLst>
</file>

<file path=ppt/tags/tag1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"/>
</p:tagLst>
</file>

<file path=ppt/tags/tag1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SPLIT" val="1"/>
  <p:tag name="PPSPLIT_ORIGINALSLIDENUMBER" val="37"/>
  <p:tag name="PPSPLIT_DONE" val="1"/>
</p:tagLst>
</file>

<file path=ppt/tags/tag1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4"/>
</p:tagLst>
</file>

<file path=ppt/tags/tag1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"/>
</p:tagLst>
</file>

<file path=ppt/tags/tag1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SPLIT" val="1"/>
  <p:tag name="PPSPLIT_ORIGINALSLIDENUMBER" val="37"/>
  <p:tag name="PPSPLIT_DONE" val="1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38"/>
</p:tagLst>
</file>

<file path=ppt/tags/tag1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4"/>
</p:tagLst>
</file>

<file path=ppt/tags/tag1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"/>
</p:tagLst>
</file>

<file path=ppt/tags/tag1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SPLIT" val="1"/>
  <p:tag name="PPSPLIT_ORIGINALSLIDENUMBER" val="37"/>
  <p:tag name="PPSPLIT_DONE" val="1"/>
</p:tagLst>
</file>

<file path=ppt/tags/tag1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4"/>
</p:tagLst>
</file>

<file path=ppt/tags/tag1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"/>
</p:tagLst>
</file>

<file path=ppt/tags/tag1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SPLIT" val="1"/>
  <p:tag name="PPSPLIT_ORIGINALSLIDENUMBER" val="37"/>
  <p:tag name="PPSPLIT_DONE" val="1"/>
</p:tagLst>
</file>

<file path=ppt/tags/tag1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4"/>
</p:tagLst>
</file>

<file path=ppt/tags/tag1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"/>
</p:tagLst>
</file>

<file path=ppt/tags/tag1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SPLIT" val="1"/>
  <p:tag name="PPSPLIT_ORIGINALSLIDENUMBER" val="37"/>
</p:tagLst>
</file>

<file path=ppt/tags/tag1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4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40"/>
</p:tagLst>
</file>

<file path=ppt/tags/tag1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"/>
</p:tagLst>
</file>

<file path=ppt/tags/tag1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SPLIT" val="1"/>
  <p:tag name="PPSPLIT_ORIGINALSLIDENUMBER" val="38"/>
  <p:tag name="PPSPLIT_DONE" val="1"/>
</p:tagLst>
</file>

<file path=ppt/tags/tag1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4"/>
</p:tagLst>
</file>

<file path=ppt/tags/tag1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5"/>
</p:tagLst>
</file>

<file path=ppt/tags/tag1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SPLIT" val="1"/>
  <p:tag name="PPSPLIT_ORIGINALSLIDENUMBER" val="38"/>
  <p:tag name="PPSPLIT_DONE" val="1"/>
</p:tagLst>
</file>

<file path=ppt/tags/tag1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4"/>
</p:tagLst>
</file>

<file path=ppt/tags/tag1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5"/>
</p:tagLst>
</file>

<file path=ppt/tags/tag1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SPLIT" val="1"/>
  <p:tag name="PPSPLIT_ORIGINALSLIDENUMBER" val="38"/>
  <p:tag name="PPSPLIT_DONE" val="1"/>
</p:tagLst>
</file>

<file path=ppt/tags/tag1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4"/>
</p:tagLst>
</file>

<file path=ppt/tags/tag1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5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41"/>
</p:tagLst>
</file>

<file path=ppt/tags/tag1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SPLIT" val="1"/>
  <p:tag name="PPSPLIT_ORIGINALSLIDENUMBER" val="38"/>
  <p:tag name="PPSPLIT_DONE" val="1"/>
</p:tagLst>
</file>

<file path=ppt/tags/tag1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4"/>
</p:tagLst>
</file>

<file path=ppt/tags/tag1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5"/>
</p:tagLst>
</file>

<file path=ppt/tags/tag1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SPLIT" val="1"/>
  <p:tag name="PPSPLIT_ORIGINALSLIDENUMBER" val="38"/>
  <p:tag name="PPSPLIT_DONE" val="1"/>
</p:tagLst>
</file>

<file path=ppt/tags/tag1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4"/>
</p:tagLst>
</file>

<file path=ppt/tags/tag1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5"/>
</p:tagLst>
</file>

<file path=ppt/tags/tag1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SPLIT" val="1"/>
  <p:tag name="PPSPLIT_ORIGINALSLIDENUMBER" val="38"/>
  <p:tag name="PPSPLIT_DONE" val="1"/>
</p:tagLst>
</file>

<file path=ppt/tags/tag1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4"/>
</p:tagLst>
</file>

<file path=ppt/tags/tag1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5"/>
</p:tagLst>
</file>

<file path=ppt/tags/tag1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SPLIT" val="1"/>
  <p:tag name="PPSPLIT_ORIGINALSLIDENUMBER" val="38"/>
  <p:tag name="PPSPLIT_DONE" val="1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42"/>
</p:tagLst>
</file>

<file path=ppt/tags/tag1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4"/>
</p:tagLst>
</file>

<file path=ppt/tags/tag1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5"/>
</p:tagLst>
</file>

<file path=ppt/tags/tag1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SPLIT" val="1"/>
  <p:tag name="PPSPLIT_ORIGINALSLIDENUMBER" val="38"/>
</p:tagLst>
</file>

<file path=ppt/tags/tag1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4"/>
</p:tagLst>
</file>

<file path=ppt/tags/tag1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5"/>
</p:tagLst>
</file>

<file path=ppt/tags/tag1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SPLIT" val="1"/>
  <p:tag name="PPSPLIT_ORIGINALSLIDENUMBER" val="39"/>
  <p:tag name="PPSPLIT_DONE" val="1"/>
</p:tagLst>
</file>

<file path=ppt/tags/tag1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5"/>
</p:tagLst>
</file>

<file path=ppt/tags/tag1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8"/>
</p:tagLst>
</file>

<file path=ppt/tags/tag1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32"/>
</p:tagLst>
</file>

<file path=ppt/tags/tag1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34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43"/>
</p:tagLst>
</file>

<file path=ppt/tags/tag1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35"/>
</p:tagLst>
</file>

<file path=ppt/tags/tag1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3"/>
</p:tagLst>
</file>

<file path=ppt/tags/tag1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SPLIT" val="1"/>
  <p:tag name="PPSPLIT_ORIGINALSLIDENUMBER" val="39"/>
  <p:tag name="PPSPLIT_DONE" val="1"/>
</p:tagLst>
</file>

<file path=ppt/tags/tag1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5"/>
</p:tagLst>
</file>

<file path=ppt/tags/tag1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7"/>
</p:tagLst>
</file>

<file path=ppt/tags/tag1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8"/>
</p:tagLst>
</file>

<file path=ppt/tags/tag1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8"/>
</p:tagLst>
</file>

<file path=ppt/tags/tag1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32"/>
</p:tagLst>
</file>

<file path=ppt/tags/tag1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34"/>
</p:tagLst>
</file>

<file path=ppt/tags/tag1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35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44"/>
</p:tagLst>
</file>

<file path=ppt/tags/tag1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3"/>
</p:tagLst>
</file>

<file path=ppt/tags/tag1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SPLIT" val="1"/>
  <p:tag name="PPSPLIT_ORIGINALSLIDENUMBER" val="39"/>
  <p:tag name="PPSPLIT_DONE" val="1"/>
</p:tagLst>
</file>

<file path=ppt/tags/tag1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5"/>
</p:tagLst>
</file>

<file path=ppt/tags/tag1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7"/>
</p:tagLst>
</file>

<file path=ppt/tags/tag1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8"/>
</p:tagLst>
</file>

<file path=ppt/tags/tag1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0"/>
</p:tagLst>
</file>

<file path=ppt/tags/tag1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1"/>
</p:tagLst>
</file>

<file path=ppt/tags/tag1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2"/>
</p:tagLst>
</file>

<file path=ppt/tags/tag1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3"/>
</p:tagLst>
</file>

<file path=ppt/tags/tag1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8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45"/>
</p:tagLst>
</file>

<file path=ppt/tags/tag1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32"/>
</p:tagLst>
</file>

<file path=ppt/tags/tag1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34"/>
</p:tagLst>
</file>

<file path=ppt/tags/tag1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35"/>
</p:tagLst>
</file>

<file path=ppt/tags/tag1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3"/>
</p:tagLst>
</file>

<file path=ppt/tags/tag1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SPLIT" val="1"/>
  <p:tag name="PPSPLIT_ORIGINALSLIDENUMBER" val="39"/>
  <p:tag name="PPSPLIT_DONE" val="1"/>
</p:tagLst>
</file>

<file path=ppt/tags/tag1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5"/>
</p:tagLst>
</file>

<file path=ppt/tags/tag1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7"/>
</p:tagLst>
</file>

<file path=ppt/tags/tag1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8"/>
</p:tagLst>
</file>

<file path=ppt/tags/tag1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0"/>
</p:tagLst>
</file>

<file path=ppt/tags/tag1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1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050"/>
</p:tagLst>
</file>

<file path=ppt/tags/tag1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2"/>
</p:tagLst>
</file>

<file path=ppt/tags/tag1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3"/>
</p:tagLst>
</file>

<file path=ppt/tags/tag1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4"/>
</p:tagLst>
</file>

<file path=ppt/tags/tag1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6"/>
</p:tagLst>
</file>

<file path=ppt/tags/tag1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7"/>
</p:tagLst>
</file>

<file path=ppt/tags/tag1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8"/>
</p:tagLst>
</file>

<file path=ppt/tags/tag1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8"/>
</p:tagLst>
</file>

<file path=ppt/tags/tag1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32"/>
</p:tagLst>
</file>

<file path=ppt/tags/tag1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34"/>
</p:tagLst>
</file>

<file path=ppt/tags/tag1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35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3"/>
</p:tagLst>
</file>

<file path=ppt/tags/tag1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3"/>
</p:tagLst>
</file>

<file path=ppt/tags/tag1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SPLIT" val="1"/>
  <p:tag name="PPSPLIT_ORIGINALSLIDENUMBER" val="39"/>
  <p:tag name="PPSPLIT_DONE" val="1"/>
</p:tagLst>
</file>

<file path=ppt/tags/tag1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5"/>
</p:tagLst>
</file>

<file path=ppt/tags/tag1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7"/>
</p:tagLst>
</file>

<file path=ppt/tags/tag1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8"/>
</p:tagLst>
</file>

<file path=ppt/tags/tag1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0"/>
</p:tagLst>
</file>

<file path=ppt/tags/tag1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1"/>
</p:tagLst>
</file>

<file path=ppt/tags/tag1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2"/>
</p:tagLst>
</file>

<file path=ppt/tags/tag1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3"/>
</p:tagLst>
</file>

<file path=ppt/tags/tag1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4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3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SPLIT" val="1"/>
  <p:tag name="PPSPLIT_ORIGINALSLIDENUMBER" val="7"/>
</p:tagLst>
</file>

<file path=ppt/tags/tag1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6"/>
</p:tagLst>
</file>

<file path=ppt/tags/tag1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7"/>
</p:tagLst>
</file>

<file path=ppt/tags/tag1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8"/>
</p:tagLst>
</file>

<file path=ppt/tags/tag1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9"/>
</p:tagLst>
</file>

<file path=ppt/tags/tag1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0"/>
</p:tagLst>
</file>

<file path=ppt/tags/tag1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1"/>
</p:tagLst>
</file>

<file path=ppt/tags/tag1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8"/>
</p:tagLst>
</file>

<file path=ppt/tags/tag13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32"/>
</p:tagLst>
</file>

<file path=ppt/tags/tag13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34"/>
</p:tagLst>
</file>

<file path=ppt/tags/tag13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35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"/>
</p:tagLst>
</file>

<file path=ppt/tags/tag1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36"/>
</p:tagLst>
</file>

<file path=ppt/tags/tag13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"/>
</p:tagLst>
</file>

<file path=ppt/tags/tag13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3"/>
</p:tagLst>
</file>

<file path=ppt/tags/tag13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SPLIT" val="1"/>
  <p:tag name="PPSPLIT_ORIGINALSLIDENUMBER" val="39"/>
</p:tagLst>
</file>

<file path=ppt/tags/tag13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5"/>
</p:tagLst>
</file>

<file path=ppt/tags/tag13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7"/>
</p:tagLst>
</file>

<file path=ppt/tags/tag13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8"/>
</p:tagLst>
</file>

<file path=ppt/tags/tag13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0"/>
</p:tagLst>
</file>

<file path=ppt/tags/tag13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1"/>
</p:tagLst>
</file>

<file path=ppt/tags/tag13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2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66"/>
</p:tagLst>
</file>

<file path=ppt/tags/tag13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3"/>
</p:tagLst>
</file>

<file path=ppt/tags/tag13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4"/>
</p:tagLst>
</file>

<file path=ppt/tags/tag13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6"/>
</p:tagLst>
</file>

<file path=ppt/tags/tag13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7"/>
</p:tagLst>
</file>

<file path=ppt/tags/tag13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8"/>
</p:tagLst>
</file>

<file path=ppt/tags/tag13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9"/>
</p:tagLst>
</file>

<file path=ppt/tags/tag13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0"/>
</p:tagLst>
</file>

<file path=ppt/tags/tag13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1"/>
</p:tagLst>
</file>

<file path=ppt/tags/tag13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9"/>
</p:tagLst>
</file>

<file path=ppt/tags/tag13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30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70"/>
</p:tagLst>
</file>

<file path=ppt/tags/tag13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8"/>
</p:tagLst>
</file>

<file path=ppt/tags/tag13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32"/>
</p:tagLst>
</file>

<file path=ppt/tags/tag13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34"/>
</p:tagLst>
</file>

<file path=ppt/tags/tag13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35"/>
</p:tagLst>
</file>

<file path=ppt/tags/tag13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36"/>
</p:tagLst>
</file>

<file path=ppt/tags/tag13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"/>
</p:tagLst>
</file>

<file path=ppt/tags/tag13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3"/>
</p:tagLst>
</file>

<file path=ppt/tags/tag13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SPLIT" val="1"/>
  <p:tag name="PPSPLIT_ORIGINALSLIDENUMBER" val="40"/>
  <p:tag name="PPSPLIT_DONE" val="1"/>
</p:tagLst>
</file>

<file path=ppt/tags/tag13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7"/>
</p:tagLst>
</file>

<file path=ppt/tags/tag13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SPLIT" val="1"/>
  <p:tag name="PPSPLIT_ORIGINALSLIDENUMBER" val="40"/>
  <p:tag name="PPSPLIT_DONE" val="1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71"/>
</p:tagLst>
</file>

<file path=ppt/tags/tag13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7"/>
</p:tagLst>
</file>

<file path=ppt/tags/tag13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9"/>
</p:tagLst>
</file>

<file path=ppt/tags/tag13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SPLIT" val="1"/>
  <p:tag name="PPSPLIT_ORIGINALSLIDENUMBER" val="40"/>
  <p:tag name="PPSPLIT_DONE" val="1"/>
</p:tagLst>
</file>

<file path=ppt/tags/tag13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7"/>
</p:tagLst>
</file>

<file path=ppt/tags/tag13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9"/>
</p:tagLst>
</file>

<file path=ppt/tags/tag13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2"/>
</p:tagLst>
</file>

<file path=ppt/tags/tag13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"/>
</p:tagLst>
</file>

<file path=ppt/tags/tag13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3"/>
</p:tagLst>
</file>

<file path=ppt/tags/tag13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4"/>
</p:tagLst>
</file>

<file path=ppt/tags/tag13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4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72"/>
</p:tagLst>
</file>

<file path=ppt/tags/tag13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6"/>
</p:tagLst>
</file>

<file path=ppt/tags/tag13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8"/>
</p:tagLst>
</file>

<file path=ppt/tags/tag13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0"/>
</p:tagLst>
</file>

<file path=ppt/tags/tag13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2"/>
</p:tagLst>
</file>

<file path=ppt/tags/tag13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4"/>
</p:tagLst>
</file>

<file path=ppt/tags/tag13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SPLIT" val="1"/>
  <p:tag name="PPSPLIT_ORIGINALSLIDENUMBER" val="40"/>
  <p:tag name="PPSPLIT_DONE" val="1"/>
</p:tagLst>
</file>

<file path=ppt/tags/tag13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7"/>
</p:tagLst>
</file>

<file path=ppt/tags/tag13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9"/>
</p:tagLst>
</file>

<file path=ppt/tags/tag13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1"/>
</p:tagLst>
</file>

<file path=ppt/tags/tag13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2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75"/>
</p:tagLst>
</file>

<file path=ppt/tags/tag13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3"/>
</p:tagLst>
</file>

<file path=ppt/tags/tag13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"/>
</p:tagLst>
</file>

<file path=ppt/tags/tag13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3"/>
</p:tagLst>
</file>

<file path=ppt/tags/tag13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4"/>
</p:tagLst>
</file>

<file path=ppt/tags/tag13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4"/>
</p:tagLst>
</file>

<file path=ppt/tags/tag13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6"/>
</p:tagLst>
</file>

<file path=ppt/tags/tag13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8"/>
</p:tagLst>
</file>

<file path=ppt/tags/tag13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0"/>
</p:tagLst>
</file>

<file path=ppt/tags/tag13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2"/>
</p:tagLst>
</file>

<file path=ppt/tags/tag13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4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8"/>
</p:tagLst>
</file>

<file path=ppt/tags/tag13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SPLIT" val="1"/>
  <p:tag name="PPSPLIT_ORIGINALSLIDENUMBER" val="40"/>
</p:tagLst>
</file>

<file path=ppt/tags/tag13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7"/>
</p:tagLst>
</file>

<file path=ppt/tags/tag13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8"/>
</p:tagLst>
</file>

<file path=ppt/tags/tag13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9"/>
</p:tagLst>
</file>

<file path=ppt/tags/tag13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1"/>
</p:tagLst>
</file>

<file path=ppt/tags/tag13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2"/>
</p:tagLst>
</file>

<file path=ppt/tags/tag13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3"/>
</p:tagLst>
</file>

<file path=ppt/tags/tag13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"/>
</p:tagLst>
</file>

<file path=ppt/tags/tag13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3"/>
</p:tagLst>
</file>

<file path=ppt/tags/tag13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4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35"/>
</p:tagLst>
</file>

<file path=ppt/tags/tag13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4"/>
</p:tagLst>
</file>

<file path=ppt/tags/tag13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6"/>
</p:tagLst>
</file>

<file path=ppt/tags/tag13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8"/>
</p:tagLst>
</file>

<file path=ppt/tags/tag13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0"/>
</p:tagLst>
</file>

<file path=ppt/tags/tag13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2"/>
</p:tagLst>
</file>

<file path=ppt/tags/tag13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4"/>
</p:tagLst>
</file>

<file path=ppt/tags/tag13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SPLIT" val="1"/>
  <p:tag name="PPSPLIT_ORIGINALSLIDENUMBER" val="41"/>
  <p:tag name="PPSPLIT_DONE" val="1"/>
</p:tagLst>
</file>

<file path=ppt/tags/tag13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7"/>
</p:tagLst>
</file>

<file path=ppt/tags/tag13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8"/>
</p:tagLst>
</file>

<file path=ppt/tags/tag13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7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36"/>
</p:tagLst>
</file>

<file path=ppt/tags/tag13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8"/>
</p:tagLst>
</file>

<file path=ppt/tags/tag13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5"/>
</p:tagLst>
</file>

<file path=ppt/tags/tag13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6"/>
</p:tagLst>
</file>

<file path=ppt/tags/tag13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7"/>
</p:tagLst>
</file>

<file path=ppt/tags/tag13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8"/>
</p:tagLst>
</file>

<file path=ppt/tags/tag13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9"/>
</p:tagLst>
</file>

<file path=ppt/tags/tag13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30"/>
</p:tagLst>
</file>

<file path=ppt/tags/tag13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31"/>
</p:tagLst>
</file>

<file path=ppt/tags/tag13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32"/>
</p:tagLst>
</file>

<file path=ppt/tags/tag13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33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4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37"/>
</p:tagLst>
</file>

<file path=ppt/tags/tag14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SPLIT" val="1"/>
  <p:tag name="PPSPLIT_ORIGINALSLIDENUMBER" val="41"/>
  <p:tag name="PPSPLIT_DONE" val="1"/>
</p:tagLst>
</file>

<file path=ppt/tags/tag14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7"/>
</p:tagLst>
</file>

<file path=ppt/tags/tag14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8"/>
</p:tagLst>
</file>

<file path=ppt/tags/tag14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7"/>
</p:tagLst>
</file>

<file path=ppt/tags/tag14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8"/>
</p:tagLst>
</file>

<file path=ppt/tags/tag14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5"/>
</p:tagLst>
</file>

<file path=ppt/tags/tag14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6"/>
</p:tagLst>
</file>

<file path=ppt/tags/tag14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7"/>
</p:tagLst>
</file>

<file path=ppt/tags/tag14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8"/>
</p:tagLst>
</file>

<file path=ppt/tags/tag14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9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38"/>
</p:tagLst>
</file>

<file path=ppt/tags/tag14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30"/>
</p:tagLst>
</file>

<file path=ppt/tags/tag14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31"/>
</p:tagLst>
</file>

<file path=ppt/tags/tag14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32"/>
</p:tagLst>
</file>

<file path=ppt/tags/tag14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33"/>
</p:tagLst>
</file>

<file path=ppt/tags/tag14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SPLIT" val="1"/>
  <p:tag name="PPSPLIT_ORIGINALSLIDENUMBER" val="41"/>
  <p:tag name="PPSPLIT_DONE" val="1"/>
</p:tagLst>
</file>

<file path=ppt/tags/tag14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7"/>
</p:tagLst>
</file>

<file path=ppt/tags/tag14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8"/>
</p:tagLst>
</file>

<file path=ppt/tags/tag14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7"/>
</p:tagLst>
</file>

<file path=ppt/tags/tag14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8"/>
</p:tagLst>
</file>

<file path=ppt/tags/tag14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5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40"/>
</p:tagLst>
</file>

<file path=ppt/tags/tag14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6"/>
</p:tagLst>
</file>

<file path=ppt/tags/tag14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7"/>
</p:tagLst>
</file>

<file path=ppt/tags/tag14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8"/>
</p:tagLst>
</file>

<file path=ppt/tags/tag14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9"/>
</p:tagLst>
</file>

<file path=ppt/tags/tag14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30"/>
</p:tagLst>
</file>

<file path=ppt/tags/tag14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31"/>
</p:tagLst>
</file>

<file path=ppt/tags/tag14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32"/>
</p:tagLst>
</file>

<file path=ppt/tags/tag14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33"/>
</p:tagLst>
</file>

<file path=ppt/tags/tag14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SPLIT" val="1"/>
  <p:tag name="PPSPLIT_ORIGINALSLIDENUMBER" val="41"/>
  <p:tag name="PPSPLIT_DONE" val="1"/>
</p:tagLst>
</file>

<file path=ppt/tags/tag14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7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41"/>
</p:tagLst>
</file>

<file path=ppt/tags/tag14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8"/>
</p:tagLst>
</file>

<file path=ppt/tags/tag14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7"/>
</p:tagLst>
</file>

<file path=ppt/tags/tag14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9"/>
</p:tagLst>
</file>

<file path=ppt/tags/tag14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1"/>
</p:tagLst>
</file>

<file path=ppt/tags/tag14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8"/>
</p:tagLst>
</file>

<file path=ppt/tags/tag14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5"/>
</p:tagLst>
</file>

<file path=ppt/tags/tag14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6"/>
</p:tagLst>
</file>

<file path=ppt/tags/tag14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7"/>
</p:tagLst>
</file>

<file path=ppt/tags/tag14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8"/>
</p:tagLst>
</file>

<file path=ppt/tags/tag14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9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42"/>
</p:tagLst>
</file>

<file path=ppt/tags/tag14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30"/>
</p:tagLst>
</file>

<file path=ppt/tags/tag14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31"/>
</p:tagLst>
</file>

<file path=ppt/tags/tag14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32"/>
</p:tagLst>
</file>

<file path=ppt/tags/tag14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33"/>
</p:tagLst>
</file>

<file path=ppt/tags/tag14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SPLIT" val="1"/>
  <p:tag name="PPSPLIT_ORIGINALSLIDENUMBER" val="41"/>
</p:tagLst>
</file>

<file path=ppt/tags/tag14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7"/>
</p:tagLst>
</file>

<file path=ppt/tags/tag14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8"/>
</p:tagLst>
</file>

<file path=ppt/tags/tag14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7"/>
</p:tagLst>
</file>

<file path=ppt/tags/tag14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9"/>
</p:tagLst>
</file>

<file path=ppt/tags/tag14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1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43"/>
</p:tagLst>
</file>

<file path=ppt/tags/tag14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5"/>
</p:tagLst>
</file>

<file path=ppt/tags/tag14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8"/>
</p:tagLst>
</file>

<file path=ppt/tags/tag14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5"/>
</p:tagLst>
</file>

<file path=ppt/tags/tag14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6"/>
</p:tagLst>
</file>

<file path=ppt/tags/tag14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7"/>
</p:tagLst>
</file>

<file path=ppt/tags/tag14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8"/>
</p:tagLst>
</file>

<file path=ppt/tags/tag14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9"/>
</p:tagLst>
</file>

<file path=ppt/tags/tag14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30"/>
</p:tagLst>
</file>

<file path=ppt/tags/tag14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31"/>
</p:tagLst>
</file>

<file path=ppt/tags/tag14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32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44"/>
</p:tagLst>
</file>

<file path=ppt/tags/tag14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33"/>
</p:tagLst>
</file>

<file path=ppt/tags/tag14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SPLIT" val="1"/>
  <p:tag name="PPSPLIT_ORIGINALSLIDENUMBER" val="42"/>
</p:tagLst>
</file>

<file path=ppt/tags/tag14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SPLIT" val="1"/>
  <p:tag name="PPSPLIT_ORIGINALSLIDENUMBER" val="43"/>
</p:tagLst>
</file>

<file path=ppt/tags/tag14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SPLIT" val="1"/>
  <p:tag name="PPSPLIT_ORIGINALSLIDENUMBER" val="44"/>
  <p:tag name="PPSPLIT_DONE" val="1"/>
</p:tagLst>
</file>

<file path=ppt/tags/tag14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7"/>
</p:tagLst>
</file>

<file path=ppt/tags/tag14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8"/>
</p:tagLst>
</file>

<file path=ppt/tags/tag14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2"/>
</p:tagLst>
</file>

<file path=ppt/tags/tag14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"/>
</p:tagLst>
</file>

<file path=ppt/tags/tag14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3"/>
</p:tagLst>
</file>

<file path=ppt/tags/tag14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4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45"/>
</p:tagLst>
</file>

<file path=ppt/tags/tag14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4"/>
</p:tagLst>
</file>

<file path=ppt/tags/tag14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6"/>
</p:tagLst>
</file>

<file path=ppt/tags/tag14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8"/>
</p:tagLst>
</file>

<file path=ppt/tags/tag14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0"/>
</p:tagLst>
</file>

<file path=ppt/tags/tag14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2"/>
</p:tagLst>
</file>

<file path=ppt/tags/tag14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4"/>
</p:tagLst>
</file>

<file path=ppt/tags/tag14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3"/>
</p:tagLst>
</file>

<file path=ppt/tags/tag14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SPLIT" val="1"/>
  <p:tag name="PPSPLIT_ORIGINALSLIDENUMBER" val="44"/>
</p:tagLst>
</file>

<file path=ppt/tags/tag14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7"/>
</p:tagLst>
</file>

<file path=ppt/tags/tag14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8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050"/>
</p:tagLst>
</file>

<file path=ppt/tags/tag14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2"/>
</p:tagLst>
</file>

<file path=ppt/tags/tag14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"/>
</p:tagLst>
</file>

<file path=ppt/tags/tag14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3"/>
</p:tagLst>
</file>

<file path=ppt/tags/tag14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4"/>
</p:tagLst>
</file>

<file path=ppt/tags/tag14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4"/>
</p:tagLst>
</file>

<file path=ppt/tags/tag14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6"/>
</p:tagLst>
</file>

<file path=ppt/tags/tag14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8"/>
</p:tagLst>
</file>

<file path=ppt/tags/tag14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0"/>
</p:tagLst>
</file>

<file path=ppt/tags/tag14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2"/>
</p:tagLst>
</file>

<file path=ppt/tags/tag14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4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3"/>
</p:tagLst>
</file>

<file path=ppt/tags/tag14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3"/>
</p:tagLst>
</file>

<file path=ppt/tags/tag14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5"/>
</p:tagLst>
</file>

<file path=ppt/tags/tag14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SPLIT" val="1"/>
  <p:tag name="PPSPLIT_ORIGINALSLIDENUMBER" val="45"/>
</p:tagLst>
</file>

<file path=ppt/tags/tag14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SPLIT" val="1"/>
  <p:tag name="PPSPLIT_ORIGINALSLIDENUMBER" val="46"/>
  <p:tag name="PPSPLIT_DONE" val="1"/>
</p:tagLst>
</file>

<file path=ppt/tags/tag14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7"/>
</p:tagLst>
</file>

<file path=ppt/tags/tag14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8"/>
</p:tagLst>
</file>

<file path=ppt/tags/tag14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2"/>
</p:tagLst>
</file>

<file path=ppt/tags/tag14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"/>
</p:tagLst>
</file>

<file path=ppt/tags/tag14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3"/>
</p:tagLst>
</file>

<file path=ppt/tags/tag14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4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5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SPLIT" val="1"/>
  <p:tag name="PPSPLIT_ORIGINALSLIDENUMBER" val="8"/>
  <p:tag name="PPSPLIT_DONE" val="1"/>
</p:tagLst>
</file>

<file path=ppt/tags/tag15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4"/>
</p:tagLst>
</file>

<file path=ppt/tags/tag15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6"/>
</p:tagLst>
</file>

<file path=ppt/tags/tag15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8"/>
</p:tagLst>
</file>

<file path=ppt/tags/tag15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0"/>
</p:tagLst>
</file>

<file path=ppt/tags/tag15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2"/>
</p:tagLst>
</file>

<file path=ppt/tags/tag15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4"/>
</p:tagLst>
</file>

<file path=ppt/tags/tag15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7"/>
</p:tagLst>
</file>

<file path=ppt/tags/tag15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SPLIT" val="1"/>
  <p:tag name="PPSPLIT_ORIGINALSLIDENUMBER" val="46"/>
  <p:tag name="PPSPLIT_DONE" val="1"/>
</p:tagLst>
</file>

<file path=ppt/tags/tag15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7"/>
</p:tagLst>
</file>

<file path=ppt/tags/tag15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8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66"/>
</p:tagLst>
</file>

<file path=ppt/tags/tag15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2"/>
</p:tagLst>
</file>

<file path=ppt/tags/tag15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"/>
</p:tagLst>
</file>

<file path=ppt/tags/tag15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3"/>
</p:tagLst>
</file>

<file path=ppt/tags/tag15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4"/>
</p:tagLst>
</file>

<file path=ppt/tags/tag15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4"/>
</p:tagLst>
</file>

<file path=ppt/tags/tag15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6"/>
</p:tagLst>
</file>

<file path=ppt/tags/tag15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8"/>
</p:tagLst>
</file>

<file path=ppt/tags/tag15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0"/>
</p:tagLst>
</file>

<file path=ppt/tags/tag15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2"/>
</p:tagLst>
</file>

<file path=ppt/tags/tag15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4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70"/>
</p:tagLst>
</file>

<file path=ppt/tags/tag15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7"/>
</p:tagLst>
</file>

<file path=ppt/tags/tag15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5"/>
</p:tagLst>
</file>

<file path=ppt/tags/tag15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0"/>
</p:tagLst>
</file>

<file path=ppt/tags/tag15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SPLIT" val="1"/>
  <p:tag name="PPSPLIT_ORIGINALSLIDENUMBER" val="46"/>
</p:tagLst>
</file>

<file path=ppt/tags/tag15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7"/>
</p:tagLst>
</file>

<file path=ppt/tags/tag15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8"/>
</p:tagLst>
</file>

<file path=ppt/tags/tag15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2"/>
</p:tagLst>
</file>

<file path=ppt/tags/tag15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"/>
</p:tagLst>
</file>

<file path=ppt/tags/tag15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3"/>
</p:tagLst>
</file>

<file path=ppt/tags/tag15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4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71"/>
</p:tagLst>
</file>

<file path=ppt/tags/tag15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4"/>
</p:tagLst>
</file>

<file path=ppt/tags/tag15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6"/>
</p:tagLst>
</file>

<file path=ppt/tags/tag15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8"/>
</p:tagLst>
</file>

<file path=ppt/tags/tag15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0"/>
</p:tagLst>
</file>

<file path=ppt/tags/tag15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2"/>
</p:tagLst>
</file>

<file path=ppt/tags/tag15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4"/>
</p:tagLst>
</file>

<file path=ppt/tags/tag15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7"/>
</p:tagLst>
</file>

<file path=ppt/tags/tag15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5"/>
</p:tagLst>
</file>

<file path=ppt/tags/tag15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0"/>
</p:tagLst>
</file>

<file path=ppt/tags/tag15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9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72"/>
</p:tagLst>
</file>

<file path=ppt/tags/tag15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1"/>
</p:tagLst>
</file>

<file path=ppt/tags/tag15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3"/>
</p:tagLst>
</file>

<file path=ppt/tags/tag15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SPLIT" val="1"/>
  <p:tag name="PPSPLIT_ORIGINALSLIDENUMBER" val="47"/>
</p:tagLst>
</file>

<file path=ppt/tags/tag15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SPLIT" val="1"/>
  <p:tag name="PPSPLIT_ORIGINALSLIDENUMBER" val="48"/>
  <p:tag name="PPSPLIT_DONE" val="1"/>
</p:tagLst>
</file>

<file path=ppt/tags/tag15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7"/>
</p:tagLst>
</file>

<file path=ppt/tags/tag15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8"/>
</p:tagLst>
</file>

<file path=ppt/tags/tag15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2"/>
</p:tagLst>
</file>

<file path=ppt/tags/tag15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"/>
</p:tagLst>
</file>

<file path=ppt/tags/tag15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4"/>
</p:tagLst>
</file>

<file path=ppt/tags/tag15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4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75"/>
</p:tagLst>
</file>

<file path=ppt/tags/tag15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6"/>
</p:tagLst>
</file>

<file path=ppt/tags/tag15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8"/>
</p:tagLst>
</file>

<file path=ppt/tags/tag15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2"/>
</p:tagLst>
</file>

<file path=ppt/tags/tag15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4"/>
</p:tagLst>
</file>

<file path=ppt/tags/tag15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9"/>
</p:tagLst>
</file>

<file path=ppt/tags/tag15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9"/>
</p:tagLst>
</file>

<file path=ppt/tags/tag15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0"/>
</p:tagLst>
</file>

<file path=ppt/tags/tag15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SPLIT" val="1"/>
  <p:tag name="PPSPLIT_ORIGINALSLIDENUMBER" val="48"/>
  <p:tag name="PPSPLIT_DONE" val="1"/>
</p:tagLst>
</file>

<file path=ppt/tags/tag15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7"/>
</p:tagLst>
</file>

<file path=ppt/tags/tag15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8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8"/>
</p:tagLst>
</file>

<file path=ppt/tags/tag15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2"/>
</p:tagLst>
</file>

<file path=ppt/tags/tag15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"/>
</p:tagLst>
</file>

<file path=ppt/tags/tag15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4"/>
</p:tagLst>
</file>

<file path=ppt/tags/tag15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4"/>
</p:tagLst>
</file>

<file path=ppt/tags/tag15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6"/>
</p:tagLst>
</file>

<file path=ppt/tags/tag15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8"/>
</p:tagLst>
</file>

<file path=ppt/tags/tag15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2"/>
</p:tagLst>
</file>

<file path=ppt/tags/tag15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4"/>
</p:tagLst>
</file>

<file path=ppt/tags/tag15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9"/>
</p:tagLst>
</file>

<file path=ppt/tags/tag15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9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35"/>
</p:tagLst>
</file>

<file path=ppt/tags/tag15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0"/>
</p:tagLst>
</file>

<file path=ppt/tags/tag15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SPLIT" val="1"/>
  <p:tag name="PPSPLIT_ORIGINALSLIDENUMBER" val="48"/>
  <p:tag name="PPSPLIT_DONE" val="1"/>
</p:tagLst>
</file>

<file path=ppt/tags/tag15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7"/>
</p:tagLst>
</file>

<file path=ppt/tags/tag15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8"/>
</p:tagLst>
</file>

<file path=ppt/tags/tag15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2"/>
</p:tagLst>
</file>

<file path=ppt/tags/tag15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"/>
</p:tagLst>
</file>

<file path=ppt/tags/tag15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4"/>
</p:tagLst>
</file>

<file path=ppt/tags/tag15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4"/>
</p:tagLst>
</file>

<file path=ppt/tags/tag15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6"/>
</p:tagLst>
</file>

<file path=ppt/tags/tag15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8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40"/>
</p:tagLst>
</file>

<file path=ppt/tags/tag15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2"/>
</p:tagLst>
</file>

<file path=ppt/tags/tag15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4"/>
</p:tagLst>
</file>

<file path=ppt/tags/tag15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9"/>
</p:tagLst>
</file>

<file path=ppt/tags/tag15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6"/>
</p:tagLst>
</file>

<file path=ppt/tags/tag15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9"/>
</p:tagLst>
</file>

<file path=ppt/tags/tag15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0"/>
</p:tagLst>
</file>

<file path=ppt/tags/tag15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5"/>
</p:tagLst>
</file>

<file path=ppt/tags/tag15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SPLIT" val="1"/>
  <p:tag name="PPSPLIT_ORIGINALSLIDENUMBER" val="48"/>
</p:tagLst>
</file>

<file path=ppt/tags/tag15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7"/>
</p:tagLst>
</file>

<file path=ppt/tags/tag15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8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41"/>
</p:tagLst>
</file>

<file path=ppt/tags/tag15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2"/>
</p:tagLst>
</file>

<file path=ppt/tags/tag15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"/>
</p:tagLst>
</file>

<file path=ppt/tags/tag15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4"/>
</p:tagLst>
</file>

<file path=ppt/tags/tag15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4"/>
</p:tagLst>
</file>

<file path=ppt/tags/tag15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6"/>
</p:tagLst>
</file>

<file path=ppt/tags/tag15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8"/>
</p:tagLst>
</file>

<file path=ppt/tags/tag15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2"/>
</p:tagLst>
</file>

<file path=ppt/tags/tag15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4"/>
</p:tagLst>
</file>

<file path=ppt/tags/tag15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9"/>
</p:tagLst>
</file>

<file path=ppt/tags/tag15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6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6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42"/>
</p:tagLst>
</file>

<file path=ppt/tags/tag16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40"/>
</p:tagLst>
</file>

<file path=ppt/tags/tag16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41"/>
</p:tagLst>
</file>

<file path=ppt/tags/tag16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42"/>
</p:tagLst>
</file>

<file path=ppt/tags/tag16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43"/>
</p:tagLst>
</file>

<file path=ppt/tags/tag16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9"/>
</p:tagLst>
</file>

<file path=ppt/tags/tag16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0"/>
</p:tagLst>
</file>

<file path=ppt/tags/tag16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5"/>
</p:tagLst>
</file>

<file path=ppt/tags/tag16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3"/>
</p:tagLst>
</file>

<file path=ppt/tags/tag16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SPLIT" val="1"/>
  <p:tag name="PPSPLIT_ORIGINALSLIDENUMBER" val="49"/>
</p:tagLst>
</file>

<file path=ppt/tags/tag16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SPLIT" val="1"/>
  <p:tag name="PPSPLIT_ORIGINALSLIDENUMBER" val="50"/>
  <p:tag name="PPSPLIT_DONE" val="1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43"/>
</p:tagLst>
</file>

<file path=ppt/tags/tag16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7"/>
</p:tagLst>
</file>

<file path=ppt/tags/tag16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8"/>
</p:tagLst>
</file>

<file path=ppt/tags/tag16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2"/>
</p:tagLst>
</file>

<file path=ppt/tags/tag16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"/>
</p:tagLst>
</file>

<file path=ppt/tags/tag16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3"/>
</p:tagLst>
</file>

<file path=ppt/tags/tag16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4"/>
</p:tagLst>
</file>

<file path=ppt/tags/tag16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4"/>
</p:tagLst>
</file>

<file path=ppt/tags/tag16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6"/>
</p:tagLst>
</file>

<file path=ppt/tags/tag16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8"/>
</p:tagLst>
</file>

<file path=ppt/tags/tag16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2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3"/>
</p:tagLst>
</file>

<file path=ppt/tags/tag16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4"/>
</p:tagLst>
</file>

<file path=ppt/tags/tag16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9"/>
</p:tagLst>
</file>

<file path=ppt/tags/tag16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0"/>
</p:tagLst>
</file>

<file path=ppt/tags/tag16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3"/>
</p:tagLst>
</file>

<file path=ppt/tags/tag16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5"/>
</p:tagLst>
</file>

<file path=ppt/tags/tag16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SPLIT" val="1"/>
  <p:tag name="PPSPLIT_ORIGINALSLIDENUMBER" val="50"/>
</p:tagLst>
</file>

<file path=ppt/tags/tag16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7"/>
</p:tagLst>
</file>

<file path=ppt/tags/tag16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8"/>
</p:tagLst>
</file>

<file path=ppt/tags/tag16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2"/>
</p:tagLst>
</file>

<file path=ppt/tags/tag16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31"/>
</p:tagLst>
</file>

<file path=ppt/tags/tag16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3"/>
</p:tagLst>
</file>

<file path=ppt/tags/tag16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4"/>
</p:tagLst>
</file>

<file path=ppt/tags/tag16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4"/>
</p:tagLst>
</file>

<file path=ppt/tags/tag16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6"/>
</p:tagLst>
</file>

<file path=ppt/tags/tag16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8"/>
</p:tagLst>
</file>

<file path=ppt/tags/tag16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2"/>
</p:tagLst>
</file>

<file path=ppt/tags/tag16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4"/>
</p:tagLst>
</file>

<file path=ppt/tags/tag16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9"/>
</p:tagLst>
</file>

<file path=ppt/tags/tag16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0"/>
</p:tagLst>
</file>

<file path=ppt/tags/tag16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5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37"/>
</p:tagLst>
</file>

<file path=ppt/tags/tag16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9"/>
</p:tagLst>
</file>

<file path=ppt/tags/tag16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0"/>
</p:tagLst>
</file>

<file path=ppt/tags/tag16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3"/>
</p:tagLst>
</file>

<file path=ppt/tags/tag16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5"/>
</p:tagLst>
</file>

<file path=ppt/tags/tag16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6"/>
</p:tagLst>
</file>

<file path=ppt/tags/tag16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SPLIT" val="1"/>
  <p:tag name="PPSPLIT_ORIGINALSLIDENUMBER" val="51"/>
</p:tagLst>
</file>

<file path=ppt/tags/tag16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SPLIT" val="1"/>
  <p:tag name="PPSPLIT_ORIGINALSLIDENUMBER" val="52"/>
</p:tagLst>
</file>

<file path=ppt/tags/tag16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SPLIT" val="1"/>
  <p:tag name="PPSPLIT_ORIGINALSLIDENUMBER" val="53"/>
</p:tagLst>
</file>

<file path=ppt/tags/tag16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SPLIT" val="1"/>
  <p:tag name="PPSPLIT_ORIGINALSLIDENUMBER" val="54"/>
</p:tagLst>
</file>

<file path=ppt/tags/tag16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SPLIT" val="1"/>
  <p:tag name="PPSPLIT_ORIGINALSLIDENUMBER" val="55"/>
  <p:tag name="PPSPLIT_DONE" val="1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SPLIT" val="1"/>
  <p:tag name="PPSPLIT_ORIGINALSLIDENUMBER" val="8"/>
</p:tagLst>
</file>

<file path=ppt/tags/tag16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4"/>
</p:tagLst>
</file>

<file path=ppt/tags/tag16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5"/>
</p:tagLst>
</file>

<file path=ppt/tags/tag16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SPLIT" val="1"/>
  <p:tag name="PPSPLIT_ORIGINALSLIDENUMBER" val="55"/>
  <p:tag name="PPSPLIT_DONE" val="1"/>
</p:tagLst>
</file>

<file path=ppt/tags/tag16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4"/>
</p:tagLst>
</file>

<file path=ppt/tags/tag16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5"/>
</p:tagLst>
</file>

<file path=ppt/tags/tag16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SPLIT" val="1"/>
  <p:tag name="PPSPLIT_ORIGINALSLIDENUMBER" val="55"/>
  <p:tag name="PPSPLIT_DONE" val="1"/>
</p:tagLst>
</file>

<file path=ppt/tags/tag16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4"/>
</p:tagLst>
</file>

<file path=ppt/tags/tag16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5"/>
</p:tagLst>
</file>

<file path=ppt/tags/tag16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SPLIT" val="1"/>
  <p:tag name="PPSPLIT_ORIGINALSLIDENUMBER" val="55"/>
  <p:tag name="PPSPLIT_DONE" val="1"/>
</p:tagLst>
</file>

<file path=ppt/tags/tag16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4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66"/>
</p:tagLst>
</file>

<file path=ppt/tags/tag16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5"/>
</p:tagLst>
</file>

<file path=ppt/tags/tag16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SPLIT" val="1"/>
  <p:tag name="PPSPLIT_ORIGINALSLIDENUMBER" val="55"/>
  <p:tag name="PPSPLIT_DONE" val="1"/>
</p:tagLst>
</file>

<file path=ppt/tags/tag16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4"/>
</p:tagLst>
</file>

<file path=ppt/tags/tag16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5"/>
</p:tagLst>
</file>

<file path=ppt/tags/tag16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SPLIT" val="1"/>
  <p:tag name="PPSPLIT_ORIGINALSLIDENUMBER" val="55"/>
  <p:tag name="PPSPLIT_DONE" val="1"/>
</p:tagLst>
</file>

<file path=ppt/tags/tag16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4"/>
</p:tagLst>
</file>

<file path=ppt/tags/tag16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5"/>
</p:tagLst>
</file>

<file path=ppt/tags/tag16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SPLIT" val="1"/>
  <p:tag name="PPSPLIT_ORIGINALSLIDENUMBER" val="55"/>
</p:tagLst>
</file>

<file path=ppt/tags/tag16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4"/>
</p:tagLst>
</file>

<file path=ppt/tags/tag16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5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70"/>
</p:tagLst>
</file>

<file path=ppt/tags/tag16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SPLIT" val="1"/>
  <p:tag name="PPSPLIT_ORIGINALSLIDENUMBER" val="56"/>
  <p:tag name="PPSPLIT_DONE" val="1"/>
</p:tagLst>
</file>

<file path=ppt/tags/tag16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5"/>
</p:tagLst>
</file>

<file path=ppt/tags/tag16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8"/>
</p:tagLst>
</file>

<file path=ppt/tags/tag16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32"/>
</p:tagLst>
</file>

<file path=ppt/tags/tag16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34"/>
</p:tagLst>
</file>

<file path=ppt/tags/tag16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35"/>
</p:tagLst>
</file>

<file path=ppt/tags/tag16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3"/>
</p:tagLst>
</file>

<file path=ppt/tags/tag16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SPLIT" val="1"/>
  <p:tag name="PPSPLIT_ORIGINALSLIDENUMBER" val="56"/>
  <p:tag name="PPSPLIT_DONE" val="1"/>
</p:tagLst>
</file>

<file path=ppt/tags/tag16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5"/>
</p:tagLst>
</file>

<file path=ppt/tags/tag16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7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71"/>
</p:tagLst>
</file>

<file path=ppt/tags/tag16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8"/>
</p:tagLst>
</file>

<file path=ppt/tags/tag16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8"/>
</p:tagLst>
</file>

<file path=ppt/tags/tag16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32"/>
</p:tagLst>
</file>

<file path=ppt/tags/tag16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34"/>
</p:tagLst>
</file>

<file path=ppt/tags/tag16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35"/>
</p:tagLst>
</file>

<file path=ppt/tags/tag16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3"/>
</p:tagLst>
</file>

<file path=ppt/tags/tag16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SPLIT" val="1"/>
  <p:tag name="PPSPLIT_ORIGINALSLIDENUMBER" val="56"/>
  <p:tag name="PPSPLIT_DONE" val="1"/>
</p:tagLst>
</file>

<file path=ppt/tags/tag16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5"/>
</p:tagLst>
</file>

<file path=ppt/tags/tag16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7"/>
</p:tagLst>
</file>

<file path=ppt/tags/tag16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8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72"/>
</p:tagLst>
</file>

<file path=ppt/tags/tag16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0"/>
</p:tagLst>
</file>

<file path=ppt/tags/tag16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1"/>
</p:tagLst>
</file>

<file path=ppt/tags/tag16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2"/>
</p:tagLst>
</file>

<file path=ppt/tags/tag16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3"/>
</p:tagLst>
</file>

<file path=ppt/tags/tag16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8"/>
</p:tagLst>
</file>

<file path=ppt/tags/tag16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32"/>
</p:tagLst>
</file>

<file path=ppt/tags/tag16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34"/>
</p:tagLst>
</file>

<file path=ppt/tags/tag16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35"/>
</p:tagLst>
</file>

<file path=ppt/tags/tag16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3"/>
</p:tagLst>
</file>

<file path=ppt/tags/tag16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SPLIT" val="1"/>
  <p:tag name="PPSPLIT_ORIGINALSLIDENUMBER" val="56"/>
  <p:tag name="PPSPLIT_DONE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7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75"/>
</p:tagLst>
</file>

<file path=ppt/tags/tag17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5"/>
</p:tagLst>
</file>

<file path=ppt/tags/tag17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7"/>
</p:tagLst>
</file>

<file path=ppt/tags/tag17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8"/>
</p:tagLst>
</file>

<file path=ppt/tags/tag17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0"/>
</p:tagLst>
</file>

<file path=ppt/tags/tag17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1"/>
</p:tagLst>
</file>

<file path=ppt/tags/tag17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2"/>
</p:tagLst>
</file>

<file path=ppt/tags/tag17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3"/>
</p:tagLst>
</file>

<file path=ppt/tags/tag17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4"/>
</p:tagLst>
</file>

<file path=ppt/tags/tag17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6"/>
</p:tagLst>
</file>

<file path=ppt/tags/tag17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7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8"/>
</p:tagLst>
</file>

<file path=ppt/tags/tag17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8"/>
</p:tagLst>
</file>

<file path=ppt/tags/tag17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8"/>
</p:tagLst>
</file>

<file path=ppt/tags/tag17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32"/>
</p:tagLst>
</file>

<file path=ppt/tags/tag17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34"/>
</p:tagLst>
</file>

<file path=ppt/tags/tag17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35"/>
</p:tagLst>
</file>

<file path=ppt/tags/tag17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3"/>
</p:tagLst>
</file>

<file path=ppt/tags/tag17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SPLIT" val="1"/>
  <p:tag name="PPSPLIT_ORIGINALSLIDENUMBER" val="56"/>
  <p:tag name="PPSPLIT_DONE" val="1"/>
</p:tagLst>
</file>

<file path=ppt/tags/tag17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5"/>
</p:tagLst>
</file>

<file path=ppt/tags/tag17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7"/>
</p:tagLst>
</file>

<file path=ppt/tags/tag17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8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35"/>
</p:tagLst>
</file>

<file path=ppt/tags/tag17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0"/>
</p:tagLst>
</file>

<file path=ppt/tags/tag17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1"/>
</p:tagLst>
</file>

<file path=ppt/tags/tag17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2"/>
</p:tagLst>
</file>

<file path=ppt/tags/tag17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3"/>
</p:tagLst>
</file>

<file path=ppt/tags/tag17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4"/>
</p:tagLst>
</file>

<file path=ppt/tags/tag17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6"/>
</p:tagLst>
</file>

<file path=ppt/tags/tag17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7"/>
</p:tagLst>
</file>

<file path=ppt/tags/tag17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8"/>
</p:tagLst>
</file>

<file path=ppt/tags/tag17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9"/>
</p:tagLst>
</file>

<file path=ppt/tags/tag17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0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40"/>
</p:tagLst>
</file>

<file path=ppt/tags/tag17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1"/>
</p:tagLst>
</file>

<file path=ppt/tags/tag17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8"/>
</p:tagLst>
</file>

<file path=ppt/tags/tag17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32"/>
</p:tagLst>
</file>

<file path=ppt/tags/tag17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34"/>
</p:tagLst>
</file>

<file path=ppt/tags/tag17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35"/>
</p:tagLst>
</file>

<file path=ppt/tags/tag17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36"/>
</p:tagLst>
</file>

<file path=ppt/tags/tag17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"/>
</p:tagLst>
</file>

<file path=ppt/tags/tag17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3"/>
</p:tagLst>
</file>

<file path=ppt/tags/tag17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SPLIT" val="1"/>
  <p:tag name="PPSPLIT_ORIGINALSLIDENUMBER" val="56"/>
  <p:tag name="PPSPLIT_DONE" val="1"/>
</p:tagLst>
</file>

<file path=ppt/tags/tag17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5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41"/>
</p:tagLst>
</file>

<file path=ppt/tags/tag17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7"/>
</p:tagLst>
</file>

<file path=ppt/tags/tag17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8"/>
</p:tagLst>
</file>

<file path=ppt/tags/tag17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0"/>
</p:tagLst>
</file>

<file path=ppt/tags/tag17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1"/>
</p:tagLst>
</file>

<file path=ppt/tags/tag17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2"/>
</p:tagLst>
</file>

<file path=ppt/tags/tag17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3"/>
</p:tagLst>
</file>

<file path=ppt/tags/tag17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4"/>
</p:tagLst>
</file>

<file path=ppt/tags/tag17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6"/>
</p:tagLst>
</file>

<file path=ppt/tags/tag17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7"/>
</p:tagLst>
</file>

<file path=ppt/tags/tag17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8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42"/>
</p:tagLst>
</file>

<file path=ppt/tags/tag17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9"/>
</p:tagLst>
</file>

<file path=ppt/tags/tag17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0"/>
</p:tagLst>
</file>

<file path=ppt/tags/tag17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1"/>
</p:tagLst>
</file>

<file path=ppt/tags/tag17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9"/>
</p:tagLst>
</file>

<file path=ppt/tags/tag17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30"/>
</p:tagLst>
</file>

<file path=ppt/tags/tag17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8"/>
</p:tagLst>
</file>

<file path=ppt/tags/tag17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32"/>
</p:tagLst>
</file>

<file path=ppt/tags/tag17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34"/>
</p:tagLst>
</file>

<file path=ppt/tags/tag17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35"/>
</p:tagLst>
</file>

<file path=ppt/tags/tag17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36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43"/>
</p:tagLst>
</file>

<file path=ppt/tags/tag17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"/>
</p:tagLst>
</file>

<file path=ppt/tags/tag17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3"/>
</p:tagLst>
</file>

<file path=ppt/tags/tag17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SPLIT" val="1"/>
  <p:tag name="PPSPLIT_ORIGINALSLIDENUMBER" val="56"/>
</p:tagLst>
</file>

<file path=ppt/tags/tag17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5"/>
</p:tagLst>
</file>

<file path=ppt/tags/tag17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7"/>
</p:tagLst>
</file>

<file path=ppt/tags/tag17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8"/>
</p:tagLst>
</file>

<file path=ppt/tags/tag17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0"/>
</p:tagLst>
</file>

<file path=ppt/tags/tag17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1"/>
</p:tagLst>
</file>

<file path=ppt/tags/tag17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2"/>
</p:tagLst>
</file>

<file path=ppt/tags/tag17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3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3"/>
</p:tagLst>
</file>

<file path=ppt/tags/tag17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4"/>
</p:tagLst>
</file>

<file path=ppt/tags/tag17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6"/>
</p:tagLst>
</file>

<file path=ppt/tags/tag17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7"/>
</p:tagLst>
</file>

<file path=ppt/tags/tag17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8"/>
</p:tagLst>
</file>

<file path=ppt/tags/tag17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9"/>
</p:tagLst>
</file>

<file path=ppt/tags/tag17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0"/>
</p:tagLst>
</file>

<file path=ppt/tags/tag17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1"/>
</p:tagLst>
</file>

<file path=ppt/tags/tag17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9"/>
</p:tagLst>
</file>

<file path=ppt/tags/tag17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30"/>
</p:tagLst>
</file>

<file path=ppt/tags/tag17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8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7"/>
</p:tagLst>
</file>

<file path=ppt/tags/tag17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32"/>
</p:tagLst>
</file>

<file path=ppt/tags/tag17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34"/>
</p:tagLst>
</file>

<file path=ppt/tags/tag17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35"/>
</p:tagLst>
</file>

<file path=ppt/tags/tag17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36"/>
</p:tagLst>
</file>

<file path=ppt/tags/tag17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"/>
</p:tagLst>
</file>

<file path=ppt/tags/tag17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3"/>
</p:tagLst>
</file>

<file path=ppt/tags/tag17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4"/>
</p:tagLst>
</file>

<file path=ppt/tags/tag17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SPLIT" val="1"/>
  <p:tag name="PPSPLIT_ORIGINALSLIDENUMBER" val="57"/>
  <p:tag name="PPSPLIT_DONE" val="1"/>
</p:tagLst>
</file>

<file path=ppt/tags/tag17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028"/>
</p:tagLst>
</file>

<file path=ppt/tags/tag17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40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9"/>
</p:tagLst>
</file>

<file path=ppt/tags/tag17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42"/>
</p:tagLst>
</file>

<file path=ppt/tags/tag17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43"/>
</p:tagLst>
</file>

<file path=ppt/tags/tag17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3"/>
</p:tagLst>
</file>

<file path=ppt/tags/tag17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6"/>
</p:tagLst>
</file>

<file path=ppt/tags/tag17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3"/>
</p:tagLst>
</file>

<file path=ppt/tags/tag17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SPLIT" val="1"/>
  <p:tag name="PPSPLIT_ORIGINALSLIDENUMBER" val="57"/>
  <p:tag name="PPSPLIT_DONE" val="1"/>
</p:tagLst>
</file>

<file path=ppt/tags/tag17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49"/>
</p:tagLst>
</file>

<file path=ppt/tags/tag17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61"/>
</p:tagLst>
</file>

<file path=ppt/tags/tag17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028"/>
</p:tagLst>
</file>

<file path=ppt/tags/tag17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4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9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31"/>
</p:tagLst>
</file>

<file path=ppt/tags/tag18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42"/>
</p:tagLst>
</file>

<file path=ppt/tags/tag18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43"/>
</p:tagLst>
</file>

<file path=ppt/tags/tag18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3"/>
</p:tagLst>
</file>

<file path=ppt/tags/tag18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6"/>
</p:tagLst>
</file>

<file path=ppt/tags/tag18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3"/>
</p:tagLst>
</file>

<file path=ppt/tags/tag18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SPLIT" val="1"/>
  <p:tag name="PPSPLIT_ORIGINALSLIDENUMBER" val="57"/>
</p:tagLst>
</file>

<file path=ppt/tags/tag18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49"/>
</p:tagLst>
</file>

<file path=ppt/tags/tag18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60"/>
</p:tagLst>
</file>

<file path=ppt/tags/tag18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61"/>
</p:tagLst>
</file>

<file path=ppt/tags/tag18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028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37"/>
</p:tagLst>
</file>

<file path=ppt/tags/tag18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40"/>
</p:tagLst>
</file>

<file path=ppt/tags/tag18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42"/>
</p:tagLst>
</file>

<file path=ppt/tags/tag18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43"/>
</p:tagLst>
</file>

<file path=ppt/tags/tag18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3"/>
</p:tagLst>
</file>

<file path=ppt/tags/tag18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6"/>
</p:tagLst>
</file>

<file path=ppt/tags/tag18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8"/>
</p:tagLst>
</file>

<file path=ppt/tags/tag18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3"/>
</p:tagLst>
</file>

<file path=ppt/tags/tag18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SPLIT" val="1"/>
  <p:tag name="PPSPLIT_ORIGINALSLIDENUMBER" val="58"/>
  <p:tag name="PPSPLIT_DONE" val="1"/>
</p:tagLst>
</file>

<file path=ppt/tags/tag18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49"/>
</p:tagLst>
</file>

<file path=ppt/tags/tag18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60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SPLIT" val="1"/>
  <p:tag name="PPSPLIT_ORIGINALSLIDENUMBER" val="9"/>
</p:tagLst>
</file>

<file path=ppt/tags/tag18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61"/>
</p:tagLst>
</file>

<file path=ppt/tags/tag18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028"/>
</p:tagLst>
</file>

<file path=ppt/tags/tag18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40"/>
</p:tagLst>
</file>

<file path=ppt/tags/tag18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42"/>
</p:tagLst>
</file>

<file path=ppt/tags/tag18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43"/>
</p:tagLst>
</file>

<file path=ppt/tags/tag18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3"/>
</p:tagLst>
</file>

<file path=ppt/tags/tag18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6"/>
</p:tagLst>
</file>

<file path=ppt/tags/tag18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8"/>
</p:tagLst>
</file>

<file path=ppt/tags/tag18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9"/>
</p:tagLst>
</file>

<file path=ppt/tags/tag18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4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SPLIT" val="1"/>
  <p:tag name="PPSPLIT_ORIGINALSLIDENUMBER" val="10"/>
  <p:tag name="PPSPLIT_DONE" val="1"/>
</p:tagLst>
</file>

<file path=ppt/tags/tag18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3"/>
</p:tagLst>
</file>

<file path=ppt/tags/tag18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SPLIT" val="1"/>
  <p:tag name="PPSPLIT_ORIGINALSLIDENUMBER" val="58"/>
</p:tagLst>
</file>

<file path=ppt/tags/tag18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49"/>
</p:tagLst>
</file>

<file path=ppt/tags/tag18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60"/>
</p:tagLst>
</file>

<file path=ppt/tags/tag18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61"/>
</p:tagLst>
</file>

<file path=ppt/tags/tag18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028"/>
</p:tagLst>
</file>

<file path=ppt/tags/tag18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40"/>
</p:tagLst>
</file>

<file path=ppt/tags/tag18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42"/>
</p:tagLst>
</file>

<file path=ppt/tags/tag18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43"/>
</p:tagLst>
</file>

<file path=ppt/tags/tag18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3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66"/>
</p:tagLst>
</file>

<file path=ppt/tags/tag18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6"/>
</p:tagLst>
</file>

<file path=ppt/tags/tag18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8"/>
</p:tagLst>
</file>

<file path=ppt/tags/tag18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9"/>
</p:tagLst>
</file>

<file path=ppt/tags/tag18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4"/>
</p:tagLst>
</file>

<file path=ppt/tags/tag18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3"/>
</p:tagLst>
</file>

<file path=ppt/tags/tag18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4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70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71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72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75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8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SPLIT" val="1"/>
  <p:tag name="PPSPLIT_ORIGINALSLIDENUMBER" val="5"/>
  <p:tag name="PPSPLIT_DONE" val="1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35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38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40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41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42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43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3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5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6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SPLIT" val="1"/>
  <p:tag name="PPSPLIT_ORIGINALSLIDENUMBER" val="2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8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9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31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33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36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37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SPLIT" val="1"/>
  <p:tag name="PPSPLIT_ORIGINALSLIDENUMBER" val="10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66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70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71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72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35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75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8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35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38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40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41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42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43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3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5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40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6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7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9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31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33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36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37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SPLIT" val="1"/>
  <p:tag name="PPSPLIT_ORIGINALSLIDENUMBER" val="11"/>
  <p:tag name="PPSPLIT_DONE" val="1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45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41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46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49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55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62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40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7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8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SPLIT" val="1"/>
  <p:tag name="PPSPLIT_ORIGINALSLIDENUMBER" val="11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45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46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42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49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55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62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7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32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33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34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35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9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43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40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7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8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SPLIT" val="1"/>
  <p:tag name="PPSPLIT_ORIGINALSLIDENUMBER" val="12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SPLIT" val="1"/>
  <p:tag name="PPSPLIT_ORIGINALSLIDENUMBER" val="13"/>
  <p:tag name="PPSPLIT_DONE" val="1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31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45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46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49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5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44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51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55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60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62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40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5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7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8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SPLIT" val="1"/>
  <p:tag name="PPSPLIT_ORIGINALSLIDENUMBER" val="13"/>
  <p:tag name="PPSPLIT_DONE" val="1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3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3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45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46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49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50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51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55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60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62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40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5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4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7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8"/>
</p:tagLst>
</file>

<file path=ppt/tags/tag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SPLIT" val="1"/>
  <p:tag name="PPSPLIT_ORIGINALSLIDENUMBER" val="13"/>
  <p:tag name="PPSPLIT_DONE" val="1"/>
</p:tagLst>
</file>

<file path=ppt/tags/tag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31"/>
</p:tagLst>
</file>

<file path=ppt/tags/tag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45"/>
</p:tagLst>
</file>

<file path=ppt/tags/tag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46"/>
</p:tagLst>
</file>

<file path=ppt/tags/tag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49"/>
</p:tagLst>
</file>

<file path=ppt/tags/tag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50"/>
</p:tagLst>
</file>

<file path=ppt/tags/tag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51"/>
</p:tagLst>
</file>

<file path=ppt/tags/tag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55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5"/>
</p:tagLst>
</file>

<file path=ppt/tags/tag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60"/>
</p:tagLst>
</file>

<file path=ppt/tags/tag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62"/>
</p:tagLst>
</file>

<file path=ppt/tags/tag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40"/>
</p:tagLst>
</file>

<file path=ppt/tags/tag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5"/>
</p:tagLst>
</file>

<file path=ppt/tags/tag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7"/>
</p:tagLst>
</file>

<file path=ppt/tags/tag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8"/>
</p:tagLst>
</file>

<file path=ppt/tags/tag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SPLIT" val="1"/>
  <p:tag name="PPSPLIT_ORIGINALSLIDENUMBER" val="13"/>
</p:tagLst>
</file>

<file path=ppt/tags/tag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31"/>
</p:tagLst>
</file>

<file path=ppt/tags/tag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45"/>
</p:tagLst>
</file>

<file path=ppt/tags/tag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4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SPLIT" val="1"/>
  <p:tag name="PPSPLIT_ORIGINALSLIDENUMBER" val="3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6"/>
</p:tagLst>
</file>

<file path=ppt/tags/tag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49"/>
</p:tagLst>
</file>

<file path=ppt/tags/tag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50"/>
</p:tagLst>
</file>

<file path=ppt/tags/tag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51"/>
</p:tagLst>
</file>

<file path=ppt/tags/tag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55"/>
</p:tagLst>
</file>

<file path=ppt/tags/tag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60"/>
</p:tagLst>
</file>

<file path=ppt/tags/tag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62"/>
</p:tagLst>
</file>

<file path=ppt/tags/tag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40"/>
</p:tagLst>
</file>

<file path=ppt/tags/tag3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5"/>
</p:tagLst>
</file>

<file path=ppt/tags/tag3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7"/>
</p:tagLst>
</file>

<file path=ppt/tags/tag3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8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7"/>
</p:tagLst>
</file>

<file path=ppt/tags/tag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4"/>
</p:tagLst>
</file>

<file path=ppt/tags/tag3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SPLIT" val="1"/>
  <p:tag name="PPSPLIT_ORIGINALSLIDENUMBER" val="14"/>
</p:tagLst>
</file>

<file path=ppt/tags/tag3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SPLIT" val="1"/>
  <p:tag name="PPSPLIT_ORIGINALSLIDENUMBER" val="15"/>
  <p:tag name="PPSPLIT_DONE" val="1"/>
</p:tagLst>
</file>

<file path=ppt/tags/tag3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"/>
</p:tagLst>
</file>

<file path=ppt/tags/tag3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3"/>
</p:tagLst>
</file>

<file path=ppt/tags/tag3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SPLIT" val="1"/>
  <p:tag name="PPSPLIT_ORIGINALSLIDENUMBER" val="15"/>
  <p:tag name="PPSPLIT_DONE" val="1"/>
</p:tagLst>
</file>

<file path=ppt/tags/tag3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"/>
</p:tagLst>
</file>

<file path=ppt/tags/tag3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3"/>
</p:tagLst>
</file>

<file path=ppt/tags/tag3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SPLIT" val="1"/>
  <p:tag name="PPSPLIT_ORIGINALSLIDENUMBER" val="15"/>
  <p:tag name="PPSPLIT_DONE" val="1"/>
</p:tagLst>
</file>

<file path=ppt/tags/tag3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9"/>
</p:tagLst>
</file>

<file path=ppt/tags/tag3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3"/>
</p:tagLst>
</file>

<file path=ppt/tags/tag3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SPLIT" val="1"/>
  <p:tag name="PPSPLIT_ORIGINALSLIDENUMBER" val="15"/>
  <p:tag name="PPSPLIT_DONE" val="1"/>
</p:tagLst>
</file>

<file path=ppt/tags/tag3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"/>
</p:tagLst>
</file>

<file path=ppt/tags/tag3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3"/>
</p:tagLst>
</file>

<file path=ppt/tags/tag3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SPLIT" val="1"/>
  <p:tag name="PPSPLIT_ORIGINALSLIDENUMBER" val="15"/>
  <p:tag name="PPSPLIT_DONE" val="1"/>
</p:tagLst>
</file>

<file path=ppt/tags/tag3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"/>
</p:tagLst>
</file>

<file path=ppt/tags/tag3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3"/>
</p:tagLst>
</file>

<file path=ppt/tags/tag3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SPLIT" val="1"/>
  <p:tag name="PPSPLIT_ORIGINALSLIDENUMBER" val="15"/>
</p:tagLst>
</file>

<file path=ppt/tags/tag3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"/>
</p:tagLst>
</file>

<file path=ppt/tags/tag3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3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SPLIT" val="1"/>
  <p:tag name="PPSPLIT_ORIGINALSLIDENUMBER" val="5"/>
</p:tagLst>
</file>

<file path=ppt/tags/tag3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SPLIT" val="1"/>
  <p:tag name="PPSPLIT_ORIGINALSLIDENUMBER" val="16"/>
  <p:tag name="PPSPLIT_DONE" val="1"/>
</p:tagLst>
</file>

<file path=ppt/tags/tag3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0"/>
</p:tagLst>
</file>

<file path=ppt/tags/tag3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SPLIT" val="1"/>
  <p:tag name="PPSPLIT_ORIGINALSLIDENUMBER" val="16"/>
  <p:tag name="PPSPLIT_DONE" val="1"/>
</p:tagLst>
</file>

<file path=ppt/tags/tag3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4"/>
</p:tagLst>
</file>

<file path=ppt/tags/tag3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5"/>
</p:tagLst>
</file>

<file path=ppt/tags/tag3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0"/>
</p:tagLst>
</file>

<file path=ppt/tags/tag3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SPLIT" val="1"/>
  <p:tag name="PPSPLIT_ORIGINALSLIDENUMBER" val="16"/>
  <p:tag name="PPSPLIT_DONE" val="1"/>
</p:tagLst>
</file>

<file path=ppt/tags/tag3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4"/>
</p:tagLst>
</file>

<file path=ppt/tags/tag3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5"/>
</p:tagLst>
</file>

<file path=ppt/tags/tag3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6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8"/>
</p:tagLst>
</file>

<file path=ppt/tags/tag3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0"/>
</p:tagLst>
</file>

<file path=ppt/tags/tag3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"/>
</p:tagLst>
</file>

<file path=ppt/tags/tag3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SPLIT" val="1"/>
  <p:tag name="PPSPLIT_ORIGINALSLIDENUMBER" val="16"/>
  <p:tag name="PPSPLIT_DONE" val="1"/>
</p:tagLst>
</file>

<file path=ppt/tags/tag3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4"/>
</p:tagLst>
</file>

<file path=ppt/tags/tag3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5"/>
</p:tagLst>
</file>

<file path=ppt/tags/tag3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7"/>
</p:tagLst>
</file>

<file path=ppt/tags/tag3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9"/>
</p:tagLst>
</file>

<file path=ppt/tags/tag3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0"/>
</p:tagLst>
</file>

<file path=ppt/tags/tag3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6"/>
</p:tagLst>
</file>

<file path=ppt/tags/tag3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35"/>
</p:tagLst>
</file>

<file path=ppt/tags/tag3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"/>
</p:tagLst>
</file>

<file path=ppt/tags/tag3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SPLIT" val="1"/>
  <p:tag name="PPSPLIT_ORIGINALSLIDENUMBER" val="16"/>
  <p:tag name="PPSPLIT_DONE" val="1"/>
</p:tagLst>
</file>

<file path=ppt/tags/tag3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4"/>
</p:tagLst>
</file>

<file path=ppt/tags/tag3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5"/>
</p:tagLst>
</file>

<file path=ppt/tags/tag3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7"/>
</p:tagLst>
</file>

<file path=ppt/tags/tag3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9"/>
</p:tagLst>
</file>

<file path=ppt/tags/tag3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0"/>
</p:tagLst>
</file>

<file path=ppt/tags/tag3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6"/>
</p:tagLst>
</file>

<file path=ppt/tags/tag3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7"/>
</p:tagLst>
</file>

<file path=ppt/tags/tag3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36"/>
</p:tagLst>
</file>

<file path=ppt/tags/tag3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8"/>
</p:tagLst>
</file>

<file path=ppt/tags/tag3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"/>
</p:tagLst>
</file>

<file path=ppt/tags/tag3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SPLIT" val="1"/>
  <p:tag name="PPSPLIT_ORIGINALSLIDENUMBER" val="16"/>
</p:tagLst>
</file>

<file path=ppt/tags/tag3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4"/>
</p:tagLst>
</file>

<file path=ppt/tags/tag3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5"/>
</p:tagLst>
</file>

<file path=ppt/tags/tag3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7"/>
</p:tagLst>
</file>

<file path=ppt/tags/tag3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9"/>
</p:tagLst>
</file>

<file path=ppt/tags/tag3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0"/>
</p:tagLst>
</file>

<file path=ppt/tags/tag3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6"/>
</p:tagLst>
</file>

<file path=ppt/tags/tag3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7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37"/>
</p:tagLst>
</file>

<file path=ppt/tags/tag3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8"/>
</p:tagLst>
</file>

<file path=ppt/tags/tag3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9"/>
</p:tagLst>
</file>

<file path=ppt/tags/tag3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0"/>
</p:tagLst>
</file>

<file path=ppt/tags/tag3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8"/>
</p:tagLst>
</file>

<file path=ppt/tags/tag3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"/>
</p:tagLst>
</file>

<file path=ppt/tags/tag3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SPLIT" val="1"/>
  <p:tag name="PPSPLIT_ORIGINALSLIDENUMBER" val="17"/>
  <p:tag name="PPSPLIT_DONE" val="1"/>
</p:tagLst>
</file>

<file path=ppt/tags/tag3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7"/>
</p:tagLst>
</file>

<file path=ppt/tags/tag3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SPLIT" val="1"/>
  <p:tag name="PPSPLIT_ORIGINALSLIDENUMBER" val="17"/>
  <p:tag name="PPSPLIT_DONE" val="1"/>
</p:tagLst>
</file>

<file path=ppt/tags/tag3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4"/>
</p:tagLst>
</file>

<file path=ppt/tags/tag3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7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40"/>
</p:tagLst>
</file>

<file path=ppt/tags/tag3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SPLIT" val="1"/>
  <p:tag name="PPSPLIT_ORIGINALSLIDENUMBER" val="17"/>
  <p:tag name="PPSPLIT_DONE" val="1"/>
</p:tagLst>
</file>

<file path=ppt/tags/tag3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4"/>
</p:tagLst>
</file>

<file path=ppt/tags/tag3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5"/>
</p:tagLst>
</file>

<file path=ppt/tags/tag3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7"/>
</p:tagLst>
</file>

<file path=ppt/tags/tag3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SPLIT" val="1"/>
  <p:tag name="PPSPLIT_ORIGINALSLIDENUMBER" val="17"/>
  <p:tag name="PPSPLIT_DONE" val="1"/>
</p:tagLst>
</file>

<file path=ppt/tags/tag3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4"/>
</p:tagLst>
</file>

<file path=ppt/tags/tag3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5"/>
</p:tagLst>
</file>

<file path=ppt/tags/tag3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6"/>
</p:tagLst>
</file>

<file path=ppt/tags/tag3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7"/>
</p:tagLst>
</file>

<file path=ppt/tags/tag3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SPLIT" val="1"/>
  <p:tag name="PPSPLIT_ORIGINALSLIDENUMBER" val="17"/>
  <p:tag name="PPSPLIT_DONE" val="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41"/>
</p:tagLst>
</file>

<file path=ppt/tags/tag3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4"/>
</p:tagLst>
</file>

<file path=ppt/tags/tag3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5"/>
</p:tagLst>
</file>

<file path=ppt/tags/tag3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6"/>
</p:tagLst>
</file>

<file path=ppt/tags/tag3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7"/>
</p:tagLst>
</file>

<file path=ppt/tags/tag3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0"/>
</p:tagLst>
</file>

<file path=ppt/tags/tag3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SPLIT" val="1"/>
  <p:tag name="PPSPLIT_ORIGINALSLIDENUMBER" val="17"/>
  <p:tag name="PPSPLIT_DONE" val="1"/>
</p:tagLst>
</file>

<file path=ppt/tags/tag3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4"/>
</p:tagLst>
</file>

<file path=ppt/tags/tag3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5"/>
</p:tagLst>
</file>

<file path=ppt/tags/tag3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6"/>
</p:tagLst>
</file>

<file path=ppt/tags/tag3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7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SPLIT" val="1"/>
  <p:tag name="PPSPLIT_ORIGINALSLIDENUMBER" val="4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42"/>
</p:tagLst>
</file>

<file path=ppt/tags/tag4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0"/>
</p:tagLst>
</file>

<file path=ppt/tags/tag4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1"/>
</p:tagLst>
</file>

<file path=ppt/tags/tag4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2"/>
</p:tagLst>
</file>

<file path=ppt/tags/tag4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3"/>
</p:tagLst>
</file>

<file path=ppt/tags/tag4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SPLIT" val="1"/>
  <p:tag name="PPSPLIT_ORIGINALSLIDENUMBER" val="17"/>
  <p:tag name="PPSPLIT_DONE" val="1"/>
</p:tagLst>
</file>

<file path=ppt/tags/tag4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4"/>
</p:tagLst>
</file>

<file path=ppt/tags/tag4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5"/>
</p:tagLst>
</file>

<file path=ppt/tags/tag4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6"/>
</p:tagLst>
</file>

<file path=ppt/tags/tag4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7"/>
</p:tagLst>
</file>

<file path=ppt/tags/tag4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43"/>
</p:tagLst>
</file>

<file path=ppt/tags/tag4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1"/>
</p:tagLst>
</file>

<file path=ppt/tags/tag4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2"/>
</p:tagLst>
</file>

<file path=ppt/tags/tag4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3"/>
</p:tagLst>
</file>

<file path=ppt/tags/tag4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5"/>
</p:tagLst>
</file>

<file path=ppt/tags/tag4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6"/>
</p:tagLst>
</file>

<file path=ppt/tags/tag4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7"/>
</p:tagLst>
</file>

<file path=ppt/tags/tag4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SPLIT" val="1"/>
  <p:tag name="PPSPLIT_ORIGINALSLIDENUMBER" val="17"/>
</p:tagLst>
</file>

<file path=ppt/tags/tag4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4"/>
</p:tagLst>
</file>

<file path=ppt/tags/tag4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5"/>
</p:tagLst>
</file>

<file path=ppt/tags/tag4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6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44"/>
</p:tagLst>
</file>

<file path=ppt/tags/tag4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7"/>
</p:tagLst>
</file>

<file path=ppt/tags/tag4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0"/>
</p:tagLst>
</file>

<file path=ppt/tags/tag4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1"/>
</p:tagLst>
</file>

<file path=ppt/tags/tag4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2"/>
</p:tagLst>
</file>

<file path=ppt/tags/tag4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3"/>
</p:tagLst>
</file>

<file path=ppt/tags/tag4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5"/>
</p:tagLst>
</file>

<file path=ppt/tags/tag4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6"/>
</p:tagLst>
</file>

<file path=ppt/tags/tag4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7"/>
</p:tagLst>
</file>

<file path=ppt/tags/tag4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8"/>
</p:tagLst>
</file>

<file path=ppt/tags/tag4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SPLIT" val="1"/>
  <p:tag name="PPSPLIT_ORIGINALSLIDENUMBER" val="18"/>
  <p:tag name="PPSPLIT_DONE" val="1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3"/>
</p:tagLst>
</file>

<file path=ppt/tags/tag4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"/>
</p:tagLst>
</file>

<file path=ppt/tags/tag4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4"/>
</p:tagLst>
</file>

<file path=ppt/tags/tag4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3"/>
</p:tagLst>
</file>

<file path=ppt/tags/tag4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4"/>
</p:tagLst>
</file>

<file path=ppt/tags/tag4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0"/>
</p:tagLst>
</file>

<file path=ppt/tags/tag4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7"/>
</p:tagLst>
</file>

<file path=ppt/tags/tag4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SPLIT" val="1"/>
  <p:tag name="PPSPLIT_ORIGINALSLIDENUMBER" val="18"/>
  <p:tag name="PPSPLIT_DONE" val="1"/>
</p:tagLst>
</file>

<file path=ppt/tags/tag4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"/>
</p:tagLst>
</file>

<file path=ppt/tags/tag4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4"/>
</p:tagLst>
</file>

<file path=ppt/tags/tag4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5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4"/>
</p:tagLst>
</file>

<file path=ppt/tags/tag4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3"/>
</p:tagLst>
</file>

<file path=ppt/tags/tag4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4"/>
</p:tagLst>
</file>

<file path=ppt/tags/tag4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0"/>
</p:tagLst>
</file>

<file path=ppt/tags/tag4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7"/>
</p:tagLst>
</file>

<file path=ppt/tags/tag4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SPLIT" val="1"/>
  <p:tag name="PPSPLIT_ORIGINALSLIDENUMBER" val="18"/>
  <p:tag name="PPSPLIT_DONE" val="1"/>
</p:tagLst>
</file>

<file path=ppt/tags/tag4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"/>
</p:tagLst>
</file>

<file path=ppt/tags/tag4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4"/>
</p:tagLst>
</file>

<file path=ppt/tags/tag4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5"/>
</p:tagLst>
</file>

<file path=ppt/tags/tag4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3"/>
</p:tagLst>
</file>

<file path=ppt/tags/tag4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3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5"/>
</p:tagLst>
</file>

<file path=ppt/tags/tag4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4"/>
</p:tagLst>
</file>

<file path=ppt/tags/tag4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0"/>
</p:tagLst>
</file>

<file path=ppt/tags/tag4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7"/>
</p:tagLst>
</file>

<file path=ppt/tags/tag4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SPLIT" val="1"/>
  <p:tag name="PPSPLIT_ORIGINALSLIDENUMBER" val="18"/>
  <p:tag name="PPSPLIT_DONE" val="1"/>
</p:tagLst>
</file>

<file path=ppt/tags/tag4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"/>
</p:tagLst>
</file>

<file path=ppt/tags/tag4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4"/>
</p:tagLst>
</file>

<file path=ppt/tags/tag4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5"/>
</p:tagLst>
</file>

<file path=ppt/tags/tag4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3"/>
</p:tagLst>
</file>

<file path=ppt/tags/tag4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8"/>
</p:tagLst>
</file>

<file path=ppt/tags/tag4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3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6"/>
</p:tagLst>
</file>

<file path=ppt/tags/tag4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4"/>
</p:tagLst>
</file>

<file path=ppt/tags/tag4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0"/>
</p:tagLst>
</file>

<file path=ppt/tags/tag4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7"/>
</p:tagLst>
</file>

<file path=ppt/tags/tag4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SPLIT" val="1"/>
  <p:tag name="PPSPLIT_ORIGINALSLIDENUMBER" val="18"/>
  <p:tag name="PPSPLIT_DONE" val="1"/>
</p:tagLst>
</file>

<file path=ppt/tags/tag4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"/>
</p:tagLst>
</file>

<file path=ppt/tags/tag4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4"/>
</p:tagLst>
</file>

<file path=ppt/tags/tag4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5"/>
</p:tagLst>
</file>

<file path=ppt/tags/tag4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3"/>
</p:tagLst>
</file>

<file path=ppt/tags/tag4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8"/>
</p:tagLst>
</file>

<file path=ppt/tags/tag4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9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7"/>
</p:tagLst>
</file>

<file path=ppt/tags/tag4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3"/>
</p:tagLst>
</file>

<file path=ppt/tags/tag4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4"/>
</p:tagLst>
</file>

<file path=ppt/tags/tag4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0"/>
</p:tagLst>
</file>

<file path=ppt/tags/tag4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7"/>
</p:tagLst>
</file>

<file path=ppt/tags/tag4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SPLIT" val="1"/>
  <p:tag name="PPSPLIT_ORIGINALSLIDENUMBER" val="18"/>
  <p:tag name="PPSPLIT_DONE" val="1"/>
</p:tagLst>
</file>

<file path=ppt/tags/tag4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"/>
</p:tagLst>
</file>

<file path=ppt/tags/tag4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4"/>
</p:tagLst>
</file>

<file path=ppt/tags/tag4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5"/>
</p:tagLst>
</file>

<file path=ppt/tags/tag4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3"/>
</p:tagLst>
</file>

<file path=ppt/tags/tag4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8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9"/>
</p:tagLst>
</file>

<file path=ppt/tags/tag4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9"/>
</p:tagLst>
</file>

<file path=ppt/tags/tag4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3"/>
</p:tagLst>
</file>

<file path=ppt/tags/tag4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4"/>
</p:tagLst>
</file>

<file path=ppt/tags/tag4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0"/>
</p:tagLst>
</file>

<file path=ppt/tags/tag4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7"/>
</p:tagLst>
</file>

<file path=ppt/tags/tag4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1"/>
</p:tagLst>
</file>

<file path=ppt/tags/tag4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SPLIT" val="1"/>
  <p:tag name="PPSPLIT_ORIGINALSLIDENUMBER" val="18"/>
  <p:tag name="PPSPLIT_DONE" val="1"/>
</p:tagLst>
</file>

<file path=ppt/tags/tag4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"/>
</p:tagLst>
</file>

<file path=ppt/tags/tag4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4"/>
</p:tagLst>
</file>

<file path=ppt/tags/tag4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5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SPLIT" val="1"/>
  <p:tag name="PPSPLIT_ORIGINALSLIDENUMBER" val="6"/>
</p:tagLst>
</file>

<file path=ppt/tags/tag4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7"/>
</p:tagLst>
</file>

<file path=ppt/tags/tag4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3"/>
</p:tagLst>
</file>

<file path=ppt/tags/tag4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8"/>
</p:tagLst>
</file>

<file path=ppt/tags/tag4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9"/>
</p:tagLst>
</file>

<file path=ppt/tags/tag4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3"/>
</p:tagLst>
</file>

<file path=ppt/tags/tag4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4"/>
</p:tagLst>
</file>

<file path=ppt/tags/tag4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0"/>
</p:tagLst>
</file>

<file path=ppt/tags/tag4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7"/>
</p:tagLst>
</file>

<file path=ppt/tags/tag4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1"/>
</p:tagLst>
</file>

<file path=ppt/tags/tag4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SPLIT" val="1"/>
  <p:tag name="PPSPLIT_ORIGINALSLIDENUMBER" val="18"/>
  <p:tag name="PPSPLIT_DONE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SPLIT" val="1"/>
  <p:tag name="PPSPLIT_ORIGINALSLIDENUMBER" val="5"/>
  <p:tag name="PPSPLIT_DONE" val="1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SPLIT" val="1"/>
  <p:tag name="PPSPLIT_ORIGINALSLIDENUMBER" val="7"/>
  <p:tag name="PPSPLIT_DONE" val="1"/>
</p:tagLst>
</file>

<file path=ppt/tags/tag5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"/>
</p:tagLst>
</file>

<file path=ppt/tags/tag5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4"/>
</p:tagLst>
</file>

<file path=ppt/tags/tag5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5"/>
</p:tagLst>
</file>

<file path=ppt/tags/tag5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7"/>
</p:tagLst>
</file>

<file path=ppt/tags/tag5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3"/>
</p:tagLst>
</file>

<file path=ppt/tags/tag5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8"/>
</p:tagLst>
</file>

<file path=ppt/tags/tag5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9"/>
</p:tagLst>
</file>

<file path=ppt/tags/tag5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3"/>
</p:tagLst>
</file>

<file path=ppt/tags/tag5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4"/>
</p:tagLst>
</file>

<file path=ppt/tags/tag5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5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"/>
</p:tagLst>
</file>

<file path=ppt/tags/tag5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0"/>
</p:tagLst>
</file>

<file path=ppt/tags/tag5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7"/>
</p:tagLst>
</file>

<file path=ppt/tags/tag5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1"/>
</p:tagLst>
</file>

<file path=ppt/tags/tag5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SPLIT" val="1"/>
  <p:tag name="PPSPLIT_ORIGINALSLIDENUMBER" val="18"/>
  <p:tag name="PPSPLIT_DONE" val="1"/>
</p:tagLst>
</file>

<file path=ppt/tags/tag5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"/>
</p:tagLst>
</file>

<file path=ppt/tags/tag5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4"/>
</p:tagLst>
</file>

<file path=ppt/tags/tag5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5"/>
</p:tagLst>
</file>

<file path=ppt/tags/tag5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7"/>
</p:tagLst>
</file>

<file path=ppt/tags/tag5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3"/>
</p:tagLst>
</file>

<file path=ppt/tags/tag5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8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66"/>
</p:tagLst>
</file>

<file path=ppt/tags/tag5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9"/>
</p:tagLst>
</file>

<file path=ppt/tags/tag5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3"/>
</p:tagLst>
</file>

<file path=ppt/tags/tag5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4"/>
</p:tagLst>
</file>

<file path=ppt/tags/tag5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5"/>
</p:tagLst>
</file>

<file path=ppt/tags/tag5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6"/>
</p:tagLst>
</file>

<file path=ppt/tags/tag5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0"/>
</p:tagLst>
</file>

<file path=ppt/tags/tag5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7"/>
</p:tagLst>
</file>

<file path=ppt/tags/tag5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1"/>
</p:tagLst>
</file>

<file path=ppt/tags/tag5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SPLIT" val="1"/>
  <p:tag name="PPSPLIT_ORIGINALSLIDENUMBER" val="18"/>
  <p:tag name="PPSPLIT_DONE" val="1"/>
</p:tagLst>
</file>

<file path=ppt/tags/tag5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70"/>
</p:tagLst>
</file>

<file path=ppt/tags/tag5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4"/>
</p:tagLst>
</file>

<file path=ppt/tags/tag5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5"/>
</p:tagLst>
</file>

<file path=ppt/tags/tag5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7"/>
</p:tagLst>
</file>

<file path=ppt/tags/tag5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3"/>
</p:tagLst>
</file>

<file path=ppt/tags/tag5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8"/>
</p:tagLst>
</file>

<file path=ppt/tags/tag5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9"/>
</p:tagLst>
</file>

<file path=ppt/tags/tag5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3"/>
</p:tagLst>
</file>

<file path=ppt/tags/tag5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4"/>
</p:tagLst>
</file>

<file path=ppt/tags/tag5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5"/>
</p:tagLst>
</file>

<file path=ppt/tags/tag5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6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71"/>
</p:tagLst>
</file>

<file path=ppt/tags/tag5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7"/>
</p:tagLst>
</file>

<file path=ppt/tags/tag5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0"/>
</p:tagLst>
</file>

<file path=ppt/tags/tag5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7"/>
</p:tagLst>
</file>

<file path=ppt/tags/tag5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1"/>
</p:tagLst>
</file>

<file path=ppt/tags/tag5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SPLIT" val="1"/>
  <p:tag name="PPSPLIT_ORIGINALSLIDENUMBER" val="18"/>
  <p:tag name="PPSPLIT_DONE" val="1"/>
</p:tagLst>
</file>

<file path=ppt/tags/tag5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"/>
</p:tagLst>
</file>

<file path=ppt/tags/tag5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4"/>
</p:tagLst>
</file>

<file path=ppt/tags/tag5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5"/>
</p:tagLst>
</file>

<file path=ppt/tags/tag5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7"/>
</p:tagLst>
</file>

<file path=ppt/tags/tag5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3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72"/>
</p:tagLst>
</file>

<file path=ppt/tags/tag5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8"/>
</p:tagLst>
</file>

<file path=ppt/tags/tag5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9"/>
</p:tagLst>
</file>

<file path=ppt/tags/tag5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3"/>
</p:tagLst>
</file>

<file path=ppt/tags/tag5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4"/>
</p:tagLst>
</file>

<file path=ppt/tags/tag5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5"/>
</p:tagLst>
</file>

<file path=ppt/tags/tag5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6"/>
</p:tagLst>
</file>

<file path=ppt/tags/tag5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7"/>
</p:tagLst>
</file>

<file path=ppt/tags/tag5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0"/>
</p:tagLst>
</file>

<file path=ppt/tags/tag5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7"/>
</p:tagLst>
</file>

<file path=ppt/tags/tag5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1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75"/>
</p:tagLst>
</file>

<file path=ppt/tags/tag5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1"/>
</p:tagLst>
</file>

<file path=ppt/tags/tag5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SPLIT" val="1"/>
  <p:tag name="PPSPLIT_ORIGINALSLIDENUMBER" val="18"/>
  <p:tag name="PPSPLIT_DONE" val="1"/>
</p:tagLst>
</file>

<file path=ppt/tags/tag5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"/>
</p:tagLst>
</file>

<file path=ppt/tags/tag5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4"/>
</p:tagLst>
</file>

<file path=ppt/tags/tag5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5"/>
</p:tagLst>
</file>

<file path=ppt/tags/tag5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6"/>
</p:tagLst>
</file>

<file path=ppt/tags/tag5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7"/>
</p:tagLst>
</file>

<file path=ppt/tags/tag5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3"/>
</p:tagLst>
</file>

<file path=ppt/tags/tag5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8"/>
</p:tagLst>
</file>

<file path=ppt/tags/tag5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9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8"/>
</p:tagLst>
</file>

<file path=ppt/tags/tag5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3"/>
</p:tagLst>
</file>

<file path=ppt/tags/tag5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4"/>
</p:tagLst>
</file>

<file path=ppt/tags/tag5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5"/>
</p:tagLst>
</file>

<file path=ppt/tags/tag5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6"/>
</p:tagLst>
</file>

<file path=ppt/tags/tag5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7"/>
</p:tagLst>
</file>

<file path=ppt/tags/tag5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0"/>
</p:tagLst>
</file>

<file path=ppt/tags/tag5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7"/>
</p:tagLst>
</file>

<file path=ppt/tags/tag5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1"/>
</p:tagLst>
</file>

<file path=ppt/tags/tag5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1"/>
</p:tagLst>
</file>

<file path=ppt/tags/tag5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SPLIT" val="1"/>
  <p:tag name="PPSPLIT_ORIGINALSLIDENUMBER" val="18"/>
  <p:tag name="PPSPLIT_DONE" val="1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35"/>
</p:tagLst>
</file>

<file path=ppt/tags/tag5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"/>
</p:tagLst>
</file>

<file path=ppt/tags/tag5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4"/>
</p:tagLst>
</file>

<file path=ppt/tags/tag5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5"/>
</p:tagLst>
</file>

<file path=ppt/tags/tag5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6"/>
</p:tagLst>
</file>

<file path=ppt/tags/tag5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7"/>
</p:tagLst>
</file>

<file path=ppt/tags/tag5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3"/>
</p:tagLst>
</file>

<file path=ppt/tags/tag5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8"/>
</p:tagLst>
</file>

<file path=ppt/tags/tag5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9"/>
</p:tagLst>
</file>

<file path=ppt/tags/tag5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3"/>
</p:tagLst>
</file>

<file path=ppt/tags/tag5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4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36"/>
</p:tagLst>
</file>

<file path=ppt/tags/tag5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5"/>
</p:tagLst>
</file>

<file path=ppt/tags/tag5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6"/>
</p:tagLst>
</file>

<file path=ppt/tags/tag5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7"/>
</p:tagLst>
</file>

<file path=ppt/tags/tag5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8"/>
</p:tagLst>
</file>

<file path=ppt/tags/tag5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0"/>
</p:tagLst>
</file>

<file path=ppt/tags/tag5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7"/>
</p:tagLst>
</file>

<file path=ppt/tags/tag5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1"/>
</p:tagLst>
</file>

<file path=ppt/tags/tag5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1"/>
</p:tagLst>
</file>

<file path=ppt/tags/tag5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SPLIT" val="1"/>
  <p:tag name="PPSPLIT_ORIGINALSLIDENUMBER" val="18"/>
  <p:tag name="PPSPLIT_DONE" val="1"/>
</p:tagLst>
</file>

<file path=ppt/tags/tag5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8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37"/>
</p:tagLst>
</file>

<file path=ppt/tags/tag6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4"/>
</p:tagLst>
</file>

<file path=ppt/tags/tag6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5"/>
</p:tagLst>
</file>

<file path=ppt/tags/tag6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6"/>
</p:tagLst>
</file>

<file path=ppt/tags/tag6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7"/>
</p:tagLst>
</file>

<file path=ppt/tags/tag6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3"/>
</p:tagLst>
</file>

<file path=ppt/tags/tag6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8"/>
</p:tagLst>
</file>

<file path=ppt/tags/tag6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9"/>
</p:tagLst>
</file>

<file path=ppt/tags/tag6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3"/>
</p:tagLst>
</file>

<file path=ppt/tags/tag6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4"/>
</p:tagLst>
</file>

<file path=ppt/tags/tag6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5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38"/>
</p:tagLst>
</file>

<file path=ppt/tags/tag6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6"/>
</p:tagLst>
</file>

<file path=ppt/tags/tag6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7"/>
</p:tagLst>
</file>

<file path=ppt/tags/tag6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8"/>
</p:tagLst>
</file>

<file path=ppt/tags/tag6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9"/>
</p:tagLst>
</file>

<file path=ppt/tags/tag6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0"/>
</p:tagLst>
</file>

<file path=ppt/tags/tag6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7"/>
</p:tagLst>
</file>

<file path=ppt/tags/tag6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1"/>
</p:tagLst>
</file>

<file path=ppt/tags/tag6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1"/>
</p:tagLst>
</file>

<file path=ppt/tags/tag6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SPLIT" val="1"/>
  <p:tag name="PPSPLIT_ORIGINALSLIDENUMBER" val="18"/>
  <p:tag name="PPSPLIT_DONE" val="1"/>
</p:tagLst>
</file>

<file path=ppt/tags/tag6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40"/>
</p:tagLst>
</file>

<file path=ppt/tags/tag6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4"/>
</p:tagLst>
</file>

<file path=ppt/tags/tag6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5"/>
</p:tagLst>
</file>

<file path=ppt/tags/tag6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6"/>
</p:tagLst>
</file>

<file path=ppt/tags/tag6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7"/>
</p:tagLst>
</file>

<file path=ppt/tags/tag6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3"/>
</p:tagLst>
</file>

<file path=ppt/tags/tag6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8"/>
</p:tagLst>
</file>

<file path=ppt/tags/tag6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9"/>
</p:tagLst>
</file>

<file path=ppt/tags/tag6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3"/>
</p:tagLst>
</file>

<file path=ppt/tags/tag6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4"/>
</p:tagLst>
</file>

<file path=ppt/tags/tag6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5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41"/>
</p:tagLst>
</file>

<file path=ppt/tags/tag6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6"/>
</p:tagLst>
</file>

<file path=ppt/tags/tag6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7"/>
</p:tagLst>
</file>

<file path=ppt/tags/tag6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8"/>
</p:tagLst>
</file>

<file path=ppt/tags/tag6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9"/>
</p:tagLst>
</file>

<file path=ppt/tags/tag6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0"/>
</p:tagLst>
</file>

<file path=ppt/tags/tag6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0"/>
</p:tagLst>
</file>

<file path=ppt/tags/tag6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7"/>
</p:tagLst>
</file>

<file path=ppt/tags/tag6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1"/>
</p:tagLst>
</file>

<file path=ppt/tags/tag6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1"/>
</p:tagLst>
</file>

<file path=ppt/tags/tag6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SPLIT" val="1"/>
  <p:tag name="PPSPLIT_ORIGINALSLIDENUMBER" val="18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42"/>
</p:tagLst>
</file>

<file path=ppt/tags/tag6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"/>
</p:tagLst>
</file>

<file path=ppt/tags/tag6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4"/>
</p:tagLst>
</file>

<file path=ppt/tags/tag6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5"/>
</p:tagLst>
</file>

<file path=ppt/tags/tag6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6"/>
</p:tagLst>
</file>

<file path=ppt/tags/tag6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7"/>
</p:tagLst>
</file>

<file path=ppt/tags/tag6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3"/>
</p:tagLst>
</file>

<file path=ppt/tags/tag6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8"/>
</p:tagLst>
</file>

<file path=ppt/tags/tag6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9"/>
</p:tagLst>
</file>

<file path=ppt/tags/tag6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3"/>
</p:tagLst>
</file>

<file path=ppt/tags/tag6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4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43"/>
</p:tagLst>
</file>

<file path=ppt/tags/tag6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5"/>
</p:tagLst>
</file>

<file path=ppt/tags/tag6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6"/>
</p:tagLst>
</file>

<file path=ppt/tags/tag6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7"/>
</p:tagLst>
</file>

<file path=ppt/tags/tag6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8"/>
</p:tagLst>
</file>

<file path=ppt/tags/tag6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9"/>
</p:tagLst>
</file>

<file path=ppt/tags/tag6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0"/>
</p:tagLst>
</file>

<file path=ppt/tags/tag6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0"/>
</p:tagLst>
</file>

<file path=ppt/tags/tag6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7"/>
</p:tagLst>
</file>

<file path=ppt/tags/tag6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1"/>
</p:tagLst>
</file>

<file path=ppt/tags/tag6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1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44"/>
</p:tagLst>
</file>

<file path=ppt/tags/tag6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2"/>
</p:tagLst>
</file>

<file path=ppt/tags/tag6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SPLIT" val="1"/>
  <p:tag name="PPSPLIT_ORIGINALSLIDENUMBER" val="19"/>
</p:tagLst>
</file>

<file path=ppt/tags/tag6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SPLIT" val="1"/>
  <p:tag name="PPSPLIT_ORIGINALSLIDENUMBER" val="20"/>
  <p:tag name="PPSPLIT_DONE" val="1"/>
</p:tagLst>
</file>

<file path=ppt/tags/tag6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"/>
</p:tagLst>
</file>

<file path=ppt/tags/tag6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3"/>
</p:tagLst>
</file>

<file path=ppt/tags/tag6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4"/>
</p:tagLst>
</file>

<file path=ppt/tags/tag6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SPLIT" val="1"/>
  <p:tag name="PPSPLIT_ORIGINALSLIDENUMBER" val="20"/>
  <p:tag name="PPSPLIT_DONE" val="1"/>
</p:tagLst>
</file>

<file path=ppt/tags/tag6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"/>
</p:tagLst>
</file>

<file path=ppt/tags/tag6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6"/>
</p:tagLst>
</file>

<file path=ppt/tags/tag6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1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45"/>
</p:tagLst>
</file>

<file path=ppt/tags/tag6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3"/>
</p:tagLst>
</file>

<file path=ppt/tags/tag6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4"/>
</p:tagLst>
</file>

<file path=ppt/tags/tag6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SPLIT" val="1"/>
  <p:tag name="PPSPLIT_ORIGINALSLIDENUMBER" val="20"/>
  <p:tag name="PPSPLIT_DONE" val="1"/>
</p:tagLst>
</file>

<file path=ppt/tags/tag6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"/>
</p:tagLst>
</file>

<file path=ppt/tags/tag6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6"/>
</p:tagLst>
</file>

<file path=ppt/tags/tag6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9"/>
</p:tagLst>
</file>

<file path=ppt/tags/tag6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1"/>
</p:tagLst>
</file>

<file path=ppt/tags/tag6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2"/>
</p:tagLst>
</file>

<file path=ppt/tags/tag6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3"/>
</p:tagLst>
</file>

<file path=ppt/tags/tag6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4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050"/>
</p:tagLst>
</file>

<file path=ppt/tags/tag6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SPLIT" val="1"/>
  <p:tag name="PPSPLIT_ORIGINALSLIDENUMBER" val="20"/>
  <p:tag name="PPSPLIT_DONE" val="1"/>
</p:tagLst>
</file>

<file path=ppt/tags/tag6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"/>
</p:tagLst>
</file>

<file path=ppt/tags/tag6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6"/>
</p:tagLst>
</file>

<file path=ppt/tags/tag6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9"/>
</p:tagLst>
</file>

<file path=ppt/tags/tag6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1"/>
</p:tagLst>
</file>

<file path=ppt/tags/tag6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2"/>
</p:tagLst>
</file>

<file path=ppt/tags/tag6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3"/>
</p:tagLst>
</file>

<file path=ppt/tags/tag6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4"/>
</p:tagLst>
</file>

<file path=ppt/tags/tag6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6"/>
</p:tagLst>
</file>

<file path=ppt/tags/tag6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7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3"/>
</p:tagLst>
</file>

<file path=ppt/tags/tag6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SPLIT" val="1"/>
  <p:tag name="PPSPLIT_ORIGINALSLIDENUMBER" val="20"/>
  <p:tag name="PPSPLIT_DONE" val="1"/>
</p:tagLst>
</file>

<file path=ppt/tags/tag6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"/>
</p:tagLst>
</file>

<file path=ppt/tags/tag6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6"/>
</p:tagLst>
</file>

<file path=ppt/tags/tag6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9"/>
</p:tagLst>
</file>

<file path=ppt/tags/tag6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1"/>
</p:tagLst>
</file>

<file path=ppt/tags/tag6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2"/>
</p:tagLst>
</file>

<file path=ppt/tags/tag6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3"/>
</p:tagLst>
</file>

<file path=ppt/tags/tag6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4"/>
</p:tagLst>
</file>

<file path=ppt/tags/tag6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6"/>
</p:tagLst>
</file>

<file path=ppt/tags/tag6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7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35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SPLIT" val="1"/>
  <p:tag name="PPSPLIT_ORIGINALSLIDENUMBER" val="7"/>
  <p:tag name="PPSPLIT_DONE" val="1"/>
</p:tagLst>
</file>

<file path=ppt/tags/tag7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SPLIT" val="1"/>
  <p:tag name="PPSPLIT_ORIGINALSLIDENUMBER" val="20"/>
  <p:tag name="PPSPLIT_DONE" val="1"/>
</p:tagLst>
</file>

<file path=ppt/tags/tag7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"/>
</p:tagLst>
</file>

<file path=ppt/tags/tag7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6"/>
</p:tagLst>
</file>

<file path=ppt/tags/tag7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9"/>
</p:tagLst>
</file>

<file path=ppt/tags/tag7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1"/>
</p:tagLst>
</file>

<file path=ppt/tags/tag7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2"/>
</p:tagLst>
</file>

<file path=ppt/tags/tag7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3"/>
</p:tagLst>
</file>

<file path=ppt/tags/tag7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4"/>
</p:tagLst>
</file>

<file path=ppt/tags/tag7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6"/>
</p:tagLst>
</file>

<file path=ppt/tags/tag7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7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"/>
</p:tagLst>
</file>

<file path=ppt/tags/tag7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SPLIT" val="1"/>
  <p:tag name="PPSPLIT_ORIGINALSLIDENUMBER" val="20"/>
  <p:tag name="PPSPLIT_DONE" val="1"/>
</p:tagLst>
</file>

<file path=ppt/tags/tag7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"/>
</p:tagLst>
</file>

<file path=ppt/tags/tag7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6"/>
</p:tagLst>
</file>

<file path=ppt/tags/tag7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9"/>
</p:tagLst>
</file>

<file path=ppt/tags/tag7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1"/>
</p:tagLst>
</file>

<file path=ppt/tags/tag7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2"/>
</p:tagLst>
</file>

<file path=ppt/tags/tag7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3"/>
</p:tagLst>
</file>

<file path=ppt/tags/tag7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4"/>
</p:tagLst>
</file>

<file path=ppt/tags/tag7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6"/>
</p:tagLst>
</file>

<file path=ppt/tags/tag7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7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66"/>
</p:tagLst>
</file>

<file path=ppt/tags/tag7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SPLIT" val="1"/>
  <p:tag name="PPSPLIT_ORIGINALSLIDENUMBER" val="20"/>
  <p:tag name="PPSPLIT_DONE" val="1"/>
</p:tagLst>
</file>

<file path=ppt/tags/tag7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"/>
</p:tagLst>
</file>

<file path=ppt/tags/tag7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6"/>
</p:tagLst>
</file>

<file path=ppt/tags/tag7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9"/>
</p:tagLst>
</file>

<file path=ppt/tags/tag7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1"/>
</p:tagLst>
</file>

<file path=ppt/tags/tag7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2"/>
</p:tagLst>
</file>

<file path=ppt/tags/tag7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3"/>
</p:tagLst>
</file>

<file path=ppt/tags/tag7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4"/>
</p:tagLst>
</file>

<file path=ppt/tags/tag7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6"/>
</p:tagLst>
</file>

<file path=ppt/tags/tag7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7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70"/>
</p:tagLst>
</file>

<file path=ppt/tags/tag7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SPLIT" val="1"/>
  <p:tag name="PPSPLIT_ORIGINALSLIDENUMBER" val="20"/>
</p:tagLst>
</file>

<file path=ppt/tags/tag7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"/>
</p:tagLst>
</file>

<file path=ppt/tags/tag7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6"/>
</p:tagLst>
</file>

<file path=ppt/tags/tag7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9"/>
</p:tagLst>
</file>

<file path=ppt/tags/tag7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1"/>
</p:tagLst>
</file>

<file path=ppt/tags/tag7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2"/>
</p:tagLst>
</file>

<file path=ppt/tags/tag7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3"/>
</p:tagLst>
</file>

<file path=ppt/tags/tag7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4"/>
</p:tagLst>
</file>

<file path=ppt/tags/tag7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5"/>
</p:tagLst>
</file>

<file path=ppt/tags/tag7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6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71"/>
</p:tagLst>
</file>

<file path=ppt/tags/tag7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7"/>
</p:tagLst>
</file>

<file path=ppt/tags/tag7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8"/>
</p:tagLst>
</file>

<file path=ppt/tags/tag7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SPLIT" val="1"/>
  <p:tag name="PPSPLIT_ORIGINALSLIDENUMBER" val="21"/>
  <p:tag name="PPSPLIT_DONE" val="1"/>
</p:tagLst>
</file>

<file path=ppt/tags/tag7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9"/>
</p:tagLst>
</file>

<file path=ppt/tags/tag7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SPLIT" val="1"/>
  <p:tag name="PPSPLIT_ORIGINALSLIDENUMBER" val="21"/>
  <p:tag name="PPSPLIT_DONE" val="1"/>
</p:tagLst>
</file>

<file path=ppt/tags/tag7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9"/>
</p:tagLst>
</file>

<file path=ppt/tags/tag7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9"/>
</p:tagLst>
</file>

<file path=ppt/tags/tag7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SPLIT" val="1"/>
  <p:tag name="PPSPLIT_ORIGINALSLIDENUMBER" val="21"/>
  <p:tag name="PPSPLIT_DONE" val="1"/>
</p:tagLst>
</file>

<file path=ppt/tags/tag7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9"/>
</p:tagLst>
</file>

<file path=ppt/tags/tag7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2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72"/>
</p:tagLst>
</file>

<file path=ppt/tags/tag7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"/>
</p:tagLst>
</file>

<file path=ppt/tags/tag7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3"/>
</p:tagLst>
</file>

<file path=ppt/tags/tag7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4"/>
</p:tagLst>
</file>

<file path=ppt/tags/tag7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4"/>
</p:tagLst>
</file>

<file path=ppt/tags/tag7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6"/>
</p:tagLst>
</file>

<file path=ppt/tags/tag7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8"/>
</p:tagLst>
</file>

<file path=ppt/tags/tag7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0"/>
</p:tagLst>
</file>

<file path=ppt/tags/tag7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2"/>
</p:tagLst>
</file>

<file path=ppt/tags/tag7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4"/>
</p:tagLst>
</file>

<file path=ppt/tags/tag7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9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75"/>
</p:tagLst>
</file>

<file path=ppt/tags/tag7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SPLIT" val="1"/>
  <p:tag name="PPSPLIT_ORIGINALSLIDENUMBER" val="21"/>
</p:tagLst>
</file>

<file path=ppt/tags/tag7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9"/>
</p:tagLst>
</file>

<file path=ppt/tags/tag7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1"/>
</p:tagLst>
</file>

<file path=ppt/tags/tag7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2"/>
</p:tagLst>
</file>

<file path=ppt/tags/tag7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3"/>
</p:tagLst>
</file>

<file path=ppt/tags/tag7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"/>
</p:tagLst>
</file>

<file path=ppt/tags/tag7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3"/>
</p:tagLst>
</file>

<file path=ppt/tags/tag7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4"/>
</p:tagLst>
</file>

<file path=ppt/tags/tag7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4"/>
</p:tagLst>
</file>

<file path=ppt/tags/tag7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6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8"/>
</p:tagLst>
</file>

<file path=ppt/tags/tag7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8"/>
</p:tagLst>
</file>

<file path=ppt/tags/tag7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0"/>
</p:tagLst>
</file>

<file path=ppt/tags/tag7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2"/>
</p:tagLst>
</file>

<file path=ppt/tags/tag7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4"/>
</p:tagLst>
</file>

<file path=ppt/tags/tag7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9"/>
</p:tagLst>
</file>

<file path=ppt/tags/tag7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SPLIT" val="1"/>
  <p:tag name="PPSPLIT_ORIGINALSLIDENUMBER" val="22"/>
  <p:tag name="PPSPLIT_DONE" val="1"/>
</p:tagLst>
</file>

<file path=ppt/tags/tag7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3"/>
</p:tagLst>
</file>

<file path=ppt/tags/tag7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7"/>
</p:tagLst>
</file>

<file path=ppt/tags/tag7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1"/>
</p:tagLst>
</file>

<file path=ppt/tags/tag7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5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35"/>
</p:tagLst>
</file>

<file path=ppt/tags/tag7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6"/>
</p:tagLst>
</file>

<file path=ppt/tags/tag7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7"/>
</p:tagLst>
</file>

<file path=ppt/tags/tag7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8"/>
</p:tagLst>
</file>

<file path=ppt/tags/tag7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9"/>
</p:tagLst>
</file>

<file path=ppt/tags/tag7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30"/>
</p:tagLst>
</file>

<file path=ppt/tags/tag7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31"/>
</p:tagLst>
</file>

<file path=ppt/tags/tag7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32"/>
</p:tagLst>
</file>

<file path=ppt/tags/tag7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33"/>
</p:tagLst>
</file>

<file path=ppt/tags/tag7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SPLIT" val="1"/>
  <p:tag name="PPSPLIT_ORIGINALSLIDENUMBER" val="22"/>
  <p:tag name="PPSPLIT_DONE" val="1"/>
</p:tagLst>
</file>

<file path=ppt/tags/tag7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3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36"/>
</p:tagLst>
</file>

<file path=ppt/tags/tag7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5"/>
</p:tagLst>
</file>

<file path=ppt/tags/tag7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7"/>
</p:tagLst>
</file>

<file path=ppt/tags/tag7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1"/>
</p:tagLst>
</file>

<file path=ppt/tags/tag7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5"/>
</p:tagLst>
</file>

<file path=ppt/tags/tag7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6"/>
</p:tagLst>
</file>

<file path=ppt/tags/tag7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7"/>
</p:tagLst>
</file>

<file path=ppt/tags/tag7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8"/>
</p:tagLst>
</file>

<file path=ppt/tags/tag7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9"/>
</p:tagLst>
</file>

<file path=ppt/tags/tag7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30"/>
</p:tagLst>
</file>

<file path=ppt/tags/tag7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3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40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37"/>
</p:tagLst>
</file>

<file path=ppt/tags/tag8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32"/>
</p:tagLst>
</file>

<file path=ppt/tags/tag8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33"/>
</p:tagLst>
</file>

<file path=ppt/tags/tag8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SPLIT" val="1"/>
  <p:tag name="PPSPLIT_ORIGINALSLIDENUMBER" val="22"/>
</p:tagLst>
</file>

<file path=ppt/tags/tag8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3"/>
</p:tagLst>
</file>

<file path=ppt/tags/tag8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5"/>
</p:tagLst>
</file>

<file path=ppt/tags/tag8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7"/>
</p:tagLst>
</file>

<file path=ppt/tags/tag8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0"/>
</p:tagLst>
</file>

<file path=ppt/tags/tag8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1"/>
</p:tagLst>
</file>

<file path=ppt/tags/tag8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5"/>
</p:tagLst>
</file>

<file path=ppt/tags/tag8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6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38"/>
</p:tagLst>
</file>

<file path=ppt/tags/tag8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7"/>
</p:tagLst>
</file>

<file path=ppt/tags/tag8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8"/>
</p:tagLst>
</file>

<file path=ppt/tags/tag8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9"/>
</p:tagLst>
</file>

<file path=ppt/tags/tag8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30"/>
</p:tagLst>
</file>

<file path=ppt/tags/tag8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31"/>
</p:tagLst>
</file>

<file path=ppt/tags/tag8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32"/>
</p:tagLst>
</file>

<file path=ppt/tags/tag8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33"/>
</p:tagLst>
</file>

<file path=ppt/tags/tag8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34"/>
</p:tagLst>
</file>

<file path=ppt/tags/tag8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SPLIT" val="1"/>
  <p:tag name="PPSPLIT_ORIGINALSLIDENUMBER" val="23"/>
  <p:tag name="PPSPLIT_DONE" val="1"/>
</p:tagLst>
</file>

<file path=ppt/tags/tag8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4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40"/>
</p:tagLst>
</file>

<file path=ppt/tags/tag8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5"/>
</p:tagLst>
</file>

<file path=ppt/tags/tag8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"/>
</p:tagLst>
</file>

<file path=ppt/tags/tag8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SPLIT" val="1"/>
  <p:tag name="PPSPLIT_ORIGINALSLIDENUMBER" val="23"/>
  <p:tag name="PPSPLIT_DONE" val="1"/>
</p:tagLst>
</file>

<file path=ppt/tags/tag8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4"/>
</p:tagLst>
</file>

<file path=ppt/tags/tag8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5"/>
</p:tagLst>
</file>

<file path=ppt/tags/tag8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"/>
</p:tagLst>
</file>

<file path=ppt/tags/tag8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3"/>
</p:tagLst>
</file>

<file path=ppt/tags/tag8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SPLIT" val="1"/>
  <p:tag name="PPSPLIT_ORIGINALSLIDENUMBER" val="23"/>
  <p:tag name="PPSPLIT_DONE" val="1"/>
</p:tagLst>
</file>

<file path=ppt/tags/tag8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4"/>
</p:tagLst>
</file>

<file path=ppt/tags/tag8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5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41"/>
</p:tagLst>
</file>

<file path=ppt/tags/tag8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"/>
</p:tagLst>
</file>

<file path=ppt/tags/tag8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3"/>
</p:tagLst>
</file>

<file path=ppt/tags/tag8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6"/>
</p:tagLst>
</file>

<file path=ppt/tags/tag8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7"/>
</p:tagLst>
</file>

<file path=ppt/tags/tag8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36"/>
</p:tagLst>
</file>

<file path=ppt/tags/tag8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40"/>
</p:tagLst>
</file>

<file path=ppt/tags/tag8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42"/>
</p:tagLst>
</file>

<file path=ppt/tags/tag8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SPLIT" val="1"/>
  <p:tag name="PPSPLIT_ORIGINALSLIDENUMBER" val="23"/>
  <p:tag name="PPSPLIT_DONE" val="1"/>
</p:tagLst>
</file>

<file path=ppt/tags/tag8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4"/>
</p:tagLst>
</file>

<file path=ppt/tags/tag8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5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42"/>
</p:tagLst>
</file>

<file path=ppt/tags/tag8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"/>
</p:tagLst>
</file>

<file path=ppt/tags/tag8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3"/>
</p:tagLst>
</file>

<file path=ppt/tags/tag8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6"/>
</p:tagLst>
</file>

<file path=ppt/tags/tag8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7"/>
</p:tagLst>
</file>

<file path=ppt/tags/tag8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3"/>
</p:tagLst>
</file>

<file path=ppt/tags/tag8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4"/>
</p:tagLst>
</file>

<file path=ppt/tags/tag8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5"/>
</p:tagLst>
</file>

<file path=ppt/tags/tag8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36"/>
</p:tagLst>
</file>

<file path=ppt/tags/tag8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38"/>
</p:tagLst>
</file>

<file path=ppt/tags/tag8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39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43"/>
</p:tagLst>
</file>

<file path=ppt/tags/tag8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40"/>
</p:tagLst>
</file>

<file path=ppt/tags/tag8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42"/>
</p:tagLst>
</file>

<file path=ppt/tags/tag8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SPLIT" val="1"/>
  <p:tag name="PPSPLIT_ORIGINALSLIDENUMBER" val="23"/>
</p:tagLst>
</file>

<file path=ppt/tags/tag8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4"/>
</p:tagLst>
</file>

<file path=ppt/tags/tag8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5"/>
</p:tagLst>
</file>

<file path=ppt/tags/tag8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"/>
</p:tagLst>
</file>

<file path=ppt/tags/tag8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3"/>
</p:tagLst>
</file>

<file path=ppt/tags/tag8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6"/>
</p:tagLst>
</file>

<file path=ppt/tags/tag8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7"/>
</p:tagLst>
</file>

<file path=ppt/tags/tag8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9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44"/>
</p:tagLst>
</file>

<file path=ppt/tags/tag8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0"/>
</p:tagLst>
</file>

<file path=ppt/tags/tag8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3"/>
</p:tagLst>
</file>

<file path=ppt/tags/tag8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4"/>
</p:tagLst>
</file>

<file path=ppt/tags/tag8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5"/>
</p:tagLst>
</file>

<file path=ppt/tags/tag8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7"/>
</p:tagLst>
</file>

<file path=ppt/tags/tag8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9"/>
</p:tagLst>
</file>

<file path=ppt/tags/tag8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36"/>
</p:tagLst>
</file>

<file path=ppt/tags/tag8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38"/>
</p:tagLst>
</file>

<file path=ppt/tags/tag8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39"/>
</p:tagLst>
</file>

<file path=ppt/tags/tag8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40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45"/>
</p:tagLst>
</file>

<file path=ppt/tags/tag8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41"/>
</p:tagLst>
</file>

<file path=ppt/tags/tag8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42"/>
</p:tagLst>
</file>

<file path=ppt/tags/tag8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SPLIT" val="1"/>
  <p:tag name="PPSPLIT_ORIGINALSLIDENUMBER" val="24"/>
  <p:tag name="PPSPLIT_DONE" val="1"/>
</p:tagLst>
</file>

<file path=ppt/tags/tag8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4"/>
</p:tagLst>
</file>

<file path=ppt/tags/tag8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3"/>
</p:tagLst>
</file>

<file path=ppt/tags/tag8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6"/>
</p:tagLst>
</file>

<file path=ppt/tags/tag8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7"/>
</p:tagLst>
</file>

<file path=ppt/tags/tag8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8"/>
</p:tagLst>
</file>

<file path=ppt/tags/tag8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9"/>
</p:tagLst>
</file>

<file path=ppt/tags/tag8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0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050"/>
</p:tagLst>
</file>

<file path=ppt/tags/tag8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1"/>
</p:tagLst>
</file>

<file path=ppt/tags/tag8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3"/>
</p:tagLst>
</file>

<file path=ppt/tags/tag8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4"/>
</p:tagLst>
</file>

<file path=ppt/tags/tag8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5"/>
</p:tagLst>
</file>

<file path=ppt/tags/tag8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7"/>
</p:tagLst>
</file>

<file path=ppt/tags/tag8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9"/>
</p:tagLst>
</file>

<file path=ppt/tags/tag8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36"/>
</p:tagLst>
</file>

<file path=ppt/tags/tag8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37"/>
</p:tagLst>
</file>

<file path=ppt/tags/tag8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38"/>
</p:tagLst>
</file>

<file path=ppt/tags/tag8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39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3"/>
</p:tagLst>
</file>

<file path=ppt/tags/tag8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31"/>
</p:tagLst>
</file>

<file path=ppt/tags/tag8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32"/>
</p:tagLst>
</file>

<file path=ppt/tags/tag8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SPLIT" val="1"/>
  <p:tag name="PPSPLIT_ORIGINALSLIDENUMBER" val="24"/>
  <p:tag name="PPSPLIT_DONE" val="1"/>
</p:tagLst>
</file>

<file path=ppt/tags/tag8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4"/>
</p:tagLst>
</file>

<file path=ppt/tags/tag8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3"/>
</p:tagLst>
</file>

<file path=ppt/tags/tag8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6"/>
</p:tagLst>
</file>

<file path=ppt/tags/tag8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7"/>
</p:tagLst>
</file>

<file path=ppt/tags/tag8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8"/>
</p:tagLst>
</file>

<file path=ppt/tags/tag8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9"/>
</p:tagLst>
</file>

<file path=ppt/tags/tag8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41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SPLIT" val="1"/>
  <p:tag name="PPSPLIT_ORIGINALSLIDENUMBER" val="7"/>
  <p:tag name="PPSPLIT_DONE" val="1"/>
</p:tagLst>
</file>

<file path=ppt/tags/tag9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1"/>
</p:tagLst>
</file>

<file path=ppt/tags/tag9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3"/>
</p:tagLst>
</file>

<file path=ppt/tags/tag9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4"/>
</p:tagLst>
</file>

<file path=ppt/tags/tag9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5"/>
</p:tagLst>
</file>

<file path=ppt/tags/tag9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7"/>
</p:tagLst>
</file>

<file path=ppt/tags/tag9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9"/>
</p:tagLst>
</file>

<file path=ppt/tags/tag9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36"/>
</p:tagLst>
</file>

<file path=ppt/tags/tag9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37"/>
</p:tagLst>
</file>

<file path=ppt/tags/tag9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38"/>
</p:tagLst>
</file>

<file path=ppt/tags/tag9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39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"/>
</p:tagLst>
</file>

<file path=ppt/tags/tag9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2"/>
</p:tagLst>
</file>

<file path=ppt/tags/tag9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6"/>
</p:tagLst>
</file>

<file path=ppt/tags/tag9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31"/>
</p:tagLst>
</file>

<file path=ppt/tags/tag9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32"/>
</p:tagLst>
</file>

<file path=ppt/tags/tag9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SPLIT" val="1"/>
  <p:tag name="PPSPLIT_ORIGINALSLIDENUMBER" val="24"/>
  <p:tag name="PPSPLIT_DONE" val="1"/>
</p:tagLst>
</file>

<file path=ppt/tags/tag9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4"/>
</p:tagLst>
</file>

<file path=ppt/tags/tag9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3"/>
</p:tagLst>
</file>

<file path=ppt/tags/tag9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6"/>
</p:tagLst>
</file>

<file path=ppt/tags/tag9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7"/>
</p:tagLst>
</file>

<file path=ppt/tags/tag9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8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66"/>
</p:tagLst>
</file>

<file path=ppt/tags/tag9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9"/>
</p:tagLst>
</file>

<file path=ppt/tags/tag9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0"/>
</p:tagLst>
</file>

<file path=ppt/tags/tag9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1"/>
</p:tagLst>
</file>

<file path=ppt/tags/tag9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3"/>
</p:tagLst>
</file>

<file path=ppt/tags/tag9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4"/>
</p:tagLst>
</file>

<file path=ppt/tags/tag9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5"/>
</p:tagLst>
</file>

<file path=ppt/tags/tag9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7"/>
</p:tagLst>
</file>

<file path=ppt/tags/tag9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9"/>
</p:tagLst>
</file>

<file path=ppt/tags/tag9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36"/>
</p:tagLst>
</file>

<file path=ppt/tags/tag9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37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70"/>
</p:tagLst>
</file>

<file path=ppt/tags/tag9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38"/>
</p:tagLst>
</file>

<file path=ppt/tags/tag9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39"/>
</p:tagLst>
</file>

<file path=ppt/tags/tag9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2"/>
</p:tagLst>
</file>

<file path=ppt/tags/tag9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6"/>
</p:tagLst>
</file>

<file path=ppt/tags/tag9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3"/>
</p:tagLst>
</file>

<file path=ppt/tags/tag9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8"/>
</p:tagLst>
</file>

<file path=ppt/tags/tag9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5"/>
</p:tagLst>
</file>

<file path=ppt/tags/tag9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31"/>
</p:tagLst>
</file>

<file path=ppt/tags/tag9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32"/>
</p:tagLst>
</file>

<file path=ppt/tags/tag9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SPLIT" val="1"/>
  <p:tag name="PPSPLIT_ORIGINALSLIDENUMBER" val="24"/>
  <p:tag name="PPSPLIT_DONE" val="1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71"/>
</p:tagLst>
</file>

<file path=ppt/tags/tag9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4"/>
</p:tagLst>
</file>

<file path=ppt/tags/tag9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3"/>
</p:tagLst>
</file>

<file path=ppt/tags/tag9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6"/>
</p:tagLst>
</file>

<file path=ppt/tags/tag9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7"/>
</p:tagLst>
</file>

<file path=ppt/tags/tag9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8"/>
</p:tagLst>
</file>

<file path=ppt/tags/tag9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9"/>
</p:tagLst>
</file>

<file path=ppt/tags/tag9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0"/>
</p:tagLst>
</file>

<file path=ppt/tags/tag9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1"/>
</p:tagLst>
</file>

<file path=ppt/tags/tag9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3"/>
</p:tagLst>
</file>

<file path=ppt/tags/tag9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4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72"/>
</p:tagLst>
</file>

<file path=ppt/tags/tag9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5"/>
</p:tagLst>
</file>

<file path=ppt/tags/tag9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7"/>
</p:tagLst>
</file>

<file path=ppt/tags/tag9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9"/>
</p:tagLst>
</file>

<file path=ppt/tags/tag9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36"/>
</p:tagLst>
</file>

<file path=ppt/tags/tag9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37"/>
</p:tagLst>
</file>

<file path=ppt/tags/tag9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38"/>
</p:tagLst>
</file>

<file path=ppt/tags/tag9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39"/>
</p:tagLst>
</file>

<file path=ppt/tags/tag9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2"/>
</p:tagLst>
</file>

<file path=ppt/tags/tag9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6"/>
</p:tagLst>
</file>

<file path=ppt/tags/tag9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3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75"/>
</p:tagLst>
</file>

<file path=ppt/tags/tag9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8"/>
</p:tagLst>
</file>

<file path=ppt/tags/tag9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5"/>
</p:tagLst>
</file>

<file path=ppt/tags/tag9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6"/>
</p:tagLst>
</file>

<file path=ppt/tags/tag9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7"/>
</p:tagLst>
</file>

<file path=ppt/tags/tag9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8"/>
</p:tagLst>
</file>

<file path=ppt/tags/tag9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31"/>
</p:tagLst>
</file>

<file path=ppt/tags/tag9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32"/>
</p:tagLst>
</file>

<file path=ppt/tags/tag9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SPLIT" val="1"/>
  <p:tag name="PPSPLIT_ORIGINALSLIDENUMBER" val="24"/>
</p:tagLst>
</file>

<file path=ppt/tags/tag9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4"/>
</p:tagLst>
</file>

<file path=ppt/tags/tag9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3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8"/>
</p:tagLst>
</file>

<file path=ppt/tags/tag9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6"/>
</p:tagLst>
</file>

<file path=ppt/tags/tag9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7"/>
</p:tagLst>
</file>

<file path=ppt/tags/tag9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8"/>
</p:tagLst>
</file>

<file path=ppt/tags/tag9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9"/>
</p:tagLst>
</file>

<file path=ppt/tags/tag9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0"/>
</p:tagLst>
</file>

<file path=ppt/tags/tag9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1"/>
</p:tagLst>
</file>

<file path=ppt/tags/tag9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3"/>
</p:tagLst>
</file>

<file path=ppt/tags/tag9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4"/>
</p:tagLst>
</file>

<file path=ppt/tags/tag9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5"/>
</p:tagLst>
</file>

<file path=ppt/tags/tag9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7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35"/>
</p:tagLst>
</file>

<file path=ppt/tags/tag9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9"/>
</p:tagLst>
</file>

<file path=ppt/tags/tag9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36"/>
</p:tagLst>
</file>

<file path=ppt/tags/tag9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37"/>
</p:tagLst>
</file>

<file path=ppt/tags/tag9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38"/>
</p:tagLst>
</file>

<file path=ppt/tags/tag9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39"/>
</p:tagLst>
</file>

<file path=ppt/tags/tag9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2"/>
</p:tagLst>
</file>

<file path=ppt/tags/tag9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6"/>
</p:tagLst>
</file>

<file path=ppt/tags/tag9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3"/>
</p:tagLst>
</file>

<file path=ppt/tags/tag9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8"/>
</p:tagLst>
</file>

<file path=ppt/tags/tag9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5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36"/>
</p:tagLst>
</file>

<file path=ppt/tags/tag9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6"/>
</p:tagLst>
</file>

<file path=ppt/tags/tag9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7"/>
</p:tagLst>
</file>

<file path=ppt/tags/tag9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8"/>
</p:tagLst>
</file>

<file path=ppt/tags/tag9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9"/>
</p:tagLst>
</file>

<file path=ppt/tags/tag9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30"/>
</p:tagLst>
</file>

<file path=ppt/tags/tag9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31"/>
</p:tagLst>
</file>

<file path=ppt/tags/tag9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32"/>
</p:tagLst>
</file>

<file path=ppt/tags/tag9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SPLIT" val="1"/>
  <p:tag name="PPSPLIT_ORIGINALSLIDENUMBER" val="25"/>
</p:tagLst>
</file>

<file path=ppt/tags/tag9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SPLIT" val="1"/>
  <p:tag name="PPSPLIT_ORIGINALSLIDENUMBER" val="26"/>
</p:tagLst>
</file>

<file path=ppt/tags/tag9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SPLIT" val="1"/>
  <p:tag name="PPSPLIT_ORIGINALSLIDENUMBER" val="27"/>
  <p:tag name="PPSPLIT_DONE" val="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16397</TotalTime>
  <Words>12518</Words>
  <Application>Microsoft Office PowerPoint</Application>
  <PresentationFormat>Widescreen</PresentationFormat>
  <Paragraphs>2234</Paragraphs>
  <Slides>190</Slides>
  <Notes>87</Notes>
  <HiddenSlides>63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190</vt:i4>
      </vt:variant>
    </vt:vector>
  </HeadingPairs>
  <TitlesOfParts>
    <vt:vector size="195" baseType="lpstr">
      <vt:lpstr>Arial</vt:lpstr>
      <vt:lpstr>Calibri</vt:lpstr>
      <vt:lpstr>Calibri Light</vt:lpstr>
      <vt:lpstr>Cambria Math</vt:lpstr>
      <vt:lpstr>Office Theme</vt:lpstr>
      <vt:lpstr>Tutorial Talk: Certified Deletion</vt:lpstr>
      <vt:lpstr>Outline</vt:lpstr>
      <vt:lpstr>Outline</vt:lpstr>
      <vt:lpstr>Certified Deletion: Cloud Storage</vt:lpstr>
      <vt:lpstr>Certified Deletion: Cloud Storage</vt:lpstr>
      <vt:lpstr>Certified Deletion: Cloud Storage</vt:lpstr>
      <vt:lpstr>Certified Deletion: Cloud Storage</vt:lpstr>
      <vt:lpstr>PowerPoint Presentation</vt:lpstr>
      <vt:lpstr>Certified Deletion: Cloud Storage</vt:lpstr>
      <vt:lpstr>Certified Deletion: Cloud Storage</vt:lpstr>
      <vt:lpstr>Certified Deletion: Cloud Storage</vt:lpstr>
      <vt:lpstr>Certified Deletion: Cloud Storage</vt:lpstr>
      <vt:lpstr>Certified Deletion: Cloud Storage</vt:lpstr>
      <vt:lpstr>Certified Deletion: Delegation</vt:lpstr>
      <vt:lpstr>Certified Deletion: Delegation</vt:lpstr>
      <vt:lpstr>Certified Deletion: Delegation</vt:lpstr>
      <vt:lpstr>Certified Deletion: Delegation</vt:lpstr>
      <vt:lpstr>Certified Deletion: Delegation</vt:lpstr>
      <vt:lpstr>Certified Deletion: Timed-Release Encryption</vt:lpstr>
      <vt:lpstr>Certified Deletion: Timed-Release Encryption</vt:lpstr>
      <vt:lpstr>Certified Deletion: Timed-Release Encryption</vt:lpstr>
      <vt:lpstr>Certified Deletion: Timed-Release Encryption</vt:lpstr>
      <vt:lpstr>Certified Deletion: Timed-Release Encryption</vt:lpstr>
      <vt:lpstr>Certified Deletion: Timed-Release Encryption</vt:lpstr>
      <vt:lpstr>Certified Deletion: Timed-Release Encryption</vt:lpstr>
      <vt:lpstr>Outline</vt:lpstr>
      <vt:lpstr>Approach</vt:lpstr>
      <vt:lpstr>Approach</vt:lpstr>
      <vt:lpstr>Approach</vt:lpstr>
      <vt:lpstr>Approach</vt:lpstr>
      <vt:lpstr>Approach</vt:lpstr>
      <vt:lpstr>Approach</vt:lpstr>
      <vt:lpstr>General Recipe</vt:lpstr>
      <vt:lpstr>General Recipe</vt:lpstr>
      <vt:lpstr>General Recipe</vt:lpstr>
      <vt:lpstr>General Recipe</vt:lpstr>
      <vt:lpstr>General Recipe</vt:lpstr>
      <vt:lpstr>General Recipe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Instantiatiating the distribution over S</vt:lpstr>
      <vt:lpstr>Instantiatiating the distribution over S</vt:lpstr>
      <vt:lpstr>Instantiatiating the distribution over S</vt:lpstr>
      <vt:lpstr>Instantiatiating the distribution over S</vt:lpstr>
      <vt:lpstr>Instantiatiating the distribution over S</vt:lpstr>
      <vt:lpstr>Instantiatiating the distribution over S</vt:lpstr>
      <vt:lpstr>Instantiatiating the distribution over S</vt:lpstr>
      <vt:lpstr>Instantiatiating the distribution over S</vt:lpstr>
      <vt:lpstr>Instantiatiating the distribution over S</vt:lpstr>
      <vt:lpstr>Instantiatiating the distribution over S</vt:lpstr>
      <vt:lpstr>Instantiatiating the distribution over S</vt:lpstr>
      <vt:lpstr>Instantiatiating the distribution over S</vt:lpstr>
      <vt:lpstr>Instantiatiating the distribution over S</vt:lpstr>
      <vt:lpstr>Instantiatiating the distribution over S</vt:lpstr>
      <vt:lpstr>Instantiatiating the distribution over S</vt:lpstr>
      <vt:lpstr>Instantiatiating the distribution over S</vt:lpstr>
      <vt:lpstr>Outline</vt:lpstr>
      <vt:lpstr>Security Game</vt:lpstr>
      <vt:lpstr>Security Game</vt:lpstr>
      <vt:lpstr>Security Game</vt:lpstr>
      <vt:lpstr>Security Game</vt:lpstr>
      <vt:lpstr>Security Game</vt:lpstr>
      <vt:lpstr>Security Game</vt:lpstr>
      <vt:lpstr>Security Game</vt:lpstr>
      <vt:lpstr>Security Game</vt:lpstr>
      <vt:lpstr>Security Game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Example Proof</vt:lpstr>
      <vt:lpstr>Example Proof</vt:lpstr>
      <vt:lpstr>Example Proof</vt:lpstr>
      <vt:lpstr>Example Proof</vt:lpstr>
      <vt:lpstr>Example Proof</vt:lpstr>
      <vt:lpstr>Example Proof</vt:lpstr>
      <vt:lpstr>Example Proof</vt:lpstr>
      <vt:lpstr>Example Proof</vt:lpstr>
      <vt:lpstr>Example Proof</vt:lpstr>
      <vt:lpstr>Example Proof</vt:lpstr>
      <vt:lpstr>Outline</vt:lpstr>
      <vt:lpstr>Plan</vt:lpstr>
      <vt:lpstr>Obfuscation with Certified Deletion</vt:lpstr>
      <vt:lpstr>Obfuscation with Certified Deletion</vt:lpstr>
      <vt:lpstr>Obfuscation with Certified Deletion</vt:lpstr>
      <vt:lpstr>Obfuscation with Certified Deletion</vt:lpstr>
      <vt:lpstr>Obfuscation with Certified Deletion</vt:lpstr>
      <vt:lpstr>Obfuscation with Certified Deletion</vt:lpstr>
      <vt:lpstr>Obfuscation with Certified Deletion</vt:lpstr>
      <vt:lpstr>Obfuscation with Certified Deletion</vt:lpstr>
      <vt:lpstr>Obfuscation with Certified Deletion</vt:lpstr>
      <vt:lpstr>Obfuscation with Certified Deletion</vt:lpstr>
      <vt:lpstr>Obfuscation with Certified Deletion</vt:lpstr>
      <vt:lpstr>Obfuscation with Certified Deletion</vt:lpstr>
      <vt:lpstr>Without Oracles…</vt:lpstr>
      <vt:lpstr>Without Oracles…</vt:lpstr>
      <vt:lpstr>Without Oracles…</vt:lpstr>
      <vt:lpstr>Without Oracles…</vt:lpstr>
      <vt:lpstr>Without Oracles…</vt:lpstr>
      <vt:lpstr>Without Oracles…</vt:lpstr>
      <vt:lpstr>Without Oracles…</vt:lpstr>
      <vt:lpstr>Without Oracles…</vt:lpstr>
      <vt:lpstr>Encryption with Revocable / Deletable Secret Keys</vt:lpstr>
      <vt:lpstr>Encryption with Revocable / Deletable Secret Keys</vt:lpstr>
      <vt:lpstr>Encryption with Revocable / Deletable Secret Keys</vt:lpstr>
      <vt:lpstr>Encryption with Revocable / Deletable Secret Keys</vt:lpstr>
      <vt:lpstr>Encryption with Revocable / Deletable Secret Keys</vt:lpstr>
      <vt:lpstr>Related Notions</vt:lpstr>
      <vt:lpstr>Related Notions</vt:lpstr>
      <vt:lpstr>Related Notions</vt:lpstr>
      <vt:lpstr>Related Notions</vt:lpstr>
      <vt:lpstr>Future Directions</vt:lpstr>
      <vt:lpstr>Future Directions</vt:lpstr>
      <vt:lpstr>Future Directions</vt:lpstr>
      <vt:lpstr>Future Directions</vt:lpstr>
      <vt:lpstr>Future Directions</vt:lpstr>
      <vt:lpstr>Future Directions</vt:lpstr>
      <vt:lpstr>Future Directions</vt:lpstr>
      <vt:lpstr>Revisiting the Applications</vt:lpstr>
      <vt:lpstr>Revisiting the Applications</vt:lpstr>
      <vt:lpstr>Revisiting the Applications</vt:lpstr>
      <vt:lpstr>Revisiting the Applications</vt:lpstr>
      <vt:lpstr>Revisiting the Applications</vt:lpstr>
      <vt:lpstr>Revisiting the Applications</vt:lpstr>
      <vt:lpstr>Revisiting the Applications</vt:lpstr>
      <vt:lpstr>Revisiting the Applications</vt:lpstr>
      <vt:lpstr>Delegation</vt:lpstr>
      <vt:lpstr>Delegation</vt:lpstr>
      <vt:lpstr>Delegation</vt:lpstr>
      <vt:lpstr>Delegation</vt:lpstr>
      <vt:lpstr>Delegation</vt:lpstr>
      <vt:lpstr>Delegation</vt:lpstr>
      <vt:lpstr>Example Proof</vt:lpstr>
      <vt:lpstr>Example Proof</vt:lpstr>
      <vt:lpstr>Example Proof</vt:lpstr>
      <vt:lpstr>Example Proof</vt:lpstr>
      <vt:lpstr>Example Proof</vt:lpstr>
      <vt:lpstr>Example Proof</vt:lpstr>
      <vt:lpstr>Example Proof</vt:lpstr>
      <vt:lpstr>Example Proof</vt:lpstr>
      <vt:lpstr>Example Proof</vt:lpstr>
      <vt:lpstr>Example Proof</vt:lpstr>
      <vt:lpstr>Outline</vt:lpstr>
      <vt:lpstr>Example Proof</vt:lpstr>
      <vt:lpstr>Example Proof</vt:lpstr>
      <vt:lpstr>Example Proof</vt:lpstr>
      <vt:lpstr>Example Proof</vt:lpstr>
      <vt:lpstr>Example Proof</vt:lpstr>
      <vt:lpstr>Example Proof</vt:lpstr>
      <vt:lpstr>Example Proof</vt:lpstr>
      <vt:lpstr>Example Proof</vt:lpstr>
      <vt:lpstr>Example Proof</vt:lpstr>
      <vt:lpstr>Example Proof</vt:lpstr>
      <vt:lpstr>Example Proof</vt:lpstr>
      <vt:lpstr>Example Proof</vt:lpstr>
      <vt:lpstr>Example Proof</vt:lpstr>
      <vt:lpstr>Example Proof</vt:lpstr>
      <vt:lpstr>Example Proof</vt:lpstr>
      <vt:lpstr>Outline</vt:lpstr>
      <vt:lpstr>Example Proof</vt:lpstr>
      <vt:lpstr>Example Proof</vt:lpstr>
      <vt:lpstr>Example Proof</vt:lpstr>
      <vt:lpstr>Revisiting the Applications</vt:lpstr>
      <vt:lpstr>Revisiting the Applications</vt:lpstr>
      <vt:lpstr>Revisiting the Applications</vt:lpstr>
      <vt:lpstr>Revisiting the Applications</vt:lpstr>
      <vt:lpstr>Revisiting the Applications</vt:lpstr>
      <vt:lpstr>Revisiting the Applications</vt:lpstr>
      <vt:lpstr>Revisiting the Applications</vt:lpstr>
      <vt:lpstr>Delegation</vt:lpstr>
      <vt:lpstr>Delegation</vt:lpstr>
      <vt:lpstr>Delegation</vt:lpstr>
      <vt:lpstr>Delegation</vt:lpstr>
      <vt:lpstr>Delegation</vt:lpstr>
      <vt:lpstr>Delegation</vt:lpstr>
      <vt:lpstr>Delegation</vt:lpstr>
      <vt:lpstr>Certified Deletion: Zero-Knowledge Proofs</vt:lpstr>
      <vt:lpstr>Certified Deletion: Zero-Knowledge Proofs</vt:lpstr>
      <vt:lpstr>Certified Deletion: Zero-Knowledge Proofs</vt:lpstr>
      <vt:lpstr>Certified Deletion: Zero-Knowledge Proofs</vt:lpstr>
      <vt:lpstr>Certified Deletion: Zero-Knowledge Proofs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Tutorial Talk: Certified Deletion</dc:title>
  <dc:creator>Microsoft Office User</dc:creator>
  <cp:lastModifiedBy>Cheriya Koyyottummal, Nijil Lal (IntlAssoc)</cp:lastModifiedBy>
  <cp:revision>362</cp:revision>
  <dcterms:created xsi:type="dcterms:W3CDTF">2023-07-26T20:09:35Z</dcterms:created>
  <dcterms:modified xsi:type="dcterms:W3CDTF">2023-12-15T16:51:15Z</dcterms:modified>
</cp:coreProperties>
</file>